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6" r:id="rId1"/>
  </p:sldMasterIdLst>
  <p:notesMasterIdLst>
    <p:notesMasterId r:id="rId105"/>
  </p:notesMasterIdLst>
  <p:handoutMasterIdLst>
    <p:handoutMasterId r:id="rId106"/>
  </p:handoutMasterIdLst>
  <p:sldIdLst>
    <p:sldId id="1334" r:id="rId2"/>
    <p:sldId id="2829" r:id="rId3"/>
    <p:sldId id="2374" r:id="rId4"/>
    <p:sldId id="2373" r:id="rId5"/>
    <p:sldId id="2821" r:id="rId6"/>
    <p:sldId id="2627" r:id="rId7"/>
    <p:sldId id="2643" r:id="rId8"/>
    <p:sldId id="2634" r:id="rId9"/>
    <p:sldId id="2640" r:id="rId10"/>
    <p:sldId id="2639" r:id="rId11"/>
    <p:sldId id="2636" r:id="rId12"/>
    <p:sldId id="2637" r:id="rId13"/>
    <p:sldId id="2638" r:id="rId14"/>
    <p:sldId id="2791" r:id="rId15"/>
    <p:sldId id="2822" r:id="rId16"/>
    <p:sldId id="2772" r:id="rId17"/>
    <p:sldId id="2768" r:id="rId18"/>
    <p:sldId id="2771" r:id="rId19"/>
    <p:sldId id="2801" r:id="rId20"/>
    <p:sldId id="2823" r:id="rId21"/>
    <p:sldId id="2798" r:id="rId22"/>
    <p:sldId id="2799" r:id="rId23"/>
    <p:sldId id="2800" r:id="rId24"/>
    <p:sldId id="2997" r:id="rId25"/>
    <p:sldId id="2877" r:id="rId26"/>
    <p:sldId id="2879" r:id="rId27"/>
    <p:sldId id="2880" r:id="rId28"/>
    <p:sldId id="2881" r:id="rId29"/>
    <p:sldId id="2882" r:id="rId30"/>
    <p:sldId id="2883" r:id="rId31"/>
    <p:sldId id="2884" r:id="rId32"/>
    <p:sldId id="2885" r:id="rId33"/>
    <p:sldId id="2889" r:id="rId34"/>
    <p:sldId id="2891" r:id="rId35"/>
    <p:sldId id="2895" r:id="rId36"/>
    <p:sldId id="2996" r:id="rId37"/>
    <p:sldId id="2942" r:id="rId38"/>
    <p:sldId id="2941" r:id="rId39"/>
    <p:sldId id="2943" r:id="rId40"/>
    <p:sldId id="2995" r:id="rId41"/>
    <p:sldId id="2944" r:id="rId42"/>
    <p:sldId id="2773" r:id="rId43"/>
    <p:sldId id="2824" r:id="rId44"/>
    <p:sldId id="2750" r:id="rId45"/>
    <p:sldId id="2751" r:id="rId46"/>
    <p:sldId id="2752" r:id="rId47"/>
    <p:sldId id="2753" r:id="rId48"/>
    <p:sldId id="2754" r:id="rId49"/>
    <p:sldId id="2774" r:id="rId50"/>
    <p:sldId id="2825" r:id="rId51"/>
    <p:sldId id="2756" r:id="rId52"/>
    <p:sldId id="2757" r:id="rId53"/>
    <p:sldId id="2758" r:id="rId54"/>
    <p:sldId id="2759" r:id="rId55"/>
    <p:sldId id="2781" r:id="rId56"/>
    <p:sldId id="2826" r:id="rId57"/>
    <p:sldId id="2776" r:id="rId58"/>
    <p:sldId id="2777" r:id="rId59"/>
    <p:sldId id="2778" r:id="rId60"/>
    <p:sldId id="2779" r:id="rId61"/>
    <p:sldId id="2780" r:id="rId62"/>
    <p:sldId id="2775" r:id="rId63"/>
    <p:sldId id="2827" r:id="rId64"/>
    <p:sldId id="2761" r:id="rId65"/>
    <p:sldId id="2762" r:id="rId66"/>
    <p:sldId id="2763" r:id="rId67"/>
    <p:sldId id="2764" r:id="rId68"/>
    <p:sldId id="2765" r:id="rId69"/>
    <p:sldId id="2766" r:id="rId70"/>
    <p:sldId id="2767" r:id="rId71"/>
    <p:sldId id="2976" r:id="rId72"/>
    <p:sldId id="2897" r:id="rId73"/>
    <p:sldId id="2973" r:id="rId74"/>
    <p:sldId id="2975" r:id="rId75"/>
    <p:sldId id="2898" r:id="rId76"/>
    <p:sldId id="2972" r:id="rId77"/>
    <p:sldId id="2540" r:id="rId78"/>
    <p:sldId id="2649" r:id="rId79"/>
    <p:sldId id="2650" r:id="rId80"/>
    <p:sldId id="2828" r:id="rId81"/>
    <p:sldId id="2651" r:id="rId82"/>
    <p:sldId id="2652" r:id="rId83"/>
    <p:sldId id="2653" r:id="rId84"/>
    <p:sldId id="2654" r:id="rId85"/>
    <p:sldId id="2655" r:id="rId86"/>
    <p:sldId id="2656" r:id="rId87"/>
    <p:sldId id="2657" r:id="rId88"/>
    <p:sldId id="2661" r:id="rId89"/>
    <p:sldId id="2662" r:id="rId90"/>
    <p:sldId id="2663" r:id="rId91"/>
    <p:sldId id="2664" r:id="rId92"/>
    <p:sldId id="2665" r:id="rId93"/>
    <p:sldId id="2666" r:id="rId94"/>
    <p:sldId id="2667" r:id="rId95"/>
    <p:sldId id="2682" r:id="rId96"/>
    <p:sldId id="2718" r:id="rId97"/>
    <p:sldId id="2719" r:id="rId98"/>
    <p:sldId id="2721" r:id="rId99"/>
    <p:sldId id="2820" r:id="rId100"/>
    <p:sldId id="2722" r:id="rId101"/>
    <p:sldId id="2802" r:id="rId102"/>
    <p:sldId id="2803" r:id="rId103"/>
    <p:sldId id="2804" r:id="rId104"/>
  </p:sldIdLst>
  <p:sldSz cx="9144000" cy="6858000" type="screen4x3"/>
  <p:notesSz cx="7315200" cy="9601200"/>
  <p:custShowLst>
    <p:custShow name="short version" id="0">
      <p:sldLst>
        <p:sld r:id="rId2"/>
      </p:sldLst>
    </p:custShow>
  </p:custShowLst>
  <p:defaultTextStyle>
    <a:defPPr>
      <a:defRPr lang="en-US"/>
    </a:defPPr>
    <a:lvl1pPr algn="ctr" rtl="0" fontAlgn="base">
      <a:spcBef>
        <a:spcPct val="0"/>
      </a:spcBef>
      <a:spcAft>
        <a:spcPct val="0"/>
      </a:spcAft>
      <a:defRPr kumimoji="1" sz="2600" kern="1200">
        <a:solidFill>
          <a:schemeClr val="tx1"/>
        </a:solidFill>
        <a:latin typeface="Arial" charset="0"/>
        <a:ea typeface="+mn-ea"/>
        <a:cs typeface="+mn-cs"/>
      </a:defRPr>
    </a:lvl1pPr>
    <a:lvl2pPr marL="457200" algn="ctr" rtl="0" fontAlgn="base">
      <a:spcBef>
        <a:spcPct val="0"/>
      </a:spcBef>
      <a:spcAft>
        <a:spcPct val="0"/>
      </a:spcAft>
      <a:defRPr kumimoji="1" sz="2600" kern="1200">
        <a:solidFill>
          <a:schemeClr val="tx1"/>
        </a:solidFill>
        <a:latin typeface="Arial" charset="0"/>
        <a:ea typeface="+mn-ea"/>
        <a:cs typeface="+mn-cs"/>
      </a:defRPr>
    </a:lvl2pPr>
    <a:lvl3pPr marL="914400" algn="ctr" rtl="0" fontAlgn="base">
      <a:spcBef>
        <a:spcPct val="0"/>
      </a:spcBef>
      <a:spcAft>
        <a:spcPct val="0"/>
      </a:spcAft>
      <a:defRPr kumimoji="1" sz="2600" kern="1200">
        <a:solidFill>
          <a:schemeClr val="tx1"/>
        </a:solidFill>
        <a:latin typeface="Arial" charset="0"/>
        <a:ea typeface="+mn-ea"/>
        <a:cs typeface="+mn-cs"/>
      </a:defRPr>
    </a:lvl3pPr>
    <a:lvl4pPr marL="1371600" algn="ctr" rtl="0" fontAlgn="base">
      <a:spcBef>
        <a:spcPct val="0"/>
      </a:spcBef>
      <a:spcAft>
        <a:spcPct val="0"/>
      </a:spcAft>
      <a:defRPr kumimoji="1" sz="2600" kern="1200">
        <a:solidFill>
          <a:schemeClr val="tx1"/>
        </a:solidFill>
        <a:latin typeface="Arial" charset="0"/>
        <a:ea typeface="+mn-ea"/>
        <a:cs typeface="+mn-cs"/>
      </a:defRPr>
    </a:lvl4pPr>
    <a:lvl5pPr marL="1828800" algn="ctr" rtl="0" fontAlgn="base">
      <a:spcBef>
        <a:spcPct val="0"/>
      </a:spcBef>
      <a:spcAft>
        <a:spcPct val="0"/>
      </a:spcAft>
      <a:defRPr kumimoji="1" sz="2600" kern="1200">
        <a:solidFill>
          <a:schemeClr val="tx1"/>
        </a:solidFill>
        <a:latin typeface="Arial" charset="0"/>
        <a:ea typeface="+mn-ea"/>
        <a:cs typeface="+mn-cs"/>
      </a:defRPr>
    </a:lvl5pPr>
    <a:lvl6pPr marL="2286000" algn="l" defTabSz="457200" rtl="0" eaLnBrk="1" latinLnBrk="0" hangingPunct="1">
      <a:defRPr kumimoji="1" sz="2600" kern="1200">
        <a:solidFill>
          <a:schemeClr val="tx1"/>
        </a:solidFill>
        <a:latin typeface="Arial" charset="0"/>
        <a:ea typeface="+mn-ea"/>
        <a:cs typeface="+mn-cs"/>
      </a:defRPr>
    </a:lvl6pPr>
    <a:lvl7pPr marL="2743200" algn="l" defTabSz="457200" rtl="0" eaLnBrk="1" latinLnBrk="0" hangingPunct="1">
      <a:defRPr kumimoji="1" sz="2600" kern="1200">
        <a:solidFill>
          <a:schemeClr val="tx1"/>
        </a:solidFill>
        <a:latin typeface="Arial" charset="0"/>
        <a:ea typeface="+mn-ea"/>
        <a:cs typeface="+mn-cs"/>
      </a:defRPr>
    </a:lvl7pPr>
    <a:lvl8pPr marL="3200400" algn="l" defTabSz="457200" rtl="0" eaLnBrk="1" latinLnBrk="0" hangingPunct="1">
      <a:defRPr kumimoji="1" sz="2600" kern="1200">
        <a:solidFill>
          <a:schemeClr val="tx1"/>
        </a:solidFill>
        <a:latin typeface="Arial" charset="0"/>
        <a:ea typeface="+mn-ea"/>
        <a:cs typeface="+mn-cs"/>
      </a:defRPr>
    </a:lvl8pPr>
    <a:lvl9pPr marL="3657600" algn="l" defTabSz="457200" rtl="0" eaLnBrk="1" latinLnBrk="0" hangingPunct="1">
      <a:defRPr kumimoji="1" sz="2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3">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100"/>
    <a:srgbClr val="808000"/>
    <a:srgbClr val="FF8000"/>
    <a:srgbClr val="008080"/>
    <a:srgbClr val="FFCC66"/>
    <a:srgbClr val="FFFF66"/>
    <a:srgbClr val="800080"/>
    <a:srgbClr val="66CCFF"/>
    <a:srgbClr val="0066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howGuides="1">
      <p:cViewPr varScale="1">
        <p:scale>
          <a:sx n="121" d="100"/>
          <a:sy n="121" d="100"/>
        </p:scale>
        <p:origin x="88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3" d="100"/>
          <a:sy n="93" d="100"/>
        </p:scale>
        <p:origin x="-4512" y="-104"/>
      </p:cViewPr>
      <p:guideLst>
        <p:guide orient="horz" pos="3023"/>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2690" name="Rectangle 2"/>
          <p:cNvSpPr>
            <a:spLocks noGrp="1" noChangeArrowheads="1"/>
          </p:cNvSpPr>
          <p:nvPr>
            <p:ph type="hdr" sz="quarter"/>
          </p:nvPr>
        </p:nvSpPr>
        <p:spPr bwMode="auto">
          <a:xfrm>
            <a:off x="0" y="0"/>
            <a:ext cx="3170238" cy="471488"/>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l" defTabSz="955675" eaLnBrk="0" hangingPunct="0">
              <a:defRPr kumimoji="0" sz="1300">
                <a:latin typeface="Times New Roman" charset="0"/>
              </a:defRPr>
            </a:lvl1pPr>
          </a:lstStyle>
          <a:p>
            <a:pPr>
              <a:defRPr/>
            </a:pPr>
            <a:r>
              <a:rPr lang="en-US"/>
              <a:t>Faloutsos</a:t>
            </a:r>
          </a:p>
        </p:txBody>
      </p:sp>
      <p:sp>
        <p:nvSpPr>
          <p:cNvPr id="2162691" name="Rectangle 3"/>
          <p:cNvSpPr>
            <a:spLocks noGrp="1" noChangeArrowheads="1"/>
          </p:cNvSpPr>
          <p:nvPr>
            <p:ph type="dt" sz="quarter" idx="1"/>
          </p:nvPr>
        </p:nvSpPr>
        <p:spPr bwMode="auto">
          <a:xfrm>
            <a:off x="4144963" y="0"/>
            <a:ext cx="3170237" cy="471488"/>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defTabSz="955675" eaLnBrk="0" hangingPunct="0">
              <a:defRPr kumimoji="0" sz="1300">
                <a:latin typeface="Times New Roman" charset="0"/>
              </a:defRPr>
            </a:lvl1pPr>
          </a:lstStyle>
          <a:p>
            <a:pPr>
              <a:defRPr/>
            </a:pPr>
            <a:endParaRPr lang="en-US"/>
          </a:p>
        </p:txBody>
      </p:sp>
      <p:sp>
        <p:nvSpPr>
          <p:cNvPr id="2162692" name="Rectangle 4"/>
          <p:cNvSpPr>
            <a:spLocks noGrp="1" noChangeArrowheads="1"/>
          </p:cNvSpPr>
          <p:nvPr>
            <p:ph type="ftr" sz="quarter" idx="2"/>
          </p:nvPr>
        </p:nvSpPr>
        <p:spPr bwMode="auto">
          <a:xfrm>
            <a:off x="0" y="9112250"/>
            <a:ext cx="3170238" cy="471488"/>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l" defTabSz="955675" eaLnBrk="0" hangingPunct="0">
              <a:defRPr kumimoji="0" sz="1300">
                <a:latin typeface="Times New Roman" charset="0"/>
              </a:defRPr>
            </a:lvl1pPr>
          </a:lstStyle>
          <a:p>
            <a:pPr>
              <a:defRPr/>
            </a:pPr>
            <a:endParaRPr lang="en-US"/>
          </a:p>
        </p:txBody>
      </p:sp>
      <p:sp>
        <p:nvSpPr>
          <p:cNvPr id="2162693" name="Rectangle 5"/>
          <p:cNvSpPr>
            <a:spLocks noGrp="1" noChangeArrowheads="1"/>
          </p:cNvSpPr>
          <p:nvPr>
            <p:ph type="sldNum" sz="quarter" idx="3"/>
          </p:nvPr>
        </p:nvSpPr>
        <p:spPr bwMode="auto">
          <a:xfrm>
            <a:off x="4144963" y="9112250"/>
            <a:ext cx="3170237" cy="471488"/>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defTabSz="955675" eaLnBrk="0" hangingPunct="0">
              <a:defRPr kumimoji="0" sz="1300">
                <a:latin typeface="Times New Roman" charset="0"/>
              </a:defRPr>
            </a:lvl1pPr>
          </a:lstStyle>
          <a:p>
            <a:pPr>
              <a:defRPr/>
            </a:pPr>
            <a:fld id="{D86BE1FD-C076-8045-A813-A9CEB22909F1}" type="slidenum">
              <a:rPr lang="en-US"/>
              <a:pPr>
                <a:defRPr/>
              </a:pPr>
              <a:t>‹#›</a:t>
            </a:fld>
            <a:endParaRPr lang="en-US"/>
          </a:p>
        </p:txBody>
      </p:sp>
    </p:spTree>
    <p:extLst>
      <p:ext uri="{BB962C8B-B14F-4D97-AF65-F5344CB8AC3E}">
        <p14:creationId xmlns:p14="http://schemas.microsoft.com/office/powerpoint/2010/main" val="3497311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4738" name="Rectangle 2"/>
          <p:cNvSpPr>
            <a:spLocks noGrp="1" noChangeArrowheads="1"/>
          </p:cNvSpPr>
          <p:nvPr>
            <p:ph type="hdr" sz="quarter"/>
          </p:nvPr>
        </p:nvSpPr>
        <p:spPr bwMode="auto">
          <a:xfrm>
            <a:off x="0" y="0"/>
            <a:ext cx="3170238" cy="484188"/>
          </a:xfrm>
          <a:prstGeom prst="rect">
            <a:avLst/>
          </a:prstGeom>
          <a:noFill/>
          <a:ln w="12700">
            <a:noFill/>
            <a:miter lim="800000"/>
            <a:headEnd type="none" w="sm" len="sm"/>
            <a:tailEnd type="none" w="sm" len="sm"/>
          </a:ln>
          <a:effectLst/>
        </p:spPr>
        <p:txBody>
          <a:bodyPr vert="horz" wrap="none" lIns="97225" tIns="48612" rIns="97225" bIns="48612" numCol="1" anchor="ctr" anchorCtr="0" compatLnSpc="1">
            <a:prstTxWarp prst="textNoShape">
              <a:avLst/>
            </a:prstTxWarp>
          </a:bodyPr>
          <a:lstStyle>
            <a:lvl1pPr algn="l" defTabSz="973138" eaLnBrk="0" hangingPunct="0">
              <a:defRPr kumimoji="0" sz="1300">
                <a:latin typeface="Times New Roman" charset="0"/>
              </a:defRPr>
            </a:lvl1pPr>
          </a:lstStyle>
          <a:p>
            <a:pPr>
              <a:defRPr/>
            </a:pPr>
            <a:r>
              <a:rPr lang="en-US"/>
              <a:t>Faloutsos</a:t>
            </a:r>
          </a:p>
        </p:txBody>
      </p:sp>
      <p:sp>
        <p:nvSpPr>
          <p:cNvPr id="884739" name="Rectangle 3"/>
          <p:cNvSpPr>
            <a:spLocks noGrp="1" noChangeArrowheads="1"/>
          </p:cNvSpPr>
          <p:nvPr>
            <p:ph type="dt" idx="1"/>
          </p:nvPr>
        </p:nvSpPr>
        <p:spPr bwMode="auto">
          <a:xfrm>
            <a:off x="4146550" y="0"/>
            <a:ext cx="3170238" cy="484188"/>
          </a:xfrm>
          <a:prstGeom prst="rect">
            <a:avLst/>
          </a:prstGeom>
          <a:noFill/>
          <a:ln w="12700">
            <a:noFill/>
            <a:miter lim="800000"/>
            <a:headEnd type="none" w="sm" len="sm"/>
            <a:tailEnd type="none" w="sm" len="sm"/>
          </a:ln>
          <a:effectLst/>
        </p:spPr>
        <p:txBody>
          <a:bodyPr vert="horz" wrap="none" lIns="97225" tIns="48612" rIns="97225" bIns="48612" numCol="1" anchor="ctr" anchorCtr="0" compatLnSpc="1">
            <a:prstTxWarp prst="textNoShape">
              <a:avLst/>
            </a:prstTxWarp>
          </a:bodyPr>
          <a:lstStyle>
            <a:lvl1pPr algn="r" defTabSz="973138" eaLnBrk="0" hangingPunct="0">
              <a:defRPr kumimoji="0" sz="1300">
                <a:latin typeface="Times New Roman" charset="0"/>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1287463" y="728663"/>
            <a:ext cx="4741862" cy="3556000"/>
          </a:xfrm>
          <a:prstGeom prst="rect">
            <a:avLst/>
          </a:prstGeom>
          <a:noFill/>
          <a:ln w="9525">
            <a:solidFill>
              <a:srgbClr val="000000"/>
            </a:solidFill>
            <a:miter lim="800000"/>
            <a:headEnd/>
            <a:tailEnd/>
          </a:ln>
        </p:spPr>
      </p:sp>
      <p:sp>
        <p:nvSpPr>
          <p:cNvPr id="884741" name="Rectangle 5"/>
          <p:cNvSpPr>
            <a:spLocks noGrp="1" noChangeArrowheads="1"/>
          </p:cNvSpPr>
          <p:nvPr>
            <p:ph type="body" sz="quarter" idx="3"/>
          </p:nvPr>
        </p:nvSpPr>
        <p:spPr bwMode="auto">
          <a:xfrm>
            <a:off x="974725" y="4525963"/>
            <a:ext cx="5367338" cy="4365625"/>
          </a:xfrm>
          <a:prstGeom prst="rect">
            <a:avLst/>
          </a:prstGeom>
          <a:noFill/>
          <a:ln w="12700">
            <a:noFill/>
            <a:miter lim="800000"/>
            <a:headEnd type="none" w="sm" len="sm"/>
            <a:tailEnd type="none" w="sm" len="sm"/>
          </a:ln>
          <a:effectLst/>
        </p:spPr>
        <p:txBody>
          <a:bodyPr vert="horz" wrap="none" lIns="97225" tIns="48612" rIns="97225" bIns="48612"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84742" name="Rectangle 6"/>
          <p:cNvSpPr>
            <a:spLocks noGrp="1" noChangeArrowheads="1"/>
          </p:cNvSpPr>
          <p:nvPr>
            <p:ph type="ftr" sz="quarter" idx="4"/>
          </p:nvPr>
        </p:nvSpPr>
        <p:spPr bwMode="auto">
          <a:xfrm>
            <a:off x="0" y="9132888"/>
            <a:ext cx="3170238" cy="484187"/>
          </a:xfrm>
          <a:prstGeom prst="rect">
            <a:avLst/>
          </a:prstGeom>
          <a:noFill/>
          <a:ln w="12700">
            <a:noFill/>
            <a:miter lim="800000"/>
            <a:headEnd type="none" w="sm" len="sm"/>
            <a:tailEnd type="none" w="sm" len="sm"/>
          </a:ln>
          <a:effectLst/>
        </p:spPr>
        <p:txBody>
          <a:bodyPr vert="horz" wrap="none" lIns="97225" tIns="48612" rIns="97225" bIns="48612" numCol="1" anchor="b" anchorCtr="0" compatLnSpc="1">
            <a:prstTxWarp prst="textNoShape">
              <a:avLst/>
            </a:prstTxWarp>
          </a:bodyPr>
          <a:lstStyle>
            <a:lvl1pPr algn="l" defTabSz="973138" eaLnBrk="0" hangingPunct="0">
              <a:defRPr kumimoji="0" sz="1300">
                <a:latin typeface="Times New Roman" charset="0"/>
              </a:defRPr>
            </a:lvl1pPr>
          </a:lstStyle>
          <a:p>
            <a:pPr>
              <a:defRPr/>
            </a:pPr>
            <a:endParaRPr lang="en-US"/>
          </a:p>
        </p:txBody>
      </p:sp>
      <p:sp>
        <p:nvSpPr>
          <p:cNvPr id="884743" name="Rectangle 7"/>
          <p:cNvSpPr>
            <a:spLocks noGrp="1" noChangeArrowheads="1"/>
          </p:cNvSpPr>
          <p:nvPr>
            <p:ph type="sldNum" sz="quarter" idx="5"/>
          </p:nvPr>
        </p:nvSpPr>
        <p:spPr bwMode="auto">
          <a:xfrm>
            <a:off x="4146550" y="9132888"/>
            <a:ext cx="3170238" cy="484187"/>
          </a:xfrm>
          <a:prstGeom prst="rect">
            <a:avLst/>
          </a:prstGeom>
          <a:noFill/>
          <a:ln w="12700">
            <a:noFill/>
            <a:miter lim="800000"/>
            <a:headEnd type="none" w="sm" len="sm"/>
            <a:tailEnd type="none" w="sm" len="sm"/>
          </a:ln>
          <a:effectLst/>
        </p:spPr>
        <p:txBody>
          <a:bodyPr vert="horz" wrap="none" lIns="97225" tIns="48612" rIns="97225" bIns="48612" numCol="1" anchor="b" anchorCtr="0" compatLnSpc="1">
            <a:prstTxWarp prst="textNoShape">
              <a:avLst/>
            </a:prstTxWarp>
          </a:bodyPr>
          <a:lstStyle>
            <a:lvl1pPr algn="r" defTabSz="973138" eaLnBrk="0" hangingPunct="0">
              <a:defRPr kumimoji="0" sz="1300">
                <a:latin typeface="Times New Roman" charset="0"/>
              </a:defRPr>
            </a:lvl1pPr>
          </a:lstStyle>
          <a:p>
            <a:pPr>
              <a:defRPr/>
            </a:pPr>
            <a:fld id="{D7FAE81C-20DD-D146-AEB1-DC28910AACE1}" type="slidenum">
              <a:rPr lang="en-US"/>
              <a:pPr>
                <a:defRPr/>
              </a:pPr>
              <a:t>‹#›</a:t>
            </a:fld>
            <a:endParaRPr lang="en-US"/>
          </a:p>
        </p:txBody>
      </p:sp>
    </p:spTree>
    <p:extLst>
      <p:ext uri="{BB962C8B-B14F-4D97-AF65-F5344CB8AC3E}">
        <p14:creationId xmlns:p14="http://schemas.microsoft.com/office/powerpoint/2010/main" val="748192260"/>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a:noFill/>
        </p:spPr>
        <p:txBody>
          <a:bodyPr/>
          <a:lstStyle/>
          <a:p>
            <a:r>
              <a:rPr lang="en-US"/>
              <a:t>Faloutsos</a:t>
            </a:r>
          </a:p>
        </p:txBody>
      </p:sp>
      <p:sp>
        <p:nvSpPr>
          <p:cNvPr id="19459" name="Rectangle 7"/>
          <p:cNvSpPr>
            <a:spLocks noGrp="1" noChangeArrowheads="1"/>
          </p:cNvSpPr>
          <p:nvPr>
            <p:ph type="sldNum" sz="quarter" idx="5"/>
          </p:nvPr>
        </p:nvSpPr>
        <p:spPr>
          <a:noFill/>
        </p:spPr>
        <p:txBody>
          <a:bodyPr/>
          <a:lstStyle/>
          <a:p>
            <a:fld id="{CBCF7FE9-157B-EF47-8D15-2C8CE684281C}" type="slidenum">
              <a:rPr lang="en-US"/>
              <a:pPr/>
              <a:t>1</a:t>
            </a:fld>
            <a:endParaRPr lang="en-US"/>
          </a:p>
        </p:txBody>
      </p:sp>
      <p:sp>
        <p:nvSpPr>
          <p:cNvPr id="19460" name="Rectangle 2"/>
          <p:cNvSpPr>
            <a:spLocks noGrp="1" noRot="1" noChangeAspect="1" noChangeArrowheads="1" noTextEdit="1"/>
          </p:cNvSpPr>
          <p:nvPr>
            <p:ph type="sldImg"/>
          </p:nvPr>
        </p:nvSpPr>
        <p:spPr>
          <a:ln/>
        </p:spPr>
      </p:sp>
      <p:sp>
        <p:nvSpPr>
          <p:cNvPr id="19461" name="Rectangle 3"/>
          <p:cNvSpPr>
            <a:spLocks noGrp="1" noChangeArrowheads="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9DE527-C3C7-464E-B064-D6B8039A8005}" type="slidenum">
              <a:rPr lang="en-US" smtClean="0"/>
              <a:pPr/>
              <a:t>38</a:t>
            </a:fld>
            <a:endParaRPr lang="en-US"/>
          </a:p>
        </p:txBody>
      </p:sp>
    </p:spTree>
    <p:extLst>
      <p:ext uri="{BB962C8B-B14F-4D97-AF65-F5344CB8AC3E}">
        <p14:creationId xmlns:p14="http://schemas.microsoft.com/office/powerpoint/2010/main" val="1370151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CF879ABD-28CE-4F4D-A211-0452AF7458CE}" type="slidenum">
              <a:rPr lang="en-US"/>
              <a:pPr/>
              <a:t>51</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w="9525"/>
        </p:spPr>
        <p:txBody>
          <a:bodyPr/>
          <a:lstStyle/>
          <a:p>
            <a:pPr eaLnBrk="1" hangingPunct="1"/>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p:cNvSpPr>
          <p:nvPr>
            <p:ph type="sldImg"/>
          </p:nvPr>
        </p:nvSpPr>
        <p:spPr>
          <a:ln/>
        </p:spPr>
      </p:sp>
      <p:sp>
        <p:nvSpPr>
          <p:cNvPr id="173059" name="Notes Placeholder 2"/>
          <p:cNvSpPr>
            <a:spLocks noGrp="1"/>
          </p:cNvSpPr>
          <p:nvPr>
            <p:ph type="body" idx="1"/>
          </p:nvPr>
        </p:nvSpPr>
        <p:spPr>
          <a:noFill/>
          <a:ln w="9525"/>
        </p:spPr>
        <p:txBody>
          <a:bodyPr/>
          <a:lstStyle/>
          <a:p>
            <a:r>
              <a:rPr lang="en-US">
                <a:latin typeface="Times New Roman" charset="0"/>
                <a:ea typeface="ＭＳ Ｐゴシック" charset="-128"/>
                <a:cs typeface="ＭＳ Ｐゴシック" charset="-128"/>
              </a:rPr>
              <a:t>As of today, has grown to more than three times</a:t>
            </a:r>
          </a:p>
        </p:txBody>
      </p:sp>
      <p:sp>
        <p:nvSpPr>
          <p:cNvPr id="173060" name="Slide Number Placeholder 3"/>
          <p:cNvSpPr>
            <a:spLocks noGrp="1"/>
          </p:cNvSpPr>
          <p:nvPr>
            <p:ph type="sldNum" sz="quarter" idx="5"/>
          </p:nvPr>
        </p:nvSpPr>
        <p:spPr>
          <a:noFill/>
        </p:spPr>
        <p:txBody>
          <a:bodyPr/>
          <a:lstStyle/>
          <a:p>
            <a:fld id="{38C75B3F-0D5E-4143-8442-7ED8987584BE}" type="slidenum">
              <a:rPr lang="en-US"/>
              <a:pPr/>
              <a:t>52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p:cNvSpPr>
          <p:nvPr>
            <p:ph type="sldImg"/>
          </p:nvPr>
        </p:nvSpPr>
        <p:spPr>
          <a:ln/>
        </p:spPr>
      </p:sp>
      <p:sp>
        <p:nvSpPr>
          <p:cNvPr id="176131" name="Notes Placeholder 2"/>
          <p:cNvSpPr>
            <a:spLocks noGrp="1"/>
          </p:cNvSpPr>
          <p:nvPr>
            <p:ph type="body" idx="1"/>
          </p:nvPr>
        </p:nvSpPr>
        <p:spPr>
          <a:noFill/>
          <a:ln w="9525"/>
        </p:spPr>
        <p:txBody>
          <a:bodyPr/>
          <a:lstStyle/>
          <a:p>
            <a:pPr defTabSz="482600" eaLnBrk="1" hangingPunct="1">
              <a:lnSpc>
                <a:spcPct val="80000"/>
              </a:lnSpc>
            </a:pPr>
            <a:r>
              <a:rPr lang="en-US" sz="900">
                <a:solidFill>
                  <a:schemeClr val="bg1"/>
                </a:solidFill>
                <a:latin typeface="Calibri" charset="0"/>
                <a:ea typeface="Calibri" charset="0"/>
                <a:cs typeface="Calibri" charset="0"/>
              </a:rPr>
              <a:t>for files reported by four or more machines</a:t>
            </a:r>
            <a:endParaRPr lang="en-US" sz="1800">
              <a:solidFill>
                <a:schemeClr val="bg1"/>
              </a:solidFill>
              <a:latin typeface="Calibri" charset="0"/>
              <a:ea typeface="Calibri" charset="0"/>
              <a:cs typeface="Calibri" charset="0"/>
            </a:endParaRPr>
          </a:p>
          <a:p>
            <a:pPr defTabSz="482600">
              <a:lnSpc>
                <a:spcPct val="80000"/>
              </a:lnSpc>
            </a:pPr>
            <a:endParaRPr lang="en-US" sz="800">
              <a:latin typeface="Times New Roman" charset="0"/>
              <a:ea typeface="ＭＳ Ｐゴシック" charset="-128"/>
              <a:cs typeface="ＭＳ Ｐゴシック" charset="-128"/>
            </a:endParaRPr>
          </a:p>
        </p:txBody>
      </p:sp>
      <p:sp>
        <p:nvSpPr>
          <p:cNvPr id="176132" name="Slide Number Placeholder 3"/>
          <p:cNvSpPr>
            <a:spLocks noGrp="1"/>
          </p:cNvSpPr>
          <p:nvPr>
            <p:ph type="sldNum" sz="quarter" idx="5"/>
          </p:nvPr>
        </p:nvSpPr>
        <p:spPr>
          <a:noFill/>
        </p:spPr>
        <p:txBody>
          <a:bodyPr/>
          <a:lstStyle/>
          <a:p>
            <a:pPr defTabSz="971550"/>
            <a:fld id="{99CC8713-BBB6-FA40-A2A6-A4112081DD89}" type="slidenum">
              <a:rPr lang="en-US"/>
              <a:pPr defTabSz="971550"/>
              <a:t>54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w="9525"/>
        </p:spPr>
        <p:txBody>
          <a:bodyPr/>
          <a:lstStyle/>
          <a:p>
            <a:pPr>
              <a:spcBef>
                <a:spcPct val="0"/>
              </a:spcBef>
            </a:pPr>
            <a:endParaRPr lang="en-US"/>
          </a:p>
        </p:txBody>
      </p:sp>
      <p:sp>
        <p:nvSpPr>
          <p:cNvPr id="27652" name="Slide Number Placeholder 3"/>
          <p:cNvSpPr>
            <a:spLocks noGrp="1"/>
          </p:cNvSpPr>
          <p:nvPr>
            <p:ph type="sldNum" sz="quarter" idx="5"/>
          </p:nvPr>
        </p:nvSpPr>
        <p:spPr>
          <a:noFill/>
        </p:spPr>
        <p:txBody>
          <a:bodyPr/>
          <a:lstStyle/>
          <a:p>
            <a:fld id="{B73E344D-AC61-F645-8DB7-46D6064589AA}" type="slidenum">
              <a:rPr lang="en-US"/>
              <a:pPr/>
              <a:t>57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a:ln/>
        </p:spPr>
      </p:sp>
      <p:sp>
        <p:nvSpPr>
          <p:cNvPr id="29699" name="Notes Placeholder 2"/>
          <p:cNvSpPr>
            <a:spLocks noGrp="1"/>
          </p:cNvSpPr>
          <p:nvPr>
            <p:ph type="body" idx="1"/>
          </p:nvPr>
        </p:nvSpPr>
        <p:spPr>
          <a:noFill/>
          <a:ln w="9525"/>
        </p:spPr>
        <p:txBody>
          <a:bodyPr/>
          <a:lstStyle/>
          <a:p>
            <a:pPr>
              <a:spcBef>
                <a:spcPct val="0"/>
              </a:spcBef>
            </a:pPr>
            <a:endParaRPr lang="en-US"/>
          </a:p>
        </p:txBody>
      </p:sp>
      <p:sp>
        <p:nvSpPr>
          <p:cNvPr id="29700" name="Slide Number Placeholder 3"/>
          <p:cNvSpPr>
            <a:spLocks noGrp="1"/>
          </p:cNvSpPr>
          <p:nvPr>
            <p:ph type="sldNum" sz="quarter" idx="5"/>
          </p:nvPr>
        </p:nvSpPr>
        <p:spPr>
          <a:noFill/>
        </p:spPr>
        <p:txBody>
          <a:bodyPr/>
          <a:lstStyle/>
          <a:p>
            <a:fld id="{238346EE-D98E-6142-8AA1-A1246F1591C2}" type="slidenum">
              <a:rPr lang="en-US"/>
              <a:pPr/>
              <a:t>58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w="9525"/>
        </p:spPr>
        <p:txBody>
          <a:bodyPr/>
          <a:lstStyle/>
          <a:p>
            <a:pPr>
              <a:spcBef>
                <a:spcPct val="0"/>
              </a:spcBef>
            </a:pPr>
            <a:endParaRPr lang="en-US"/>
          </a:p>
        </p:txBody>
      </p:sp>
      <p:sp>
        <p:nvSpPr>
          <p:cNvPr id="31748" name="Slide Number Placeholder 3"/>
          <p:cNvSpPr>
            <a:spLocks noGrp="1"/>
          </p:cNvSpPr>
          <p:nvPr>
            <p:ph type="sldNum" sz="quarter" idx="5"/>
          </p:nvPr>
        </p:nvSpPr>
        <p:spPr>
          <a:noFill/>
        </p:spPr>
        <p:txBody>
          <a:bodyPr/>
          <a:lstStyle/>
          <a:p>
            <a:fld id="{3BC5DC1E-D6B7-7949-8699-22EEF375C5C6}" type="slidenum">
              <a:rPr lang="en-US"/>
              <a:pPr/>
              <a:t>59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p:cNvSpPr>
          <p:nvPr>
            <p:ph type="sldImg"/>
          </p:nvPr>
        </p:nvSpPr>
        <p:spPr>
          <a:ln/>
        </p:spPr>
      </p:sp>
      <p:sp>
        <p:nvSpPr>
          <p:cNvPr id="52227" name="Notes Placeholder 2"/>
          <p:cNvSpPr>
            <a:spLocks noGrp="1"/>
          </p:cNvSpPr>
          <p:nvPr>
            <p:ph type="body" idx="1"/>
          </p:nvPr>
        </p:nvSpPr>
        <p:spPr>
          <a:noFill/>
          <a:ln w="9525"/>
        </p:spPr>
        <p:txBody>
          <a:bodyPr/>
          <a:lstStyle/>
          <a:p>
            <a:r>
              <a:rPr lang="en-US">
                <a:latin typeface="Times New Roman" charset="0"/>
                <a:ea typeface="ＭＳ Ｐゴシック" charset="-128"/>
                <a:cs typeface="ＭＳ Ｐゴシック" charset="-128"/>
              </a:rPr>
              <a:t>Work in collaboration with National Taiwan University</a:t>
            </a:r>
          </a:p>
        </p:txBody>
      </p:sp>
      <p:sp>
        <p:nvSpPr>
          <p:cNvPr id="52228" name="Slide Number Placeholder 3"/>
          <p:cNvSpPr>
            <a:spLocks noGrp="1"/>
          </p:cNvSpPr>
          <p:nvPr>
            <p:ph type="sldNum" sz="quarter" idx="5"/>
          </p:nvPr>
        </p:nvSpPr>
        <p:spPr>
          <a:noFill/>
        </p:spPr>
        <p:txBody>
          <a:bodyPr/>
          <a:lstStyle/>
          <a:p>
            <a:fld id="{3074EA66-1EFB-D34B-8E58-99D2CB32E0A1}" type="slidenum">
              <a:rPr lang="en-US" smtClean="0"/>
              <a:pPr/>
              <a:t>64</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a:ln/>
        </p:spPr>
      </p:sp>
      <p:sp>
        <p:nvSpPr>
          <p:cNvPr id="54275" name="Notes Placeholder 2"/>
          <p:cNvSpPr>
            <a:spLocks noGrp="1"/>
          </p:cNvSpPr>
          <p:nvPr>
            <p:ph type="body" idx="1"/>
          </p:nvPr>
        </p:nvSpPr>
        <p:spPr>
          <a:noFill/>
          <a:ln w="9525"/>
        </p:spPr>
        <p:txBody>
          <a:bodyPr/>
          <a:lstStyle/>
          <a:p>
            <a:r>
              <a:rPr lang="en-US">
                <a:latin typeface="Times New Roman" charset="0"/>
                <a:ea typeface="ＭＳ Ｐゴシック" charset="-128"/>
                <a:cs typeface="ＭＳ Ｐゴシック" charset="-128"/>
              </a:rPr>
              <a:t>Classification problem where we assume that neighboring nodes are </a:t>
            </a:r>
            <a:r>
              <a:rPr lang="en-US" b="1">
                <a:latin typeface="Times New Roman" charset="0"/>
                <a:ea typeface="ＭＳ Ｐゴシック" charset="-128"/>
                <a:cs typeface="ＭＳ Ｐゴシック" charset="-128"/>
              </a:rPr>
              <a:t>related</a:t>
            </a:r>
          </a:p>
          <a:p>
            <a:r>
              <a:rPr lang="en-US" b="1">
                <a:latin typeface="Times New Roman" charset="0"/>
                <a:ea typeface="ＭＳ Ｐゴシック" charset="-128"/>
                <a:cs typeface="ＭＳ Ｐゴシック" charset="-128"/>
              </a:rPr>
              <a:t>Network effects – birds of a feather flock together</a:t>
            </a:r>
          </a:p>
        </p:txBody>
      </p:sp>
      <p:sp>
        <p:nvSpPr>
          <p:cNvPr id="54276" name="Slide Number Placeholder 3"/>
          <p:cNvSpPr>
            <a:spLocks noGrp="1"/>
          </p:cNvSpPr>
          <p:nvPr>
            <p:ph type="sldNum" sz="quarter" idx="5"/>
          </p:nvPr>
        </p:nvSpPr>
        <p:spPr>
          <a:noFill/>
        </p:spPr>
        <p:txBody>
          <a:bodyPr/>
          <a:lstStyle/>
          <a:p>
            <a:fld id="{AD6E5CC2-3DC5-0140-872A-383FEEADB92A}" type="slidenum">
              <a:rPr lang="en-US" smtClean="0"/>
              <a:pPr/>
              <a:t>65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61443" name="Notes Placeholder 2"/>
          <p:cNvSpPr>
            <a:spLocks noGrp="1"/>
          </p:cNvSpPr>
          <p:nvPr>
            <p:ph type="body" idx="1"/>
          </p:nvPr>
        </p:nvSpPr>
        <p:spPr>
          <a:noFill/>
          <a:ln w="9525"/>
        </p:spPr>
        <p:txBody>
          <a:bodyPr/>
          <a:lstStyle/>
          <a:p>
            <a:r>
              <a:rPr lang="en-US">
                <a:latin typeface="Times New Roman" charset="0"/>
                <a:ea typeface="ＭＳ Ｐゴシック" charset="-128"/>
                <a:cs typeface="ＭＳ Ｐゴシック" charset="-128"/>
              </a:rPr>
              <a:t>Kronecker graphs</a:t>
            </a:r>
          </a:p>
        </p:txBody>
      </p:sp>
      <p:sp>
        <p:nvSpPr>
          <p:cNvPr id="61444" name="Slide Number Placeholder 3"/>
          <p:cNvSpPr>
            <a:spLocks noGrp="1"/>
          </p:cNvSpPr>
          <p:nvPr>
            <p:ph type="sldNum" sz="quarter" idx="5"/>
          </p:nvPr>
        </p:nvSpPr>
        <p:spPr>
          <a:noFill/>
        </p:spPr>
        <p:txBody>
          <a:bodyPr/>
          <a:lstStyle/>
          <a:p>
            <a:fld id="{75BB7CB7-D247-DE4B-BB54-BC369614C200}" type="slidenum">
              <a:rPr lang="en-US" smtClean="0"/>
              <a:pPr/>
              <a:t>69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Warming Hearts of Rockland</a:t>
            </a:r>
          </a:p>
          <a:p>
            <a:r>
              <a:rPr lang="en-US" dirty="0"/>
              <a:t>Beast</a:t>
            </a:r>
            <a:r>
              <a:rPr lang="en-US" baseline="0" dirty="0"/>
              <a:t> – 1.5 million followers</a:t>
            </a:r>
          </a:p>
          <a:p>
            <a:r>
              <a:rPr lang="en-US" baseline="0" dirty="0"/>
              <a:t>Not real bad pages or data</a:t>
            </a:r>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8</a:t>
            </a:fld>
            <a:endParaRPr lang="en-US"/>
          </a:p>
        </p:txBody>
      </p:sp>
    </p:spTree>
    <p:extLst>
      <p:ext uri="{BB962C8B-B14F-4D97-AF65-F5344CB8AC3E}">
        <p14:creationId xmlns:p14="http://schemas.microsoft.com/office/powerpoint/2010/main" val="4133327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p:cNvSpPr>
          <p:nvPr>
            <p:ph type="sldImg"/>
          </p:nvPr>
        </p:nvSpPr>
        <p:spPr>
          <a:ln/>
        </p:spPr>
      </p:sp>
      <p:sp>
        <p:nvSpPr>
          <p:cNvPr id="260099" name="Notes Placeholder 2"/>
          <p:cNvSpPr>
            <a:spLocks noGrp="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
        <p:nvSpPr>
          <p:cNvPr id="260100" name="Header Placeholder 3"/>
          <p:cNvSpPr>
            <a:spLocks noGrp="1"/>
          </p:cNvSpPr>
          <p:nvPr>
            <p:ph type="hdr" sz="quarter"/>
          </p:nvPr>
        </p:nvSpPr>
        <p:spPr>
          <a:noFill/>
        </p:spPr>
        <p:txBody>
          <a:bodyPr/>
          <a:lstStyle/>
          <a:p>
            <a:r>
              <a:rPr lang="en-US"/>
              <a:t>Faloutsos et al</a:t>
            </a:r>
          </a:p>
        </p:txBody>
      </p:sp>
      <p:sp>
        <p:nvSpPr>
          <p:cNvPr id="260101" name="Date Placeholder 4"/>
          <p:cNvSpPr>
            <a:spLocks noGrp="1"/>
          </p:cNvSpPr>
          <p:nvPr>
            <p:ph type="dt" sz="quarter" idx="1"/>
          </p:nvPr>
        </p:nvSpPr>
        <p:spPr>
          <a:noFill/>
        </p:spPr>
        <p:txBody>
          <a:bodyPr/>
          <a:lstStyle/>
          <a:p>
            <a:fld id="{6D38D273-E09B-A444-98FA-3F679B15186E}" type="datetime1">
              <a:rPr lang="en-US" smtClean="0"/>
              <a:pPr/>
              <a:t>5/1/21</a:t>
            </a:fld>
            <a:endParaRPr lang="en-US"/>
          </a:p>
        </p:txBody>
      </p:sp>
      <p:sp>
        <p:nvSpPr>
          <p:cNvPr id="260102" name="Slide Number Placeholder 5"/>
          <p:cNvSpPr>
            <a:spLocks noGrp="1"/>
          </p:cNvSpPr>
          <p:nvPr>
            <p:ph type="sldNum" sz="quarter" idx="5"/>
          </p:nvPr>
        </p:nvSpPr>
        <p:spPr>
          <a:noFill/>
        </p:spPr>
        <p:txBody>
          <a:bodyPr/>
          <a:lstStyle/>
          <a:p>
            <a:fld id="{CFD20FB9-378C-F043-843C-480363C51D11}" type="slidenum">
              <a:rPr lang="en-US" smtClean="0"/>
              <a:pPr/>
              <a:t>97</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p:cNvSpPr>
          <p:nvPr>
            <p:ph type="sldImg"/>
          </p:nvPr>
        </p:nvSpPr>
        <p:spPr>
          <a:ln/>
        </p:spPr>
      </p:sp>
      <p:sp>
        <p:nvSpPr>
          <p:cNvPr id="260099" name="Notes Placeholder 2"/>
          <p:cNvSpPr>
            <a:spLocks noGrp="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
        <p:nvSpPr>
          <p:cNvPr id="260100" name="Header Placeholder 3"/>
          <p:cNvSpPr>
            <a:spLocks noGrp="1"/>
          </p:cNvSpPr>
          <p:nvPr>
            <p:ph type="hdr" sz="quarter"/>
          </p:nvPr>
        </p:nvSpPr>
        <p:spPr>
          <a:noFill/>
        </p:spPr>
        <p:txBody>
          <a:bodyPr/>
          <a:lstStyle/>
          <a:p>
            <a:r>
              <a:rPr lang="en-US"/>
              <a:t>Faloutsos et al</a:t>
            </a:r>
          </a:p>
        </p:txBody>
      </p:sp>
      <p:sp>
        <p:nvSpPr>
          <p:cNvPr id="260101" name="Date Placeholder 4"/>
          <p:cNvSpPr>
            <a:spLocks noGrp="1"/>
          </p:cNvSpPr>
          <p:nvPr>
            <p:ph type="dt" sz="quarter" idx="1"/>
          </p:nvPr>
        </p:nvSpPr>
        <p:spPr>
          <a:noFill/>
        </p:spPr>
        <p:txBody>
          <a:bodyPr/>
          <a:lstStyle/>
          <a:p>
            <a:fld id="{6D38D273-E09B-A444-98FA-3F679B15186E}" type="datetime1">
              <a:rPr lang="en-US" smtClean="0"/>
              <a:pPr/>
              <a:t>5/1/21</a:t>
            </a:fld>
            <a:endParaRPr lang="en-US"/>
          </a:p>
        </p:txBody>
      </p:sp>
      <p:sp>
        <p:nvSpPr>
          <p:cNvPr id="260102" name="Slide Number Placeholder 5"/>
          <p:cNvSpPr>
            <a:spLocks noGrp="1"/>
          </p:cNvSpPr>
          <p:nvPr>
            <p:ph type="sldNum" sz="quarter" idx="5"/>
          </p:nvPr>
        </p:nvSpPr>
        <p:spPr>
          <a:noFill/>
        </p:spPr>
        <p:txBody>
          <a:bodyPr/>
          <a:lstStyle/>
          <a:p>
            <a:fld id="{CFD20FB9-378C-F043-843C-480363C51D11}" type="slidenum">
              <a:rPr lang="en-US" smtClean="0"/>
              <a:pPr/>
              <a:t>98</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p:cNvSpPr>
            <a:spLocks noGrp="1" noRot="1" noChangeAspect="1"/>
          </p:cNvSpPr>
          <p:nvPr>
            <p:ph type="sldImg"/>
          </p:nvPr>
        </p:nvSpPr>
        <p:spPr>
          <a:ln/>
        </p:spPr>
      </p:sp>
      <p:sp>
        <p:nvSpPr>
          <p:cNvPr id="260099" name="Notes Placeholder 2"/>
          <p:cNvSpPr>
            <a:spLocks noGrp="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
        <p:nvSpPr>
          <p:cNvPr id="260100" name="Header Placeholder 3"/>
          <p:cNvSpPr>
            <a:spLocks noGrp="1"/>
          </p:cNvSpPr>
          <p:nvPr>
            <p:ph type="hdr" sz="quarter"/>
          </p:nvPr>
        </p:nvSpPr>
        <p:spPr>
          <a:noFill/>
        </p:spPr>
        <p:txBody>
          <a:bodyPr/>
          <a:lstStyle/>
          <a:p>
            <a:r>
              <a:rPr lang="en-US"/>
              <a:t>Faloutsos</a:t>
            </a:r>
          </a:p>
        </p:txBody>
      </p:sp>
      <p:sp>
        <p:nvSpPr>
          <p:cNvPr id="260101" name="Date Placeholder 4"/>
          <p:cNvSpPr>
            <a:spLocks noGrp="1"/>
          </p:cNvSpPr>
          <p:nvPr>
            <p:ph type="dt" sz="quarter" idx="1"/>
          </p:nvPr>
        </p:nvSpPr>
        <p:spPr>
          <a:noFill/>
        </p:spPr>
        <p:txBody>
          <a:bodyPr/>
          <a:lstStyle/>
          <a:p>
            <a:fld id="{6D38D273-E09B-A444-98FA-3F679B15186E}" type="datetime1">
              <a:rPr lang="en-US" smtClean="0"/>
              <a:pPr/>
              <a:t>5/1/21</a:t>
            </a:fld>
            <a:endParaRPr lang="en-US"/>
          </a:p>
        </p:txBody>
      </p:sp>
      <p:sp>
        <p:nvSpPr>
          <p:cNvPr id="260102" name="Slide Number Placeholder 5"/>
          <p:cNvSpPr>
            <a:spLocks noGrp="1"/>
          </p:cNvSpPr>
          <p:nvPr>
            <p:ph type="sldNum" sz="quarter" idx="5"/>
          </p:nvPr>
        </p:nvSpPr>
        <p:spPr>
          <a:noFill/>
        </p:spPr>
        <p:txBody>
          <a:bodyPr/>
          <a:lstStyle/>
          <a:p>
            <a:fld id="{CFD20FB9-378C-F043-843C-480363C51D11}" type="slidenum">
              <a:rPr lang="en-US" smtClean="0"/>
              <a:pPr/>
              <a:t>99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a:noFill/>
        </p:spPr>
        <p:txBody>
          <a:bodyPr/>
          <a:lstStyle/>
          <a:p>
            <a:r>
              <a:rPr lang="en-US"/>
              <a:t>Faloutsos</a:t>
            </a:r>
          </a:p>
        </p:txBody>
      </p:sp>
      <p:sp>
        <p:nvSpPr>
          <p:cNvPr id="243715" name="Rectangle 7"/>
          <p:cNvSpPr>
            <a:spLocks noGrp="1" noChangeArrowheads="1"/>
          </p:cNvSpPr>
          <p:nvPr>
            <p:ph type="sldNum" sz="quarter" idx="5"/>
          </p:nvPr>
        </p:nvSpPr>
        <p:spPr>
          <a:noFill/>
        </p:spPr>
        <p:txBody>
          <a:bodyPr/>
          <a:lstStyle/>
          <a:p>
            <a:fld id="{13F4AF96-83CD-E240-AA07-0D9B42AC04AC}" type="slidenum">
              <a:rPr lang="en-US"/>
              <a:pPr/>
              <a:t>100</a:t>
            </a:fld>
            <a:endParaRPr lang="en-US"/>
          </a:p>
        </p:txBody>
      </p:sp>
      <p:sp>
        <p:nvSpPr>
          <p:cNvPr id="243716" name="Rectangle 2"/>
          <p:cNvSpPr>
            <a:spLocks noGrp="1" noRot="1" noChangeAspect="1" noChangeArrowheads="1" noTextEdit="1"/>
          </p:cNvSpPr>
          <p:nvPr>
            <p:ph type="sldImg"/>
          </p:nvPr>
        </p:nvSpPr>
        <p:spPr>
          <a:ln/>
        </p:spPr>
      </p:sp>
      <p:sp>
        <p:nvSpPr>
          <p:cNvPr id="243717" name="Rectangle 3"/>
          <p:cNvSpPr>
            <a:spLocks noGrp="1" noChangeArrowheads="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hdr" sz="quarter"/>
          </p:nvPr>
        </p:nvSpPr>
        <p:spPr>
          <a:noFill/>
        </p:spPr>
        <p:txBody>
          <a:bodyPr/>
          <a:lstStyle/>
          <a:p>
            <a:r>
              <a:rPr lang="en-US"/>
              <a:t>Faloutsos</a:t>
            </a:r>
          </a:p>
        </p:txBody>
      </p:sp>
      <p:sp>
        <p:nvSpPr>
          <p:cNvPr id="243715" name="Rectangle 7"/>
          <p:cNvSpPr>
            <a:spLocks noGrp="1" noChangeArrowheads="1"/>
          </p:cNvSpPr>
          <p:nvPr>
            <p:ph type="sldNum" sz="quarter" idx="5"/>
          </p:nvPr>
        </p:nvSpPr>
        <p:spPr>
          <a:noFill/>
        </p:spPr>
        <p:txBody>
          <a:bodyPr/>
          <a:lstStyle/>
          <a:p>
            <a:fld id="{13F4AF96-83CD-E240-AA07-0D9B42AC04AC}" type="slidenum">
              <a:rPr lang="en-US"/>
              <a:pPr/>
              <a:t>101</a:t>
            </a:fld>
            <a:endParaRPr lang="en-US"/>
          </a:p>
        </p:txBody>
      </p:sp>
      <p:sp>
        <p:nvSpPr>
          <p:cNvPr id="243716" name="Rectangle 2"/>
          <p:cNvSpPr>
            <a:spLocks noGrp="1" noRot="1" noChangeAspect="1" noChangeArrowheads="1" noTextEdit="1"/>
          </p:cNvSpPr>
          <p:nvPr>
            <p:ph type="sldImg"/>
          </p:nvPr>
        </p:nvSpPr>
        <p:spPr>
          <a:ln/>
        </p:spPr>
      </p:sp>
      <p:sp>
        <p:nvSpPr>
          <p:cNvPr id="243717" name="Rectangle 3"/>
          <p:cNvSpPr>
            <a:spLocks noGrp="1" noChangeArrowheads="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p:cNvSpPr>
          <p:nvPr>
            <p:ph type="sldImg"/>
          </p:nvPr>
        </p:nvSpPr>
        <p:spPr>
          <a:ln/>
        </p:spPr>
      </p:sp>
      <p:sp>
        <p:nvSpPr>
          <p:cNvPr id="245763" name="Notes Placeholder 2"/>
          <p:cNvSpPr>
            <a:spLocks noGrp="1"/>
          </p:cNvSpPr>
          <p:nvPr>
            <p:ph type="body" idx="1"/>
          </p:nvPr>
        </p:nvSpPr>
        <p:spPr>
          <a:noFill/>
          <a:ln w="9525"/>
        </p:spPr>
        <p:txBody>
          <a:bodyPr/>
          <a:lstStyle/>
          <a:p>
            <a:endParaRPr lang="en-US">
              <a:latin typeface="Times New Roman" charset="0"/>
              <a:ea typeface="ＭＳ Ｐゴシック" charset="-128"/>
              <a:cs typeface="ＭＳ Ｐゴシック" charset="-128"/>
            </a:endParaRPr>
          </a:p>
        </p:txBody>
      </p:sp>
      <p:sp>
        <p:nvSpPr>
          <p:cNvPr id="245764" name="Header Placeholder 3"/>
          <p:cNvSpPr>
            <a:spLocks noGrp="1"/>
          </p:cNvSpPr>
          <p:nvPr>
            <p:ph type="hdr" sz="quarter"/>
          </p:nvPr>
        </p:nvSpPr>
        <p:spPr>
          <a:noFill/>
        </p:spPr>
        <p:txBody>
          <a:bodyPr/>
          <a:lstStyle/>
          <a:p>
            <a:r>
              <a:rPr lang="en-US"/>
              <a:t>Faloutsos</a:t>
            </a:r>
          </a:p>
        </p:txBody>
      </p:sp>
      <p:sp>
        <p:nvSpPr>
          <p:cNvPr id="245765" name="Slide Number Placeholder 4"/>
          <p:cNvSpPr>
            <a:spLocks noGrp="1"/>
          </p:cNvSpPr>
          <p:nvPr>
            <p:ph type="sldNum" sz="quarter" idx="5"/>
          </p:nvPr>
        </p:nvSpPr>
        <p:spPr>
          <a:noFill/>
        </p:spPr>
        <p:txBody>
          <a:bodyPr/>
          <a:lstStyle/>
          <a:p>
            <a:fld id="{F3EEA55A-0C62-764F-92F0-5F28AF6AD5BF}" type="slidenum">
              <a:rPr lang="en-US" smtClean="0"/>
              <a:pPr/>
              <a:t>102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Warming Hearts of Rockland</a:t>
            </a:r>
          </a:p>
          <a:p>
            <a:r>
              <a:rPr lang="en-US" dirty="0"/>
              <a:t>Beast</a:t>
            </a:r>
            <a:r>
              <a:rPr lang="en-US" baseline="0" dirty="0"/>
              <a:t> – 1.5 million followers</a:t>
            </a:r>
          </a:p>
          <a:p>
            <a:r>
              <a:rPr lang="en-US" baseline="0" dirty="0"/>
              <a:t>Not real bad pages or data</a:t>
            </a:r>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9</a:t>
            </a:fld>
            <a:endParaRPr lang="en-US"/>
          </a:p>
        </p:txBody>
      </p:sp>
    </p:spTree>
    <p:extLst>
      <p:ext uri="{BB962C8B-B14F-4D97-AF65-F5344CB8AC3E}">
        <p14:creationId xmlns:p14="http://schemas.microsoft.com/office/powerpoint/2010/main" val="413332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Warming Hearts of Rockland</a:t>
            </a:r>
          </a:p>
          <a:p>
            <a:r>
              <a:rPr lang="en-US" dirty="0"/>
              <a:t>Beast</a:t>
            </a:r>
            <a:r>
              <a:rPr lang="en-US" baseline="0" dirty="0"/>
              <a:t> – 1.5 million followers</a:t>
            </a:r>
          </a:p>
          <a:p>
            <a:r>
              <a:rPr lang="en-US" baseline="0" dirty="0"/>
              <a:t>Not real bad pages or data</a:t>
            </a:r>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10</a:t>
            </a:fld>
            <a:endParaRPr lang="en-US"/>
          </a:p>
        </p:txBody>
      </p:sp>
    </p:spTree>
    <p:extLst>
      <p:ext uri="{BB962C8B-B14F-4D97-AF65-F5344CB8AC3E}">
        <p14:creationId xmlns:p14="http://schemas.microsoft.com/office/powerpoint/2010/main" val="413332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12</a:t>
            </a:fld>
            <a:endParaRPr lang="en-US"/>
          </a:p>
        </p:txBody>
      </p:sp>
    </p:spTree>
    <p:extLst>
      <p:ext uri="{BB962C8B-B14F-4D97-AF65-F5344CB8AC3E}">
        <p14:creationId xmlns:p14="http://schemas.microsoft.com/office/powerpoint/2010/main" val="3862067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13</a:t>
            </a:fld>
            <a:endParaRPr lang="en-US"/>
          </a:p>
        </p:txBody>
      </p:sp>
    </p:spTree>
    <p:extLst>
      <p:ext uri="{BB962C8B-B14F-4D97-AF65-F5344CB8AC3E}">
        <p14:creationId xmlns:p14="http://schemas.microsoft.com/office/powerpoint/2010/main" val="3862067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3EFB0-E4C9-D74F-A128-B1C9C2345392}" type="slidenum">
              <a:rPr lang="en-US" smtClean="0"/>
              <a:pPr/>
              <a:t>14</a:t>
            </a:fld>
            <a:endParaRPr lang="en-US"/>
          </a:p>
        </p:txBody>
      </p:sp>
    </p:spTree>
    <p:extLst>
      <p:ext uri="{BB962C8B-B14F-4D97-AF65-F5344CB8AC3E}">
        <p14:creationId xmlns:p14="http://schemas.microsoft.com/office/powerpoint/2010/main" val="386206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a:noFill/>
        </p:spPr>
        <p:txBody>
          <a:bodyPr/>
          <a:lstStyle/>
          <a:p>
            <a:endParaRPr lang="en-US"/>
          </a:p>
        </p:txBody>
      </p:sp>
      <p:sp>
        <p:nvSpPr>
          <p:cNvPr id="24579" name="Rectangle 7"/>
          <p:cNvSpPr>
            <a:spLocks noGrp="1" noChangeArrowheads="1"/>
          </p:cNvSpPr>
          <p:nvPr>
            <p:ph type="sldNum" sz="quarter" idx="5"/>
          </p:nvPr>
        </p:nvSpPr>
        <p:spPr>
          <a:noFill/>
        </p:spPr>
        <p:txBody>
          <a:bodyPr/>
          <a:lstStyle/>
          <a:p>
            <a:fld id="{5C1B9094-8E51-0E49-A1FB-121D621097D0}" type="slidenum">
              <a:rPr lang="en-US"/>
              <a:pPr/>
              <a:t>17</a:t>
            </a:fld>
            <a:endParaRPr lang="en-US"/>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w="9525"/>
        </p:spPr>
        <p:txBody>
          <a:bodyPr/>
          <a:lstStyle/>
          <a:p>
            <a:endParaRPr lang="en-US" dirty="0">
              <a:latin typeface="Times New Roman" charset="0"/>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a:noFill/>
        </p:spPr>
        <p:txBody>
          <a:bodyPr/>
          <a:lstStyle/>
          <a:p>
            <a:endParaRPr lang="en-US"/>
          </a:p>
        </p:txBody>
      </p:sp>
      <p:sp>
        <p:nvSpPr>
          <p:cNvPr id="24579" name="Rectangle 7"/>
          <p:cNvSpPr>
            <a:spLocks noGrp="1" noChangeArrowheads="1"/>
          </p:cNvSpPr>
          <p:nvPr>
            <p:ph type="sldNum" sz="quarter" idx="5"/>
          </p:nvPr>
        </p:nvSpPr>
        <p:spPr>
          <a:noFill/>
        </p:spPr>
        <p:txBody>
          <a:bodyPr/>
          <a:lstStyle/>
          <a:p>
            <a:fld id="{5C1B9094-8E51-0E49-A1FB-121D621097D0}" type="slidenum">
              <a:rPr lang="en-US"/>
              <a:pPr/>
              <a:t>18</a:t>
            </a:fld>
            <a:endParaRPr lang="en-US"/>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w="9525"/>
        </p:spPr>
        <p:txBody>
          <a:bodyPr/>
          <a:lstStyle/>
          <a:p>
            <a:r>
              <a:rPr lang="en-US" dirty="0">
                <a:latin typeface="Times New Roman" charset="0"/>
                <a:ea typeface="ＭＳ Ｐゴシック" charset="-128"/>
                <a:cs typeface="ＭＳ Ｐゴシック" charset="-128"/>
              </a:rPr>
              <a:t>Social</a:t>
            </a:r>
            <a:r>
              <a:rPr lang="en-US" baseline="0" dirty="0">
                <a:latin typeface="Times New Roman" charset="0"/>
                <a:ea typeface="ＭＳ Ｐゴシック" charset="-128"/>
                <a:cs typeface="ＭＳ Ｐゴシック" charset="-128"/>
              </a:rPr>
              <a:t> networks with popularity incentives are plagued by the problem of link fraud, involving “</a:t>
            </a:r>
            <a:r>
              <a:rPr lang="en-US" baseline="0" dirty="0" err="1">
                <a:latin typeface="Times New Roman" charset="0"/>
                <a:ea typeface="ＭＳ Ｐゴシック" charset="-128"/>
                <a:cs typeface="ＭＳ Ｐゴシック" charset="-128"/>
              </a:rPr>
              <a:t>bot</a:t>
            </a:r>
            <a:r>
              <a:rPr lang="en-US" baseline="0" dirty="0">
                <a:latin typeface="Times New Roman" charset="0"/>
                <a:ea typeface="ＭＳ Ｐゴシック" charset="-128"/>
                <a:cs typeface="ＭＳ Ｐゴシック" charset="-128"/>
              </a:rPr>
              <a:t>” accounts falsely increasing popularity of a person or organization.  These bots form cliques and bipartite cores in the graph structure.  Several works have targeted the detection of large cases of fraud using spectral approaches like SVD, but fail to detect smaller, stealthier attacks due to computational restrictions on latent feature computation.  Our approach, called </a:t>
            </a:r>
            <a:r>
              <a:rPr lang="en-US" baseline="0" dirty="0" err="1">
                <a:latin typeface="Times New Roman" charset="0"/>
                <a:ea typeface="ＭＳ Ｐゴシック" charset="-128"/>
                <a:cs typeface="ＭＳ Ｐゴシック" charset="-128"/>
              </a:rPr>
              <a:t>fBox</a:t>
            </a:r>
            <a:r>
              <a:rPr lang="en-US" baseline="0" dirty="0">
                <a:latin typeface="Times New Roman" charset="0"/>
                <a:ea typeface="ＭＳ Ｐゴシック" charset="-128"/>
                <a:cs typeface="ＭＳ Ｐゴシック" charset="-128"/>
              </a:rPr>
              <a:t>, leverages the </a:t>
            </a:r>
            <a:r>
              <a:rPr lang="en-US" i="1" baseline="0" dirty="0">
                <a:latin typeface="Times New Roman" charset="0"/>
                <a:ea typeface="ＭＳ Ｐゴシック" charset="-128"/>
                <a:cs typeface="ＭＳ Ｐゴシック" charset="-128"/>
              </a:rPr>
              <a:t>reconstruction </a:t>
            </a:r>
            <a:r>
              <a:rPr lang="en-US" i="0" baseline="0" dirty="0">
                <a:latin typeface="Times New Roman" charset="0"/>
                <a:ea typeface="ＭＳ Ｐゴシック" charset="-128"/>
                <a:cs typeface="ＭＳ Ｐゴシック" charset="-128"/>
              </a:rPr>
              <a:t>or </a:t>
            </a:r>
            <a:r>
              <a:rPr lang="en-US" i="1" baseline="0" dirty="0">
                <a:latin typeface="Times New Roman" charset="0"/>
                <a:ea typeface="ＭＳ Ｐゴシック" charset="-128"/>
                <a:cs typeface="ＭＳ Ｐゴシック" charset="-128"/>
              </a:rPr>
              <a:t>projection</a:t>
            </a:r>
            <a:r>
              <a:rPr lang="en-US" i="0" baseline="0" dirty="0">
                <a:latin typeface="Times New Roman" charset="0"/>
                <a:ea typeface="ＭＳ Ｐゴシック" charset="-128"/>
                <a:cs typeface="ＭＳ Ｐゴシック" charset="-128"/>
              </a:rPr>
              <a:t>  </a:t>
            </a:r>
            <a:r>
              <a:rPr lang="en-US" i="1" baseline="0" dirty="0">
                <a:latin typeface="Times New Roman" charset="0"/>
                <a:ea typeface="ＭＳ Ｐゴシック" charset="-128"/>
                <a:cs typeface="ＭＳ Ｐゴシック" charset="-128"/>
              </a:rPr>
              <a:t>error</a:t>
            </a:r>
            <a:r>
              <a:rPr lang="en-US" i="0" baseline="0" dirty="0">
                <a:latin typeface="Times New Roman" charset="0"/>
                <a:ea typeface="ＭＳ Ｐゴシック" charset="-128"/>
                <a:cs typeface="ＭＳ Ｐゴシック" charset="-128"/>
              </a:rPr>
              <a:t> between latent, SVD representation and original graph representation to find anomalous </a:t>
            </a:r>
            <a:r>
              <a:rPr lang="en-US" i="0" baseline="0" dirty="0" err="1">
                <a:latin typeface="Times New Roman" charset="0"/>
                <a:ea typeface="ＭＳ Ｐゴシック" charset="-128"/>
                <a:cs typeface="ＭＳ Ｐゴシック" charset="-128"/>
              </a:rPr>
              <a:t>bot</a:t>
            </a:r>
            <a:r>
              <a:rPr lang="en-US" i="0" baseline="0" dirty="0">
                <a:latin typeface="Times New Roman" charset="0"/>
                <a:ea typeface="ＭＳ Ｐゴシック" charset="-128"/>
                <a:cs typeface="ＭＳ Ｐゴシック" charset="-128"/>
              </a:rPr>
              <a:t> accounts with high precision.  </a:t>
            </a:r>
            <a:endParaRPr lang="en-US" dirty="0">
              <a:latin typeface="Times New Roman" charset="0"/>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5"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377730"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237773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6" name="Rectangle 4"/>
          <p:cNvSpPr>
            <a:spLocks noGrp="1" noChangeArrowheads="1"/>
          </p:cNvSpPr>
          <p:nvPr>
            <p:ph type="dt" sz="half" idx="10"/>
          </p:nvPr>
        </p:nvSpPr>
        <p:spPr>
          <a:xfrm>
            <a:off x="457200" y="6245225"/>
            <a:ext cx="2133600" cy="476250"/>
          </a:xfrm>
        </p:spPr>
        <p:txBody>
          <a:bodyPr/>
          <a:lstStyle>
            <a:lvl1pPr>
              <a:defRPr smtClean="0"/>
            </a:lvl1pPr>
          </a:lstStyle>
          <a:p>
            <a:pPr>
              <a:defRPr/>
            </a:pPr>
            <a:r>
              <a:rPr lang="en-US"/>
              <a:t>Amazon'16</a:t>
            </a:r>
          </a:p>
        </p:txBody>
      </p:sp>
      <p:sp>
        <p:nvSpPr>
          <p:cNvPr id="7" name="Rectangle 5"/>
          <p:cNvSpPr>
            <a:spLocks noGrp="1" noChangeArrowheads="1"/>
          </p:cNvSpPr>
          <p:nvPr>
            <p:ph type="ftr" sz="quarter" idx="11"/>
          </p:nvPr>
        </p:nvSpPr>
        <p:spPr>
          <a:xfrm>
            <a:off x="3124200" y="6245225"/>
            <a:ext cx="2895600" cy="476250"/>
          </a:xfrm>
        </p:spPr>
        <p:txBody>
          <a:bodyPr/>
          <a:lstStyle>
            <a:lvl1pPr>
              <a:defRPr smtClean="0"/>
            </a:lvl1pPr>
          </a:lstStyle>
          <a:p>
            <a:pPr>
              <a:defRPr/>
            </a:pPr>
            <a:r>
              <a:rPr lang="en-US"/>
              <a:t>(c) 2016, C. Faloutsos</a:t>
            </a:r>
          </a:p>
        </p:txBody>
      </p:sp>
      <p:sp>
        <p:nvSpPr>
          <p:cNvPr id="8" name="Rectangle 6"/>
          <p:cNvSpPr>
            <a:spLocks noGrp="1" noChangeArrowheads="1"/>
          </p:cNvSpPr>
          <p:nvPr>
            <p:ph type="sldNum" sz="quarter" idx="12"/>
          </p:nvPr>
        </p:nvSpPr>
        <p:spPr>
          <a:xfrm>
            <a:off x="6553200" y="6245225"/>
            <a:ext cx="2133600" cy="476250"/>
          </a:xfrm>
        </p:spPr>
        <p:txBody>
          <a:bodyPr/>
          <a:lstStyle>
            <a:lvl1pPr>
              <a:defRPr sz="1400"/>
            </a:lvl1pPr>
          </a:lstStyle>
          <a:p>
            <a:pPr>
              <a:defRPr/>
            </a:pPr>
            <a:fld id="{8E4E0BD2-09C6-7241-AE84-9E1A8AFC88B0}"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5"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7"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8" name="Rectangle 6"/>
          <p:cNvSpPr>
            <a:spLocks noGrp="1" noChangeArrowheads="1"/>
          </p:cNvSpPr>
          <p:nvPr>
            <p:ph type="sldNum" sz="quarter" idx="12"/>
          </p:nvPr>
        </p:nvSpPr>
        <p:spPr/>
        <p:txBody>
          <a:bodyPr/>
          <a:lstStyle>
            <a:lvl1pPr>
              <a:defRPr/>
            </a:lvl1pPr>
          </a:lstStyle>
          <a:p>
            <a:pPr>
              <a:defRPr/>
            </a:pPr>
            <a:fld id="{1CAEB713-338D-7646-864A-97557A8D5F4D}"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5"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7"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8" name="Rectangle 6"/>
          <p:cNvSpPr>
            <a:spLocks noGrp="1" noChangeArrowheads="1"/>
          </p:cNvSpPr>
          <p:nvPr>
            <p:ph type="sldNum" sz="quarter" idx="12"/>
          </p:nvPr>
        </p:nvSpPr>
        <p:spPr/>
        <p:txBody>
          <a:bodyPr/>
          <a:lstStyle>
            <a:lvl1pPr>
              <a:defRPr/>
            </a:lvl1pPr>
          </a:lstStyle>
          <a:p>
            <a:pPr>
              <a:defRPr/>
            </a:pPr>
            <a:fld id="{122FBDB5-533E-3145-80B6-A838220DC005}"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spTree>
      <p:nvGrpSpPr>
        <p:cNvPr id="1" name=""/>
        <p:cNvGrpSpPr/>
        <p:nvPr/>
      </p:nvGrpSpPr>
      <p:grpSpPr>
        <a:xfrm>
          <a:off x="0" y="0"/>
          <a:ext cx="0" cy="0"/>
          <a:chOff x="0" y="0"/>
          <a:chExt cx="0" cy="0"/>
        </a:xfrm>
      </p:grpSpPr>
      <p:sp>
        <p:nvSpPr>
          <p:cNvPr id="6"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7" name="Picture 9"/>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685800" y="609600"/>
            <a:ext cx="7772400" cy="685800"/>
          </a:xfrm>
        </p:spPr>
        <p:txBody>
          <a:bodyPr/>
          <a:lstStyle/>
          <a:p>
            <a:r>
              <a:rPr lang="en-US"/>
              <a:t>Click to edit Master title style</a:t>
            </a:r>
          </a:p>
        </p:txBody>
      </p:sp>
      <p:sp>
        <p:nvSpPr>
          <p:cNvPr id="3" name="Text Placeholder 2"/>
          <p:cNvSpPr>
            <a:spLocks noGrp="1"/>
          </p:cNvSpPr>
          <p:nvPr>
            <p:ph type="body" sz="half" idx="1"/>
          </p:nvPr>
        </p:nvSpPr>
        <p:spPr>
          <a:xfrm>
            <a:off x="685800" y="14478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447800"/>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848100"/>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9"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10" name="Rectangle 6"/>
          <p:cNvSpPr>
            <a:spLocks noGrp="1" noChangeArrowheads="1"/>
          </p:cNvSpPr>
          <p:nvPr>
            <p:ph type="sldNum" sz="quarter" idx="12"/>
          </p:nvPr>
        </p:nvSpPr>
        <p:spPr/>
        <p:txBody>
          <a:bodyPr/>
          <a:lstStyle>
            <a:lvl1pPr>
              <a:defRPr/>
            </a:lvl1pPr>
          </a:lstStyle>
          <a:p>
            <a:pPr>
              <a:defRPr/>
            </a:pPr>
            <a:fld id="{667A4DD9-C03C-EF49-8F6F-D5858AC0C9FA}"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clipArtAndTx" preserve="1">
  <p:cSld name="Title, Clip Art and Text">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6"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685800" y="609600"/>
            <a:ext cx="7772400" cy="685800"/>
          </a:xfrm>
        </p:spPr>
        <p:txBody>
          <a:bodyPr/>
          <a:lstStyle/>
          <a:p>
            <a:r>
              <a:rPr lang="en-US"/>
              <a:t>Click to edit Master title style</a:t>
            </a:r>
          </a:p>
        </p:txBody>
      </p:sp>
      <p:sp>
        <p:nvSpPr>
          <p:cNvPr id="3" name="ClipArt Placeholder 2"/>
          <p:cNvSpPr>
            <a:spLocks noGrp="1"/>
          </p:cNvSpPr>
          <p:nvPr>
            <p:ph type="clipArt" sz="half" idx="1"/>
          </p:nvPr>
        </p:nvSpPr>
        <p:spPr>
          <a:xfrm>
            <a:off x="685800" y="1447800"/>
            <a:ext cx="3810000" cy="4648200"/>
          </a:xfrm>
        </p:spPr>
        <p:txBody>
          <a:bodyPr/>
          <a:lstStyle/>
          <a:p>
            <a:pPr lvl="0"/>
            <a:endParaRPr lang="en-US" noProof="0" dirty="0"/>
          </a:p>
        </p:txBody>
      </p:sp>
      <p:sp>
        <p:nvSpPr>
          <p:cNvPr id="4" name="Text Placeholder 3"/>
          <p:cNvSpPr>
            <a:spLocks noGrp="1"/>
          </p:cNvSpPr>
          <p:nvPr>
            <p:ph type="body" sz="half" idx="2"/>
          </p:nvPr>
        </p:nvSpPr>
        <p:spPr>
          <a:xfrm>
            <a:off x="4648200" y="14478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p:txBody>
          <a:bodyPr/>
          <a:lstStyle>
            <a:lvl1pPr>
              <a:defRPr smtClean="0"/>
            </a:lvl1pPr>
          </a:lstStyle>
          <a:p>
            <a:pPr>
              <a:defRPr/>
            </a:pPr>
            <a:r>
              <a:rPr lang="en-US"/>
              <a:t>Amazon'16</a:t>
            </a:r>
          </a:p>
        </p:txBody>
      </p:sp>
      <p:sp>
        <p:nvSpPr>
          <p:cNvPr id="8" name="Rectangle 7"/>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9" name="Rectangle 8"/>
          <p:cNvSpPr>
            <a:spLocks noGrp="1" noChangeArrowheads="1"/>
          </p:cNvSpPr>
          <p:nvPr>
            <p:ph type="sldNum" sz="quarter" idx="12"/>
          </p:nvPr>
        </p:nvSpPr>
        <p:spPr/>
        <p:txBody>
          <a:bodyPr/>
          <a:lstStyle>
            <a:lvl1pPr>
              <a:defRPr/>
            </a:lvl1pPr>
          </a:lstStyle>
          <a:p>
            <a:pPr>
              <a:defRPr/>
            </a:pPr>
            <a:fld id="{156362D9-64E9-9046-8074-C7BC740C5BB7}" type="slidenum">
              <a:rPr lang="en-US"/>
              <a:pPr>
                <a:defRPr/>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6"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685800" y="609600"/>
            <a:ext cx="7772400" cy="685800"/>
          </a:xfrm>
        </p:spPr>
        <p:txBody>
          <a:bodyPr/>
          <a:lstStyle/>
          <a:p>
            <a:r>
              <a:rPr lang="en-US"/>
              <a:t>Click to edit Master title style</a:t>
            </a:r>
          </a:p>
        </p:txBody>
      </p:sp>
      <p:sp>
        <p:nvSpPr>
          <p:cNvPr id="3" name="Text Placeholder 2"/>
          <p:cNvSpPr>
            <a:spLocks noGrp="1"/>
          </p:cNvSpPr>
          <p:nvPr>
            <p:ph type="body" sz="half" idx="1"/>
          </p:nvPr>
        </p:nvSpPr>
        <p:spPr>
          <a:xfrm>
            <a:off x="685800" y="14478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p:txBody>
          <a:bodyPr/>
          <a:lstStyle>
            <a:lvl1pPr>
              <a:defRPr smtClean="0"/>
            </a:lvl1pPr>
          </a:lstStyle>
          <a:p>
            <a:pPr>
              <a:defRPr/>
            </a:pPr>
            <a:r>
              <a:rPr lang="en-US"/>
              <a:t>Amazon'16</a:t>
            </a:r>
          </a:p>
        </p:txBody>
      </p:sp>
      <p:sp>
        <p:nvSpPr>
          <p:cNvPr id="8" name="Rectangle 7"/>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9" name="Rectangle 8"/>
          <p:cNvSpPr>
            <a:spLocks noGrp="1" noChangeArrowheads="1"/>
          </p:cNvSpPr>
          <p:nvPr>
            <p:ph type="sldNum" sz="quarter" idx="12"/>
          </p:nvPr>
        </p:nvSpPr>
        <p:spPr/>
        <p:txBody>
          <a:bodyPr/>
          <a:lstStyle>
            <a:lvl1pPr>
              <a:defRPr/>
            </a:lvl1pPr>
          </a:lstStyle>
          <a:p>
            <a:pPr>
              <a:defRPr/>
            </a:pPr>
            <a:fld id="{8BA003C9-D139-1642-8368-6C93BF9E34FE}"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5"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7"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8" name="Rectangle 6"/>
          <p:cNvSpPr>
            <a:spLocks noGrp="1" noChangeArrowheads="1"/>
          </p:cNvSpPr>
          <p:nvPr>
            <p:ph type="sldNum" sz="quarter" idx="12"/>
          </p:nvPr>
        </p:nvSpPr>
        <p:spPr/>
        <p:txBody>
          <a:bodyPr/>
          <a:lstStyle>
            <a:lvl1pPr>
              <a:defRPr/>
            </a:lvl1pPr>
          </a:lstStyle>
          <a:p>
            <a:pPr>
              <a:defRPr/>
            </a:pPr>
            <a:fld id="{F9B43987-7F84-BB4A-8611-CDF75B6A737D}"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5"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7"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8" name="Rectangle 6"/>
          <p:cNvSpPr>
            <a:spLocks noGrp="1" noChangeArrowheads="1"/>
          </p:cNvSpPr>
          <p:nvPr>
            <p:ph type="sldNum" sz="quarter" idx="12"/>
          </p:nvPr>
        </p:nvSpPr>
        <p:spPr/>
        <p:txBody>
          <a:bodyPr/>
          <a:lstStyle>
            <a:lvl1pPr>
              <a:defRPr/>
            </a:lvl1pPr>
          </a:lstStyle>
          <a:p>
            <a:pPr>
              <a:defRPr/>
            </a:pPr>
            <a:fld id="{D6D532E7-99EF-2E4B-AD85-45A00982062B}"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6"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478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p:txBody>
          <a:bodyPr/>
          <a:lstStyle>
            <a:lvl1pPr>
              <a:defRPr smtClean="0"/>
            </a:lvl1pPr>
          </a:lstStyle>
          <a:p>
            <a:pPr>
              <a:defRPr/>
            </a:pPr>
            <a:r>
              <a:rPr lang="en-US"/>
              <a:t>Amazon'16</a:t>
            </a:r>
          </a:p>
        </p:txBody>
      </p:sp>
      <p:sp>
        <p:nvSpPr>
          <p:cNvPr id="8" name="Rectangle 7"/>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9" name="Rectangle 8"/>
          <p:cNvSpPr>
            <a:spLocks noGrp="1" noChangeArrowheads="1"/>
          </p:cNvSpPr>
          <p:nvPr>
            <p:ph type="sldNum" sz="quarter" idx="12"/>
          </p:nvPr>
        </p:nvSpPr>
        <p:spPr/>
        <p:txBody>
          <a:bodyPr/>
          <a:lstStyle>
            <a:lvl1pPr>
              <a:defRPr/>
            </a:lvl1pPr>
          </a:lstStyle>
          <a:p>
            <a:pPr>
              <a:defRPr/>
            </a:pPr>
            <a:fld id="{5C90F46C-E5B9-0C42-9643-F4D6606C7F1B}"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8"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10"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11" name="Rectangle 6"/>
          <p:cNvSpPr>
            <a:spLocks noGrp="1" noChangeArrowheads="1"/>
          </p:cNvSpPr>
          <p:nvPr>
            <p:ph type="sldNum" sz="quarter" idx="12"/>
          </p:nvPr>
        </p:nvSpPr>
        <p:spPr/>
        <p:txBody>
          <a:bodyPr/>
          <a:lstStyle>
            <a:lvl1pPr>
              <a:defRPr/>
            </a:lvl1pPr>
          </a:lstStyle>
          <a:p>
            <a:pPr>
              <a:defRPr/>
            </a:pPr>
            <a:fld id="{BAC56CD1-EFB6-4546-BDF5-48AB55646A40}"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4"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p:txBody>
          <a:bodyPr/>
          <a:lstStyle/>
          <a:p>
            <a:r>
              <a:rPr lang="en-US"/>
              <a:t>Click to edit Master title style</a:t>
            </a:r>
          </a:p>
        </p:txBody>
      </p:sp>
      <p:sp>
        <p:nvSpPr>
          <p:cNvPr id="5"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6"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7" name="Rectangle 6"/>
          <p:cNvSpPr>
            <a:spLocks noGrp="1" noChangeArrowheads="1"/>
          </p:cNvSpPr>
          <p:nvPr>
            <p:ph type="sldNum" sz="quarter" idx="12"/>
          </p:nvPr>
        </p:nvSpPr>
        <p:spPr/>
        <p:txBody>
          <a:bodyPr/>
          <a:lstStyle>
            <a:lvl1pPr>
              <a:defRPr/>
            </a:lvl1pPr>
          </a:lstStyle>
          <a:p>
            <a:pPr>
              <a:defRPr/>
            </a:pPr>
            <a:fld id="{103C5492-91F8-8542-ABB8-0E1026885B85}"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3"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4" name="Rectangle 4"/>
          <p:cNvSpPr>
            <a:spLocks noGrp="1" noChangeArrowheads="1"/>
          </p:cNvSpPr>
          <p:nvPr>
            <p:ph type="dt" sz="half" idx="10"/>
          </p:nvPr>
        </p:nvSpPr>
        <p:spPr/>
        <p:txBody>
          <a:bodyPr/>
          <a:lstStyle>
            <a:lvl1pPr>
              <a:defRPr smtClean="0"/>
            </a:lvl1pPr>
          </a:lstStyle>
          <a:p>
            <a:pPr>
              <a:defRPr/>
            </a:pPr>
            <a:r>
              <a:rPr lang="en-US"/>
              <a:t>Amazon'16</a:t>
            </a:r>
          </a:p>
        </p:txBody>
      </p:sp>
      <p:sp>
        <p:nvSpPr>
          <p:cNvPr id="5" name="Rectangle 5"/>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6" name="Rectangle 6"/>
          <p:cNvSpPr>
            <a:spLocks noGrp="1" noChangeArrowheads="1"/>
          </p:cNvSpPr>
          <p:nvPr>
            <p:ph type="sldNum" sz="quarter" idx="12"/>
          </p:nvPr>
        </p:nvSpPr>
        <p:spPr/>
        <p:txBody>
          <a:bodyPr/>
          <a:lstStyle>
            <a:lvl1pPr>
              <a:defRPr/>
            </a:lvl1pPr>
          </a:lstStyle>
          <a:p>
            <a:pPr>
              <a:defRPr/>
            </a:pPr>
            <a:fld id="{7A65676E-2EEE-EE43-9455-E89CF47354F6}"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6"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6"/>
          <p:cNvSpPr>
            <a:spLocks noGrp="1" noChangeArrowheads="1"/>
          </p:cNvSpPr>
          <p:nvPr>
            <p:ph type="dt" sz="half" idx="10"/>
          </p:nvPr>
        </p:nvSpPr>
        <p:spPr/>
        <p:txBody>
          <a:bodyPr/>
          <a:lstStyle>
            <a:lvl1pPr>
              <a:defRPr smtClean="0"/>
            </a:lvl1pPr>
          </a:lstStyle>
          <a:p>
            <a:pPr>
              <a:defRPr/>
            </a:pPr>
            <a:r>
              <a:rPr lang="en-US"/>
              <a:t>Amazon'16</a:t>
            </a:r>
          </a:p>
        </p:txBody>
      </p:sp>
      <p:sp>
        <p:nvSpPr>
          <p:cNvPr id="8" name="Rectangle 7"/>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9" name="Rectangle 8"/>
          <p:cNvSpPr>
            <a:spLocks noGrp="1" noChangeArrowheads="1"/>
          </p:cNvSpPr>
          <p:nvPr>
            <p:ph type="sldNum" sz="quarter" idx="12"/>
          </p:nvPr>
        </p:nvSpPr>
        <p:spPr/>
        <p:txBody>
          <a:bodyPr/>
          <a:lstStyle>
            <a:lvl1pPr>
              <a:defRPr/>
            </a:lvl1pPr>
          </a:lstStyle>
          <a:p>
            <a:pPr>
              <a:defRPr/>
            </a:pPr>
            <a:fld id="{C9CD3D8F-8226-C44F-8600-6FDD01531D07}"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615950" y="0"/>
            <a:ext cx="863600" cy="274638"/>
          </a:xfrm>
          <a:prstGeom prst="rect">
            <a:avLst/>
          </a:prstGeom>
          <a:noFill/>
          <a:ln w="28575">
            <a:noFill/>
            <a:miter lim="800000"/>
            <a:headEnd type="none" w="sm" len="sm"/>
            <a:tailEnd/>
          </a:ln>
          <a:effectLst/>
        </p:spPr>
        <p:txBody>
          <a:bodyPr wrap="none" anchor="ctr">
            <a:prstTxWarp prst="textNoShape">
              <a:avLst/>
            </a:prstTxWarp>
            <a:spAutoFit/>
          </a:bodyPr>
          <a:lstStyle/>
          <a:p>
            <a:pPr>
              <a:defRPr/>
            </a:pPr>
            <a:r>
              <a:rPr lang="en-US" sz="1200" b="1">
                <a:solidFill>
                  <a:srgbClr val="990000"/>
                </a:solidFill>
                <a:latin typeface="Times New Roman" charset="0"/>
              </a:rPr>
              <a:t>CMU SCS</a:t>
            </a:r>
            <a:endParaRPr lang="en-US" sz="3200" b="1">
              <a:solidFill>
                <a:srgbClr val="990000"/>
              </a:solidFill>
              <a:latin typeface="Times New Roman" charset="0"/>
            </a:endParaRPr>
          </a:p>
        </p:txBody>
      </p:sp>
      <p:pic>
        <p:nvPicPr>
          <p:cNvPr id="6" name="Picture 10"/>
          <p:cNvPicPr>
            <a:picLocks noChangeAspect="1" noChangeArrowheads="1"/>
          </p:cNvPicPr>
          <p:nvPr userDrawn="1"/>
        </p:nvPicPr>
        <p:blipFill>
          <a:blip r:embed="rId2"/>
          <a:srcRect/>
          <a:stretch>
            <a:fillRect/>
          </a:stretch>
        </p:blipFill>
        <p:spPr bwMode="auto">
          <a:xfrm>
            <a:off x="0" y="0"/>
            <a:ext cx="1444625" cy="412750"/>
          </a:xfrm>
          <a:prstGeom prst="rect">
            <a:avLst/>
          </a:prstGeom>
          <a:noFill/>
          <a:ln w="9525">
            <a:noFill/>
            <a:round/>
            <a:headEnd/>
            <a:tailEnd/>
          </a:ln>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6"/>
          <p:cNvSpPr>
            <a:spLocks noGrp="1" noChangeArrowheads="1"/>
          </p:cNvSpPr>
          <p:nvPr>
            <p:ph type="dt" sz="half" idx="10"/>
          </p:nvPr>
        </p:nvSpPr>
        <p:spPr/>
        <p:txBody>
          <a:bodyPr/>
          <a:lstStyle>
            <a:lvl1pPr>
              <a:defRPr smtClean="0"/>
            </a:lvl1pPr>
          </a:lstStyle>
          <a:p>
            <a:pPr>
              <a:defRPr/>
            </a:pPr>
            <a:r>
              <a:rPr lang="en-US"/>
              <a:t>Amazon'16</a:t>
            </a:r>
          </a:p>
        </p:txBody>
      </p:sp>
      <p:sp>
        <p:nvSpPr>
          <p:cNvPr id="8" name="Rectangle 7"/>
          <p:cNvSpPr>
            <a:spLocks noGrp="1" noChangeArrowheads="1"/>
          </p:cNvSpPr>
          <p:nvPr>
            <p:ph type="ftr" sz="quarter" idx="11"/>
          </p:nvPr>
        </p:nvSpPr>
        <p:spPr/>
        <p:txBody>
          <a:bodyPr/>
          <a:lstStyle>
            <a:lvl1pPr>
              <a:defRPr smtClean="0"/>
            </a:lvl1pPr>
          </a:lstStyle>
          <a:p>
            <a:pPr>
              <a:defRPr/>
            </a:pPr>
            <a:r>
              <a:rPr lang="en-US"/>
              <a:t>(c) 2016, C. Faloutsos</a:t>
            </a:r>
          </a:p>
        </p:txBody>
      </p:sp>
      <p:sp>
        <p:nvSpPr>
          <p:cNvPr id="9" name="Rectangle 8"/>
          <p:cNvSpPr>
            <a:spLocks noGrp="1" noChangeArrowheads="1"/>
          </p:cNvSpPr>
          <p:nvPr>
            <p:ph type="sldNum" sz="quarter" idx="12"/>
          </p:nvPr>
        </p:nvSpPr>
        <p:spPr/>
        <p:txBody>
          <a:bodyPr/>
          <a:lstStyle>
            <a:lvl1pPr>
              <a:defRPr/>
            </a:lvl1pPr>
          </a:lstStyle>
          <a:p>
            <a:pPr>
              <a:defRPr/>
            </a:pPr>
            <a:fld id="{63143BB3-5CC7-8942-98DD-6DD0B51EECB5}"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4478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7670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Times New Roman" charset="0"/>
              </a:defRPr>
            </a:lvl1pPr>
          </a:lstStyle>
          <a:p>
            <a:pPr>
              <a:defRPr/>
            </a:pPr>
            <a:r>
              <a:rPr lang="en-US"/>
              <a:t>Amazon'16</a:t>
            </a:r>
          </a:p>
        </p:txBody>
      </p:sp>
      <p:sp>
        <p:nvSpPr>
          <p:cNvPr id="237670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Times New Roman" charset="0"/>
              </a:defRPr>
            </a:lvl1pPr>
          </a:lstStyle>
          <a:p>
            <a:pPr>
              <a:defRPr/>
            </a:pPr>
            <a:r>
              <a:rPr lang="en-US"/>
              <a:t>(c) 2016, C. Faloutsos</a:t>
            </a:r>
          </a:p>
        </p:txBody>
      </p:sp>
      <p:sp>
        <p:nvSpPr>
          <p:cNvPr id="237671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800">
                <a:latin typeface="Times New Roman" charset="0"/>
              </a:defRPr>
            </a:lvl1pPr>
          </a:lstStyle>
          <a:p>
            <a:pPr>
              <a:defRPr/>
            </a:pPr>
            <a:fld id="{6629BCF2-6520-6C49-93E1-80F2FA5CFBA4}" type="slidenum">
              <a:rPr lang="en-US"/>
              <a:pPr>
                <a:defRPr/>
              </a:pPr>
              <a:t>‹#›</a:t>
            </a:fld>
            <a:endParaRPr lang="en-US"/>
          </a:p>
        </p:txBody>
      </p:sp>
      <p:pic>
        <p:nvPicPr>
          <p:cNvPr id="1031" name="Picture 10"/>
          <p:cNvPicPr>
            <a:picLocks noChangeAspect="1" noChangeArrowheads="1"/>
          </p:cNvPicPr>
          <p:nvPr userDrawn="1"/>
        </p:nvPicPr>
        <p:blipFill>
          <a:blip r:embed="rId16"/>
          <a:srcRect/>
          <a:stretch>
            <a:fillRect/>
          </a:stretch>
        </p:blipFill>
        <p:spPr bwMode="auto">
          <a:xfrm>
            <a:off x="0" y="0"/>
            <a:ext cx="1444625" cy="412750"/>
          </a:xfrm>
          <a:prstGeom prst="rect">
            <a:avLst/>
          </a:prstGeom>
          <a:noFill/>
          <a:ln w="9525">
            <a:noFill/>
            <a:round/>
            <a:headEnd/>
            <a:tailEnd/>
          </a:ln>
        </p:spPr>
      </p:pic>
    </p:spTree>
  </p:cSld>
  <p:clrMap bg1="lt1" tx1="dk1" bg2="lt2" tx2="dk2" accent1="accent1" accent2="accent2" accent3="accent3" accent4="accent4" accent5="accent5" accent6="accent6" hlink="hlink" folHlink="folHlink"/>
  <p:sldLayoutIdLst>
    <p:sldLayoutId id="2147486059" r:id="rId1"/>
    <p:sldLayoutId id="2147486060" r:id="rId2"/>
    <p:sldLayoutId id="2147486061" r:id="rId3"/>
    <p:sldLayoutId id="2147486062" r:id="rId4"/>
    <p:sldLayoutId id="2147486063" r:id="rId5"/>
    <p:sldLayoutId id="2147486064" r:id="rId6"/>
    <p:sldLayoutId id="2147486065" r:id="rId7"/>
    <p:sldLayoutId id="2147486066" r:id="rId8"/>
    <p:sldLayoutId id="2147486067" r:id="rId9"/>
    <p:sldLayoutId id="2147486068" r:id="rId10"/>
    <p:sldLayoutId id="2147486069" r:id="rId11"/>
    <p:sldLayoutId id="2147486070" r:id="rId12"/>
    <p:sldLayoutId id="2147486071" r:id="rId13"/>
    <p:sldLayoutId id="2147486072" r:id="rId14"/>
  </p:sldLayoutIdLst>
  <p:transition/>
  <p:hf hdr="0"/>
  <p:txStyles>
    <p:titleStyle>
      <a:lvl1pPr algn="ctr" rtl="0" eaLnBrk="0" fontAlgn="base" hangingPunct="0">
        <a:spcBef>
          <a:spcPct val="0"/>
        </a:spcBef>
        <a:spcAft>
          <a:spcPct val="0"/>
        </a:spcAft>
        <a:defRPr sz="4000" b="1">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4000" b="1">
          <a:solidFill>
            <a:schemeClr val="tx2"/>
          </a:solidFill>
          <a:latin typeface="Times New Roman"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4000" b="1">
          <a:solidFill>
            <a:schemeClr val="tx2"/>
          </a:solidFill>
          <a:latin typeface="Times New Roman"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4000" b="1">
          <a:solidFill>
            <a:schemeClr val="tx2"/>
          </a:solidFill>
          <a:latin typeface="Times New Roman"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4000" b="1">
          <a:solidFill>
            <a:schemeClr val="tx2"/>
          </a:solidFill>
          <a:latin typeface="Times New Roman" pitchFamily="-112" charset="0"/>
          <a:ea typeface="ＭＳ Ｐゴシック" pitchFamily="-112" charset="-128"/>
          <a:cs typeface="ＭＳ Ｐゴシック" pitchFamily="-112" charset="-128"/>
        </a:defRPr>
      </a:lvl5pPr>
      <a:lvl6pPr marL="457200" algn="ctr" rtl="0" eaLnBrk="0" fontAlgn="base" hangingPunct="0">
        <a:spcBef>
          <a:spcPct val="0"/>
        </a:spcBef>
        <a:spcAft>
          <a:spcPct val="0"/>
        </a:spcAft>
        <a:defRPr sz="4000" b="1">
          <a:solidFill>
            <a:schemeClr val="tx2"/>
          </a:solidFill>
          <a:latin typeface="Times New Roman" pitchFamily="-112" charset="0"/>
        </a:defRPr>
      </a:lvl6pPr>
      <a:lvl7pPr marL="914400" algn="ctr" rtl="0" eaLnBrk="0" fontAlgn="base" hangingPunct="0">
        <a:spcBef>
          <a:spcPct val="0"/>
        </a:spcBef>
        <a:spcAft>
          <a:spcPct val="0"/>
        </a:spcAft>
        <a:defRPr sz="4000" b="1">
          <a:solidFill>
            <a:schemeClr val="tx2"/>
          </a:solidFill>
          <a:latin typeface="Times New Roman" pitchFamily="-112" charset="0"/>
        </a:defRPr>
      </a:lvl7pPr>
      <a:lvl8pPr marL="1371600" algn="ctr" rtl="0" eaLnBrk="0" fontAlgn="base" hangingPunct="0">
        <a:spcBef>
          <a:spcPct val="0"/>
        </a:spcBef>
        <a:spcAft>
          <a:spcPct val="0"/>
        </a:spcAft>
        <a:defRPr sz="4000" b="1">
          <a:solidFill>
            <a:schemeClr val="tx2"/>
          </a:solidFill>
          <a:latin typeface="Times New Roman" pitchFamily="-112" charset="0"/>
        </a:defRPr>
      </a:lvl8pPr>
      <a:lvl9pPr marL="1828800" algn="ctr" rtl="0" eaLnBrk="0" fontAlgn="base" hangingPunct="0">
        <a:spcBef>
          <a:spcPct val="0"/>
        </a:spcBef>
        <a:spcAft>
          <a:spcPct val="0"/>
        </a:spcAft>
        <a:defRPr sz="4000" b="1">
          <a:solidFill>
            <a:schemeClr val="tx2"/>
          </a:solidFill>
          <a:latin typeface="Times New Roman" pitchFamily="-112"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2"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2"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emf"/><Relationship Id="rId13" Type="http://schemas.microsoft.com/office/2007/relationships/hdphoto" Target="../media/hdphoto2.wdp"/><Relationship Id="rId18" Type="http://schemas.openxmlformats.org/officeDocument/2006/relationships/image" Target="../media/image19.gif"/><Relationship Id="rId3" Type="http://schemas.openxmlformats.org/officeDocument/2006/relationships/image" Target="../media/image8.wmf"/><Relationship Id="rId7" Type="http://schemas.openxmlformats.org/officeDocument/2006/relationships/image" Target="../media/image12.wmf"/><Relationship Id="rId12" Type="http://schemas.openxmlformats.org/officeDocument/2006/relationships/image" Target="../media/image14.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1.wmf"/><Relationship Id="rId11" Type="http://schemas.openxmlformats.org/officeDocument/2006/relationships/image" Target="../media/image13.wmf"/><Relationship Id="rId5" Type="http://schemas.openxmlformats.org/officeDocument/2006/relationships/image" Target="../media/image10.emf"/><Relationship Id="rId15" Type="http://schemas.openxmlformats.org/officeDocument/2006/relationships/image" Target="../media/image16.jpeg"/><Relationship Id="rId10" Type="http://schemas.openxmlformats.org/officeDocument/2006/relationships/image" Target="../media/image21.tiff"/><Relationship Id="rId19" Type="http://schemas.openxmlformats.org/officeDocument/2006/relationships/image" Target="../media/image22.jpeg"/><Relationship Id="rId4" Type="http://schemas.openxmlformats.org/officeDocument/2006/relationships/image" Target="../media/image9.jpeg"/><Relationship Id="rId9" Type="http://schemas.openxmlformats.org/officeDocument/2006/relationships/image" Target="../media/image23.emf"/><Relationship Id="rId1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35.jpeg"/><Relationship Id="rId5" Type="http://schemas.openxmlformats.org/officeDocument/2006/relationships/image" Target="../media/image134.png"/><Relationship Id="rId4" Type="http://schemas.openxmlformats.org/officeDocument/2006/relationships/image" Target="../media/image133.jpeg"/></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10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11.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38.jpeg"/></Relationships>
</file>

<file path=ppt/slides/_rels/slide11.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image" Target="../media/image29.png"/><Relationship Id="rId3" Type="http://schemas.openxmlformats.org/officeDocument/2006/relationships/image" Target="../media/image11.wmf"/><Relationship Id="rId7" Type="http://schemas.openxmlformats.org/officeDocument/2006/relationships/image" Target="../media/image21.tiff"/><Relationship Id="rId12" Type="http://schemas.openxmlformats.org/officeDocument/2006/relationships/image" Target="../media/image28.png"/><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7.jpeg"/><Relationship Id="rId5" Type="http://schemas.openxmlformats.org/officeDocument/2006/relationships/image" Target="../media/image8.wmf"/><Relationship Id="rId15" Type="http://schemas.openxmlformats.org/officeDocument/2006/relationships/image" Target="../media/image19.gif"/><Relationship Id="rId10" Type="http://schemas.openxmlformats.org/officeDocument/2006/relationships/image" Target="../media/image26.jpeg"/><Relationship Id="rId4" Type="http://schemas.openxmlformats.org/officeDocument/2006/relationships/image" Target="../media/image12.wmf"/><Relationship Id="rId9" Type="http://schemas.openxmlformats.org/officeDocument/2006/relationships/image" Target="../media/image25.jpeg"/><Relationship Id="rId1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1.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1.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morganclaypool.com/doi/abs/10.2200/S00449ED1V01Y201209DMK006" TargetMode="Externa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9.jpeg"/><Relationship Id="rId7" Type="http://schemas.openxmlformats.org/officeDocument/2006/relationships/image" Target="../media/image13.wmf"/><Relationship Id="rId12" Type="http://schemas.openxmlformats.org/officeDocument/2006/relationships/image" Target="../media/image17.jpeg"/><Relationship Id="rId2" Type="http://schemas.openxmlformats.org/officeDocument/2006/relationships/image" Target="../media/image8.wmf"/><Relationship Id="rId1" Type="http://schemas.openxmlformats.org/officeDocument/2006/relationships/slideLayout" Target="../slideLayouts/slideLayout2.xml"/><Relationship Id="rId6" Type="http://schemas.openxmlformats.org/officeDocument/2006/relationships/image" Target="../media/image12.wmf"/><Relationship Id="rId11" Type="http://schemas.openxmlformats.org/officeDocument/2006/relationships/image" Target="../media/image16.jpeg"/><Relationship Id="rId5" Type="http://schemas.openxmlformats.org/officeDocument/2006/relationships/image" Target="../media/image11.wmf"/><Relationship Id="rId10" Type="http://schemas.openxmlformats.org/officeDocument/2006/relationships/image" Target="../media/image15.png"/><Relationship Id="rId4" Type="http://schemas.openxmlformats.org/officeDocument/2006/relationships/image" Target="../media/image10.emf"/><Relationship Id="rId9" Type="http://schemas.microsoft.com/office/2007/relationships/hdphoto" Target="../media/hdphoto1.wdp"/><Relationship Id="rId14" Type="http://schemas.openxmlformats.org/officeDocument/2006/relationships/image" Target="../media/image19.gif"/></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jpe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e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png"/><Relationship Id="rId18" Type="http://schemas.openxmlformats.org/officeDocument/2006/relationships/image" Target="../media/image22.jpeg"/><Relationship Id="rId3" Type="http://schemas.openxmlformats.org/officeDocument/2006/relationships/image" Target="../media/image20.emf"/><Relationship Id="rId7" Type="http://schemas.openxmlformats.org/officeDocument/2006/relationships/image" Target="../media/image9.jpeg"/><Relationship Id="rId12" Type="http://schemas.microsoft.com/office/2007/relationships/hdphoto" Target="../media/hdphoto2.wdp"/><Relationship Id="rId17" Type="http://schemas.openxmlformats.org/officeDocument/2006/relationships/image" Target="../media/image19.gif"/><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wmf"/><Relationship Id="rId11" Type="http://schemas.openxmlformats.org/officeDocument/2006/relationships/image" Target="../media/image14.png"/><Relationship Id="rId5" Type="http://schemas.openxmlformats.org/officeDocument/2006/relationships/image" Target="../media/image21.tiff"/><Relationship Id="rId15" Type="http://schemas.openxmlformats.org/officeDocument/2006/relationships/image" Target="../media/image17.jpeg"/><Relationship Id="rId10" Type="http://schemas.openxmlformats.org/officeDocument/2006/relationships/image" Target="../media/image13.wmf"/><Relationship Id="rId4" Type="http://schemas.openxmlformats.org/officeDocument/2006/relationships/image" Target="../media/image12.wmf"/><Relationship Id="rId9" Type="http://schemas.openxmlformats.org/officeDocument/2006/relationships/image" Target="../media/image11.wmf"/><Relationship Id="rId14" Type="http://schemas.openxmlformats.org/officeDocument/2006/relationships/image" Target="../media/image16.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8.wmf"/><Relationship Id="rId7" Type="http://schemas.openxmlformats.org/officeDocument/2006/relationships/image" Target="../media/image12.wmf"/><Relationship Id="rId12" Type="http://schemas.openxmlformats.org/officeDocument/2006/relationships/image" Target="../media/image13.wmf"/><Relationship Id="rId17" Type="http://schemas.openxmlformats.org/officeDocument/2006/relationships/image" Target="../media/image17.jpeg"/><Relationship Id="rId2" Type="http://schemas.openxmlformats.org/officeDocument/2006/relationships/notesSlide" Target="../notesSlides/notesSlide3.xml"/><Relationship Id="rId16"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1.wmf"/><Relationship Id="rId11" Type="http://schemas.openxmlformats.org/officeDocument/2006/relationships/image" Target="../media/image22.jpeg"/><Relationship Id="rId5" Type="http://schemas.openxmlformats.org/officeDocument/2006/relationships/image" Target="../media/image10.emf"/><Relationship Id="rId15" Type="http://schemas.openxmlformats.org/officeDocument/2006/relationships/image" Target="../media/image15.png"/><Relationship Id="rId10" Type="http://schemas.openxmlformats.org/officeDocument/2006/relationships/image" Target="../media/image21.tiff"/><Relationship Id="rId19" Type="http://schemas.openxmlformats.org/officeDocument/2006/relationships/image" Target="../media/image19.gif"/><Relationship Id="rId4" Type="http://schemas.openxmlformats.org/officeDocument/2006/relationships/image" Target="../media/image9.jpeg"/><Relationship Id="rId9" Type="http://schemas.openxmlformats.org/officeDocument/2006/relationships/image" Target="../media/image23.emf"/><Relationship Id="rId14" Type="http://schemas.microsoft.com/office/2007/relationships/hdphoto" Target="../media/hdphoto2.wdp"/></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7.jpeg"/><Relationship Id="rId5" Type="http://schemas.openxmlformats.org/officeDocument/2006/relationships/image" Target="../media/image116.jpeg"/><Relationship Id="rId10" Type="http://schemas.openxmlformats.org/officeDocument/2006/relationships/image" Target="../media/image121.jpeg"/><Relationship Id="rId4" Type="http://schemas.openxmlformats.org/officeDocument/2006/relationships/image" Target="../media/image115.jpeg"/><Relationship Id="rId9" Type="http://schemas.openxmlformats.org/officeDocument/2006/relationships/image" Target="../media/image120.jpeg"/></Relationships>
</file>

<file path=ppt/slides/_rels/slide98.xml.rels><?xml version="1.0" encoding="UTF-8" standalone="yes"?>
<Relationships xmlns="http://schemas.openxmlformats.org/package/2006/relationships"><Relationship Id="rId8" Type="http://schemas.openxmlformats.org/officeDocument/2006/relationships/image" Target="../media/image126.jpeg"/><Relationship Id="rId13" Type="http://schemas.openxmlformats.org/officeDocument/2006/relationships/image" Target="../media/image130.png"/><Relationship Id="rId3" Type="http://schemas.openxmlformats.org/officeDocument/2006/relationships/image" Target="../media/image122.png"/><Relationship Id="rId7" Type="http://schemas.openxmlformats.org/officeDocument/2006/relationships/image" Target="../media/image125.jpeg"/><Relationship Id="rId12"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24.jpeg"/><Relationship Id="rId11" Type="http://schemas.openxmlformats.org/officeDocument/2006/relationships/image" Target="../media/image90.jpeg"/><Relationship Id="rId5" Type="http://schemas.openxmlformats.org/officeDocument/2006/relationships/image" Target="../media/image123.png"/><Relationship Id="rId10" Type="http://schemas.openxmlformats.org/officeDocument/2006/relationships/image" Target="../media/image128.jpeg"/><Relationship Id="rId4" Type="http://schemas.openxmlformats.org/officeDocument/2006/relationships/image" Target="../media/image7.jpeg"/><Relationship Id="rId9" Type="http://schemas.openxmlformats.org/officeDocument/2006/relationships/image" Target="../media/image127.png"/></Relationships>
</file>

<file path=ppt/slides/_rels/slide99.xml.rels><?xml version="1.0" encoding="UTF-8" standalone="yes"?>
<Relationships xmlns="http://schemas.openxmlformats.org/package/2006/relationships"><Relationship Id="rId8" Type="http://schemas.openxmlformats.org/officeDocument/2006/relationships/image" Target="../media/image126.jpeg"/><Relationship Id="rId13" Type="http://schemas.openxmlformats.org/officeDocument/2006/relationships/image" Target="../media/image130.png"/><Relationship Id="rId3" Type="http://schemas.openxmlformats.org/officeDocument/2006/relationships/image" Target="../media/image122.png"/><Relationship Id="rId7" Type="http://schemas.openxmlformats.org/officeDocument/2006/relationships/image" Target="../media/image125.jpeg"/><Relationship Id="rId12"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4.jpeg"/><Relationship Id="rId11" Type="http://schemas.openxmlformats.org/officeDocument/2006/relationships/image" Target="../media/image90.jpeg"/><Relationship Id="rId5" Type="http://schemas.openxmlformats.org/officeDocument/2006/relationships/image" Target="../media/image123.png"/><Relationship Id="rId15" Type="http://schemas.openxmlformats.org/officeDocument/2006/relationships/image" Target="../media/image99.png"/><Relationship Id="rId10" Type="http://schemas.openxmlformats.org/officeDocument/2006/relationships/image" Target="../media/image128.jpeg"/><Relationship Id="rId4" Type="http://schemas.openxmlformats.org/officeDocument/2006/relationships/image" Target="../media/image7.jpeg"/><Relationship Id="rId9" Type="http://schemas.openxmlformats.org/officeDocument/2006/relationships/image" Target="../media/image127.png"/><Relationship Id="rId14" Type="http://schemas.openxmlformats.org/officeDocument/2006/relationships/image" Target="../media/image131.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704850" y="1379538"/>
            <a:ext cx="7772400" cy="2365375"/>
          </a:xfrm>
        </p:spPr>
        <p:txBody>
          <a:bodyPr/>
          <a:lstStyle/>
          <a:p>
            <a:r>
              <a:rPr lang="en-US" sz="4400" dirty="0">
                <a:ea typeface="ＭＳ Ｐゴシック" charset="-128"/>
                <a:cs typeface="ＭＳ Ｐゴシック" charset="-128"/>
              </a:rPr>
              <a:t>Mining Large Graphs:</a:t>
            </a:r>
            <a:br>
              <a:rPr lang="en-US" sz="4400" dirty="0">
                <a:ea typeface="ＭＳ Ｐゴシック" charset="-128"/>
                <a:cs typeface="ＭＳ Ｐゴシック" charset="-128"/>
              </a:rPr>
            </a:br>
            <a:r>
              <a:rPr lang="en-US" dirty="0"/>
              <a:t>Patterns, Anomalies, and </a:t>
            </a:r>
            <a:r>
              <a:rPr lang="en-US"/>
              <a:t>Fraud Detection</a:t>
            </a:r>
            <a:endParaRPr lang="en-US" dirty="0">
              <a:ea typeface="ＭＳ Ｐゴシック" charset="-128"/>
              <a:cs typeface="ＭＳ Ｐゴシック" charset="-128"/>
            </a:endParaRPr>
          </a:p>
        </p:txBody>
      </p:sp>
      <p:sp>
        <p:nvSpPr>
          <p:cNvPr id="18435" name="Rectangle 3"/>
          <p:cNvSpPr>
            <a:spLocks noGrp="1" noChangeArrowheads="1"/>
          </p:cNvSpPr>
          <p:nvPr>
            <p:ph type="subTitle" idx="1"/>
          </p:nvPr>
        </p:nvSpPr>
        <p:spPr/>
        <p:txBody>
          <a:bodyPr/>
          <a:lstStyle/>
          <a:p>
            <a:r>
              <a:rPr lang="en-US" sz="3600" i="1">
                <a:ea typeface="ＭＳ Ｐゴシック" charset="-128"/>
                <a:cs typeface="ＭＳ Ｐゴシック" charset="-128"/>
              </a:rPr>
              <a:t>Christos Faloutsos</a:t>
            </a:r>
            <a:endParaRPr lang="en-US" sz="3600">
              <a:ea typeface="ＭＳ Ｐゴシック" charset="-128"/>
              <a:cs typeface="ＭＳ Ｐゴシック" charset="-128"/>
            </a:endParaRPr>
          </a:p>
          <a:p>
            <a:r>
              <a:rPr lang="en-US" sz="3600">
                <a:ea typeface="ＭＳ Ｐゴシック" charset="-128"/>
                <a:cs typeface="ＭＳ Ｐゴシック" charset="-128"/>
              </a:rPr>
              <a:t>CMU</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553641" y="1092994"/>
            <a:ext cx="7498159"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marL="0" indent="0" eaLnBrk="1" hangingPunct="1">
              <a:buNone/>
            </a:pPr>
            <a:r>
              <a:rPr lang="en-US" dirty="0">
                <a:latin typeface="Vista Sans OT Medium" charset="0"/>
                <a:ea typeface="ヒラギノ角ゴ ProN W6" charset="0"/>
                <a:cs typeface="ヒラギノ角ゴ ProN W6" charset="0"/>
              </a:rPr>
              <a:t>Our intuition</a:t>
            </a:r>
          </a:p>
          <a:p>
            <a:pPr lvl="1" eaLnBrk="1" hangingPunct="1"/>
            <a:r>
              <a:rPr lang="en-US" dirty="0">
                <a:solidFill>
                  <a:srgbClr val="CF7843"/>
                </a:solidFill>
                <a:latin typeface="Vista Sans OT Reg" charset="0"/>
                <a:ea typeface="ヒラギノ角ゴ ProN W3" charset="0"/>
                <a:cs typeface="ヒラギノ角ゴ ProN W3" charset="0"/>
              </a:rPr>
              <a:t>Lockstep behavior: </a:t>
            </a:r>
            <a:r>
              <a:rPr lang="en-US" dirty="0">
                <a:solidFill>
                  <a:srgbClr val="953235"/>
                </a:solidFill>
                <a:latin typeface="Vista Sans OT Reg" charset="0"/>
                <a:ea typeface="ヒラギノ角ゴ ProN W3" charset="0"/>
                <a:cs typeface="ヒラギノ角ゴ ProN W3" charset="0"/>
              </a:rPr>
              <a:t>Same Likes, same time</a:t>
            </a:r>
          </a:p>
        </p:txBody>
      </p:sp>
      <p:sp>
        <p:nvSpPr>
          <p:cNvPr id="8" name="Rectangle 7"/>
          <p:cNvSpPr/>
          <p:nvPr/>
        </p:nvSpPr>
        <p:spPr bwMode="auto">
          <a:xfrm>
            <a:off x="660797" y="3283479"/>
            <a:ext cx="2035969" cy="2121694"/>
          </a:xfrm>
          <a:prstGeom prst="rect">
            <a:avLst/>
          </a:prstGeom>
          <a:solidFill>
            <a:srgbClr val="E4B9BA">
              <a:alpha val="38000"/>
            </a:srgbClr>
          </a:solidFill>
          <a:ln w="25400" cap="flat" cmpd="sng" algn="ctr">
            <a:solidFill>
              <a:srgbClr val="953235"/>
            </a:solidFill>
            <a:prstDash val="solid"/>
            <a:round/>
            <a:headEnd type="arrow" w="med" len="med"/>
            <a:tailEnd type="none" w="med" len="med"/>
          </a:ln>
          <a:effectLst>
            <a:outerShdw blurRad="50800" dist="38100" dir="2700000" algn="tl" rotWithShape="0">
              <a:srgbClr val="000000">
                <a:alpha val="20000"/>
              </a:srgbClr>
            </a:outerShdw>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pic>
        <p:nvPicPr>
          <p:cNvPr id="32" name="Picture 31"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5430033"/>
            <a:ext cx="168865" cy="190168"/>
          </a:xfrm>
          <a:prstGeom prst="rect">
            <a:avLst/>
          </a:prstGeom>
          <a:effectLst>
            <a:outerShdw dist="38100" dir="2700000">
              <a:srgbClr val="000000">
                <a:alpha val="5000"/>
              </a:srgbClr>
            </a:outerShdw>
          </a:effectLst>
        </p:spPr>
      </p:pic>
      <p:pic>
        <p:nvPicPr>
          <p:cNvPr id="42" name="Picture 41" descr="me.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7953" y="5405173"/>
            <a:ext cx="232172" cy="278606"/>
          </a:xfrm>
          <a:prstGeom prst="rect">
            <a:avLst/>
          </a:prstGeom>
        </p:spPr>
      </p:pic>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Graph Patterns and Lockstep Behavior</a:t>
            </a:r>
          </a:p>
        </p:txBody>
      </p:sp>
      <p:pic>
        <p:nvPicPr>
          <p:cNvPr id="2" name="Picture 1" descr="bipartite-graph-eps-converted-t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2265" y="2747698"/>
            <a:ext cx="1380225" cy="3814763"/>
          </a:xfrm>
          <a:prstGeom prst="rect">
            <a:avLst/>
          </a:prstGeom>
          <a:effectLst>
            <a:outerShdw blurRad="50800" dist="38100" dir="2700000" algn="tl" rotWithShape="0">
              <a:srgbClr val="000000">
                <a:alpha val="20000"/>
              </a:srgbClr>
            </a:outerShdw>
          </a:effectLst>
        </p:spPr>
      </p:pic>
      <p:pic>
        <p:nvPicPr>
          <p:cNvPr id="5" name="Picture 4" descr="people.wmf"/>
          <p:cNvPicPr>
            <a:picLocks noChangeAspect="1"/>
          </p:cNvPicPr>
          <p:nvPr/>
        </p:nvPicPr>
        <p:blipFill>
          <a:blip r:embed="rId6"/>
          <a:stretch>
            <a:fillRect/>
          </a:stretch>
        </p:blipFill>
        <p:spPr>
          <a:xfrm>
            <a:off x="982265" y="2447661"/>
            <a:ext cx="267891" cy="235443"/>
          </a:xfrm>
          <a:prstGeom prst="rect">
            <a:avLst/>
          </a:prstGeom>
          <a:effectLst>
            <a:outerShdw dist="38100" dir="2700000">
              <a:srgbClr val="000000">
                <a:alpha val="5000"/>
              </a:srgbClr>
            </a:outerShdw>
          </a:effectLst>
        </p:spPr>
      </p:pic>
      <p:pic>
        <p:nvPicPr>
          <p:cNvPr id="6" name="Picture 5" descr="pages.wmf"/>
          <p:cNvPicPr>
            <a:picLocks noChangeAspect="1"/>
          </p:cNvPicPr>
          <p:nvPr/>
        </p:nvPicPr>
        <p:blipFill>
          <a:blip r:embed="rId7"/>
          <a:stretch>
            <a:fillRect/>
          </a:stretch>
        </p:blipFill>
        <p:spPr>
          <a:xfrm>
            <a:off x="2107406" y="2447661"/>
            <a:ext cx="228175" cy="305231"/>
          </a:xfrm>
          <a:prstGeom prst="rect">
            <a:avLst/>
          </a:prstGeom>
          <a:effectLst>
            <a:outerShdw dist="38100" dir="2700000">
              <a:srgbClr val="000000">
                <a:alpha val="5000"/>
              </a:srgbClr>
            </a:outerShdw>
          </a:effectLst>
        </p:spPr>
      </p:pic>
      <p:pic>
        <p:nvPicPr>
          <p:cNvPr id="3" name="Picture 2" descr="unorganized-eps-converted-to.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536031" y="2704836"/>
            <a:ext cx="3214688" cy="2700338"/>
          </a:xfrm>
          <a:prstGeom prst="rect">
            <a:avLst/>
          </a:prstGeom>
          <a:effectLst/>
        </p:spPr>
      </p:pic>
      <p:pic>
        <p:nvPicPr>
          <p:cNvPr id="4" name="Picture 3" descr="organized-eps-converted-to.pdf"/>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50719" y="2640542"/>
            <a:ext cx="3214688" cy="2700338"/>
          </a:xfrm>
          <a:prstGeom prst="rect">
            <a:avLst/>
          </a:prstGeom>
        </p:spPr>
      </p:pic>
      <p:pic>
        <p:nvPicPr>
          <p:cNvPr id="9" name="Picture 8" descr="people.wmf"/>
          <p:cNvPicPr>
            <a:picLocks noChangeAspect="1"/>
          </p:cNvPicPr>
          <p:nvPr/>
        </p:nvPicPr>
        <p:blipFill>
          <a:blip r:embed="rId6"/>
          <a:stretch>
            <a:fillRect/>
          </a:stretch>
        </p:blipFill>
        <p:spPr>
          <a:xfrm>
            <a:off x="2750344" y="3219186"/>
            <a:ext cx="267891" cy="235443"/>
          </a:xfrm>
          <a:prstGeom prst="rect">
            <a:avLst/>
          </a:prstGeom>
          <a:effectLst>
            <a:outerShdw dist="38100" dir="2700000">
              <a:srgbClr val="000000">
                <a:alpha val="5000"/>
              </a:srgbClr>
            </a:outerShdw>
          </a:effectLst>
        </p:spPr>
      </p:pic>
      <p:pic>
        <p:nvPicPr>
          <p:cNvPr id="10" name="Picture 9" descr="people.wmf"/>
          <p:cNvPicPr>
            <a:picLocks noChangeAspect="1"/>
          </p:cNvPicPr>
          <p:nvPr/>
        </p:nvPicPr>
        <p:blipFill>
          <a:blip r:embed="rId6"/>
          <a:stretch>
            <a:fillRect/>
          </a:stretch>
        </p:blipFill>
        <p:spPr>
          <a:xfrm>
            <a:off x="5911453" y="3154892"/>
            <a:ext cx="267891" cy="235443"/>
          </a:xfrm>
          <a:prstGeom prst="rect">
            <a:avLst/>
          </a:prstGeom>
          <a:effectLst>
            <a:outerShdw dist="38100" dir="2700000">
              <a:srgbClr val="000000">
                <a:alpha val="5000"/>
              </a:srgbClr>
            </a:outerShdw>
          </a:effectLst>
        </p:spPr>
      </p:pic>
      <p:pic>
        <p:nvPicPr>
          <p:cNvPr id="11" name="Picture 10" descr="pages.wmf"/>
          <p:cNvPicPr>
            <a:picLocks noChangeAspect="1"/>
          </p:cNvPicPr>
          <p:nvPr/>
        </p:nvPicPr>
        <p:blipFill>
          <a:blip r:embed="rId7"/>
          <a:stretch>
            <a:fillRect/>
          </a:stretch>
        </p:blipFill>
        <p:spPr>
          <a:xfrm>
            <a:off x="4411266" y="5019411"/>
            <a:ext cx="228175" cy="305231"/>
          </a:xfrm>
          <a:prstGeom prst="rect">
            <a:avLst/>
          </a:prstGeom>
          <a:effectLst>
            <a:outerShdw dist="38100" dir="2700000">
              <a:srgbClr val="000000">
                <a:alpha val="5000"/>
              </a:srgbClr>
            </a:outerShdw>
          </a:effectLst>
        </p:spPr>
      </p:pic>
      <p:pic>
        <p:nvPicPr>
          <p:cNvPr id="12" name="Picture 11" descr="pages.wmf"/>
          <p:cNvPicPr>
            <a:picLocks noChangeAspect="1"/>
          </p:cNvPicPr>
          <p:nvPr/>
        </p:nvPicPr>
        <p:blipFill>
          <a:blip r:embed="rId7"/>
          <a:stretch>
            <a:fillRect/>
          </a:stretch>
        </p:blipFill>
        <p:spPr>
          <a:xfrm>
            <a:off x="7840266" y="4955117"/>
            <a:ext cx="228175" cy="305231"/>
          </a:xfrm>
          <a:prstGeom prst="rect">
            <a:avLst/>
          </a:prstGeom>
          <a:effectLst>
            <a:outerShdw dist="38100" dir="2700000">
              <a:srgbClr val="000000">
                <a:alpha val="5000"/>
              </a:srgbClr>
            </a:outerShdw>
          </a:effectLst>
        </p:spPr>
      </p:pic>
      <p:sp>
        <p:nvSpPr>
          <p:cNvPr id="14" name="Rectangle 13"/>
          <p:cNvSpPr/>
          <p:nvPr/>
        </p:nvSpPr>
        <p:spPr bwMode="auto">
          <a:xfrm>
            <a:off x="6447234" y="3669242"/>
            <a:ext cx="321469" cy="321469"/>
          </a:xfrm>
          <a:prstGeom prst="rect">
            <a:avLst/>
          </a:prstGeom>
          <a:solidFill>
            <a:srgbClr val="E4B9BA">
              <a:alpha val="50000"/>
            </a:srgbClr>
          </a:solidFill>
          <a:ln w="3175" cap="flat" cmpd="sng" algn="ctr">
            <a:solidFill>
              <a:srgbClr val="953235"/>
            </a:solidFill>
            <a:prstDash val="solid"/>
            <a:round/>
            <a:headEnd type="arrow" w="med" len="med"/>
            <a:tailEnd type="none" w="med" len="med"/>
          </a:ln>
          <a:effectLst>
            <a:outerShdw blurRad="50800" dist="38100" dir="2700000" algn="tl" rotWithShape="0">
              <a:srgbClr val="000000">
                <a:alpha val="20000"/>
              </a:srgbClr>
            </a:outerShdw>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cxnSp>
        <p:nvCxnSpPr>
          <p:cNvPr id="15" name="Straight Arrow Connector 14"/>
          <p:cNvCxnSpPr/>
          <p:nvPr/>
        </p:nvCxnSpPr>
        <p:spPr bwMode="auto">
          <a:xfrm flipH="1" flipV="1">
            <a:off x="2696766" y="5276586"/>
            <a:ext cx="1768078" cy="1028700"/>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17" name="Straight Arrow Connector 16"/>
          <p:cNvCxnSpPr>
            <a:stCxn id="24" idx="0"/>
          </p:cNvCxnSpPr>
          <p:nvPr/>
        </p:nvCxnSpPr>
        <p:spPr bwMode="auto">
          <a:xfrm rot="5400000" flipH="1" flipV="1">
            <a:off x="4424098" y="4228572"/>
            <a:ext cx="2314574" cy="1838855"/>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20" name="Straight Arrow Connector 19"/>
          <p:cNvCxnSpPr/>
          <p:nvPr/>
        </p:nvCxnSpPr>
        <p:spPr bwMode="auto">
          <a:xfrm flipV="1">
            <a:off x="5429250" y="3862123"/>
            <a:ext cx="1875234" cy="2378869"/>
          </a:xfrm>
          <a:prstGeom prst="straightConnector1">
            <a:avLst/>
          </a:prstGeom>
          <a:solidFill>
            <a:srgbClr val="F0C423"/>
          </a:solidFill>
          <a:ln w="25400" cap="flat" cmpd="sng" algn="ctr">
            <a:solidFill>
              <a:srgbClr val="953235"/>
            </a:solidFill>
            <a:prstDash val="solid"/>
            <a:round/>
            <a:headEnd type="none" w="med" len="med"/>
            <a:tailEnd type="arrow"/>
          </a:ln>
          <a:effectLst/>
        </p:spPr>
      </p:cxnSp>
      <p:sp>
        <p:nvSpPr>
          <p:cNvPr id="24" name="TextBox 23"/>
          <p:cNvSpPr txBox="1"/>
          <p:nvPr/>
        </p:nvSpPr>
        <p:spPr>
          <a:xfrm>
            <a:off x="3308921" y="6305286"/>
            <a:ext cx="2706073" cy="300747"/>
          </a:xfrm>
          <a:prstGeom prst="rect">
            <a:avLst/>
          </a:prstGeom>
          <a:noFill/>
        </p:spPr>
        <p:txBody>
          <a:bodyPr wrap="none" lIns="69238" tIns="34619" rIns="69238" bIns="34619" rtlCol="0">
            <a:spAutoFit/>
          </a:bodyPr>
          <a:lstStyle/>
          <a:p>
            <a:r>
              <a:rPr lang="en-US" sz="1500" dirty="0">
                <a:solidFill>
                  <a:srgbClr val="953235"/>
                </a:solidFill>
              </a:rPr>
              <a:t>Suspicious Lockstep Behavior</a:t>
            </a:r>
          </a:p>
        </p:txBody>
      </p:sp>
      <p:pic>
        <p:nvPicPr>
          <p:cNvPr id="13" name="Picture 12" descr="calendar.tiff"/>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840266" y="5598055"/>
            <a:ext cx="1017984" cy="980967"/>
          </a:xfrm>
          <a:prstGeom prst="rect">
            <a:avLst/>
          </a:prstGeom>
          <a:effectLst>
            <a:outerShdw blurRad="50800" dist="38100" dir="2700000" algn="tl" rotWithShape="0">
              <a:srgbClr val="000000">
                <a:alpha val="20000"/>
              </a:srgbClr>
            </a:outerShdw>
          </a:effectLst>
        </p:spPr>
      </p:pic>
      <p:sp>
        <p:nvSpPr>
          <p:cNvPr id="16" name="Rectangle 15"/>
          <p:cNvSpPr/>
          <p:nvPr/>
        </p:nvSpPr>
        <p:spPr bwMode="auto">
          <a:xfrm>
            <a:off x="7840266" y="5877518"/>
            <a:ext cx="1017984" cy="138875"/>
          </a:xfrm>
          <a:prstGeom prst="rect">
            <a:avLst/>
          </a:prstGeom>
          <a:gradFill flip="none" rotWithShape="1">
            <a:gsLst>
              <a:gs pos="0">
                <a:srgbClr val="953235">
                  <a:alpha val="64000"/>
                </a:srgbClr>
              </a:gs>
              <a:gs pos="100000">
                <a:srgbClr val="D59B3A">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2" name="Rectangle 21"/>
          <p:cNvSpPr/>
          <p:nvPr/>
        </p:nvSpPr>
        <p:spPr bwMode="auto">
          <a:xfrm>
            <a:off x="7840266" y="6016392"/>
            <a:ext cx="1017984" cy="138875"/>
          </a:xfrm>
          <a:prstGeom prst="rect">
            <a:avLst/>
          </a:prstGeom>
          <a:gradFill flip="none" rotWithShape="1">
            <a:gsLst>
              <a:gs pos="0">
                <a:srgbClr val="D59B3A">
                  <a:alpha val="64000"/>
                </a:srgbClr>
              </a:gs>
              <a:gs pos="100000">
                <a:srgbClr val="5A8039">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3" name="Rectangle 22"/>
          <p:cNvSpPr/>
          <p:nvPr/>
        </p:nvSpPr>
        <p:spPr bwMode="auto">
          <a:xfrm>
            <a:off x="7840266" y="6155267"/>
            <a:ext cx="1017984" cy="138875"/>
          </a:xfrm>
          <a:prstGeom prst="rect">
            <a:avLst/>
          </a:prstGeom>
          <a:gradFill flip="none" rotWithShape="1">
            <a:gsLst>
              <a:gs pos="0">
                <a:srgbClr val="5A8039">
                  <a:alpha val="64000"/>
                </a:srgbClr>
              </a:gs>
              <a:gs pos="100000">
                <a:srgbClr val="314B6F">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5" name="Rectangle 24"/>
          <p:cNvSpPr/>
          <p:nvPr/>
        </p:nvSpPr>
        <p:spPr bwMode="auto">
          <a:xfrm>
            <a:off x="7840266" y="6294141"/>
            <a:ext cx="1017984" cy="138875"/>
          </a:xfrm>
          <a:prstGeom prst="rect">
            <a:avLst/>
          </a:prstGeom>
          <a:gradFill flip="none" rotWithShape="1">
            <a:gsLst>
              <a:gs pos="0">
                <a:srgbClr val="314B6F">
                  <a:alpha val="64000"/>
                </a:srgbClr>
              </a:gs>
              <a:gs pos="100000">
                <a:srgbClr val="712E4C">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6" name="Rectangle 25"/>
          <p:cNvSpPr/>
          <p:nvPr/>
        </p:nvSpPr>
        <p:spPr bwMode="auto">
          <a:xfrm>
            <a:off x="7840266" y="6433016"/>
            <a:ext cx="482203" cy="138875"/>
          </a:xfrm>
          <a:prstGeom prst="rect">
            <a:avLst/>
          </a:prstGeom>
          <a:gradFill flip="none" rotWithShape="1">
            <a:gsLst>
              <a:gs pos="0">
                <a:srgbClr val="712E4C">
                  <a:alpha val="64000"/>
                </a:srgbClr>
              </a:gs>
              <a:gs pos="100000">
                <a:srgbClr val="953235">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pic>
        <p:nvPicPr>
          <p:cNvPr id="27" name="Picture 26" descr="like.wmf"/>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71625" y="5855230"/>
            <a:ext cx="214313" cy="219843"/>
          </a:xfrm>
          <a:prstGeom prst="rect">
            <a:avLst/>
          </a:prstGeom>
          <a:effectLst>
            <a:outerShdw dist="38100" dir="2700000">
              <a:srgbClr val="000000">
                <a:alpha val="5000"/>
              </a:srgbClr>
            </a:outerShdw>
          </a:effectLst>
        </p:spPr>
      </p:pic>
      <p:sp>
        <p:nvSpPr>
          <p:cNvPr id="19" name="TextBox 18"/>
          <p:cNvSpPr txBox="1"/>
          <p:nvPr/>
        </p:nvSpPr>
        <p:spPr>
          <a:xfrm>
            <a:off x="1381282" y="6048111"/>
            <a:ext cx="558951" cy="285358"/>
          </a:xfrm>
          <a:prstGeom prst="rect">
            <a:avLst/>
          </a:prstGeom>
          <a:noFill/>
        </p:spPr>
        <p:txBody>
          <a:bodyPr wrap="none" lIns="69238" tIns="34619" rIns="69238" bIns="34619" rtlCol="0">
            <a:spAutoFit/>
          </a:bodyPr>
          <a:lstStyle/>
          <a:p>
            <a:r>
              <a:rPr lang="en-US" sz="1400" dirty="0"/>
              <a:t>Likes</a:t>
            </a:r>
          </a:p>
        </p:txBody>
      </p:sp>
      <p:pic>
        <p:nvPicPr>
          <p:cNvPr id="29" name="Picture 28"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3377777"/>
            <a:ext cx="168865" cy="190168"/>
          </a:xfrm>
          <a:prstGeom prst="rect">
            <a:avLst/>
          </a:prstGeom>
          <a:effectLst>
            <a:outerShdw dist="38100" dir="2700000">
              <a:srgbClr val="000000">
                <a:alpha val="5000"/>
              </a:srgbClr>
            </a:outerShdw>
          </a:effectLst>
        </p:spPr>
      </p:pic>
      <p:pic>
        <p:nvPicPr>
          <p:cNvPr id="30" name="Picture 29"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3401" y="4057718"/>
            <a:ext cx="168865" cy="190168"/>
          </a:xfrm>
          <a:prstGeom prst="rect">
            <a:avLst/>
          </a:prstGeom>
          <a:effectLst>
            <a:outerShdw dist="38100" dir="2700000">
              <a:srgbClr val="000000">
                <a:alpha val="5000"/>
              </a:srgbClr>
            </a:outerShdw>
          </a:effectLst>
        </p:spPr>
      </p:pic>
      <p:pic>
        <p:nvPicPr>
          <p:cNvPr id="31" name="Picture 30"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4743376"/>
            <a:ext cx="168865" cy="190168"/>
          </a:xfrm>
          <a:prstGeom prst="rect">
            <a:avLst/>
          </a:prstGeom>
          <a:effectLst>
            <a:outerShdw dist="38100" dir="2700000">
              <a:srgbClr val="000000">
                <a:alpha val="5000"/>
              </a:srgbClr>
            </a:outerShdw>
          </a:effectLst>
        </p:spPr>
      </p:pic>
      <p:pic>
        <p:nvPicPr>
          <p:cNvPr id="33" name="Picture 32"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6286426"/>
            <a:ext cx="168865" cy="190168"/>
          </a:xfrm>
          <a:prstGeom prst="rect">
            <a:avLst/>
          </a:prstGeom>
          <a:effectLst>
            <a:outerShdw dist="38100" dir="2700000">
              <a:srgbClr val="000000">
                <a:alpha val="5000"/>
              </a:srgbClr>
            </a:outerShdw>
          </a:effectLst>
        </p:spPr>
      </p:pic>
      <p:pic>
        <p:nvPicPr>
          <p:cNvPr id="34" name="Picture 33"/>
          <p:cNvPicPr>
            <a:picLocks noChangeAspect="1"/>
          </p:cNvPicPr>
          <p:nvPr/>
        </p:nvPicPr>
        <p:blipFill>
          <a:blip r:embed="rId12" cstate="print">
            <a:extLst>
              <a:ext uri="{BEBA8EAE-BF5A-486C-A8C5-ECC9F3942E4B}">
                <a14:imgProps xmlns:a14="http://schemas.microsoft.com/office/drawing/2010/main">
                  <a14:imgLayer r:embed="rId13">
                    <a14:imgEffect>
                      <a14:backgroundRemoval t="815" b="97011" l="1057" r="99446"/>
                    </a14:imgEffect>
                  </a14:imgLayer>
                </a14:imgProps>
              </a:ext>
              <a:ext uri="{28A0092B-C50C-407E-A947-70E740481C1C}">
                <a14:useLocalDpi xmlns:a14="http://schemas.microsoft.com/office/drawing/2010/main"/>
              </a:ext>
            </a:extLst>
          </a:blip>
          <a:stretch>
            <a:fillRect/>
          </a:stretch>
        </p:blipFill>
        <p:spPr>
          <a:xfrm>
            <a:off x="2321719" y="3733536"/>
            <a:ext cx="375047" cy="166704"/>
          </a:xfrm>
          <a:prstGeom prst="rect">
            <a:avLst/>
          </a:prstGeom>
        </p:spPr>
      </p:pic>
      <p:pic>
        <p:nvPicPr>
          <p:cNvPr id="36" name="Picture 35"/>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388463" y="4890823"/>
            <a:ext cx="308303" cy="496619"/>
          </a:xfrm>
          <a:prstGeom prst="rect">
            <a:avLst/>
          </a:prstGeom>
        </p:spPr>
      </p:pic>
      <p:pic>
        <p:nvPicPr>
          <p:cNvPr id="28" name="Picture 27" descr="388941_232718990122208_1510912199_n.jp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393156" y="5726642"/>
            <a:ext cx="250031" cy="295837"/>
          </a:xfrm>
          <a:prstGeom prst="rect">
            <a:avLst/>
          </a:prstGeom>
        </p:spPr>
      </p:pic>
      <p:pic>
        <p:nvPicPr>
          <p:cNvPr id="40" name="Picture 39" descr="307630_289732801053580_1277133049_n.jp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384227" y="6134250"/>
            <a:ext cx="258961" cy="428211"/>
          </a:xfrm>
          <a:prstGeom prst="rect">
            <a:avLst/>
          </a:prstGeom>
        </p:spPr>
      </p:pic>
      <p:pic>
        <p:nvPicPr>
          <p:cNvPr id="55" name="Picture 54" descr="Duke_Blue_Devils_logo.svg.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368429" y="2962011"/>
            <a:ext cx="274759" cy="278606"/>
          </a:xfrm>
          <a:prstGeom prst="rect">
            <a:avLst/>
          </a:prstGeom>
        </p:spPr>
      </p:pic>
      <p:pic>
        <p:nvPicPr>
          <p:cNvPr id="41" name="Picture 40" descr="spy_vs_spy.gif"/>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286000" y="4326467"/>
            <a:ext cx="375095" cy="314708"/>
          </a:xfrm>
          <a:prstGeom prst="rect">
            <a:avLst/>
          </a:prstGeom>
        </p:spPr>
      </p:pic>
      <p:pic>
        <p:nvPicPr>
          <p:cNvPr id="43" name="Picture 42" descr="4EDD26A9-09F0-4576-8E1A-2736D6C9FDF1_mw1024_n_s.jpg"/>
          <p:cNvPicPr>
            <a:picLocks noChangeAspect="1"/>
          </p:cNvPicPr>
          <p:nvPr/>
        </p:nvPicPr>
        <p:blipFill>
          <a:blip r:embed="rId19" cstate="print">
            <a:extLst>
              <a:ext uri="{28A0092B-C50C-407E-A947-70E740481C1C}">
                <a14:useLocalDpi xmlns:a14="http://schemas.microsoft.com/office/drawing/2010/main"/>
              </a:ext>
            </a:extLst>
          </a:blip>
          <a:srcRect/>
          <a:stretch>
            <a:fillRect/>
          </a:stretch>
        </p:blipFill>
        <p:spPr>
          <a:xfrm>
            <a:off x="6500812" y="941328"/>
            <a:ext cx="1982391" cy="892086"/>
          </a:xfrm>
          <a:prstGeom prst="rect">
            <a:avLst/>
          </a:prstGeom>
          <a:ln w="50800">
            <a:solidFill>
              <a:srgbClr val="FFFFFF"/>
            </a:solidFill>
          </a:ln>
          <a:effectLst>
            <a:outerShdw blurRad="50800" dist="38100" dir="2700000" algn="tl" rotWithShape="0">
              <a:srgbClr val="000000">
                <a:alpha val="20000"/>
              </a:srgbClr>
            </a:outerShdw>
          </a:effectLst>
        </p:spPr>
      </p:pic>
      <p:sp>
        <p:nvSpPr>
          <p:cNvPr id="44" name="Date Placeholder 43"/>
          <p:cNvSpPr>
            <a:spLocks noGrp="1"/>
          </p:cNvSpPr>
          <p:nvPr>
            <p:ph type="dt" sz="half" idx="10"/>
          </p:nvPr>
        </p:nvSpPr>
        <p:spPr>
          <a:xfrm>
            <a:off x="685800" y="6231467"/>
            <a:ext cx="1905000" cy="457200"/>
          </a:xfrm>
        </p:spPr>
        <p:txBody>
          <a:bodyPr/>
          <a:lstStyle/>
          <a:p>
            <a:pPr>
              <a:defRPr/>
            </a:pPr>
            <a:r>
              <a:rPr lang="en-US"/>
              <a:t>Amazon'16</a:t>
            </a:r>
          </a:p>
        </p:txBody>
      </p:sp>
      <p:sp>
        <p:nvSpPr>
          <p:cNvPr id="45" name="Slide Number Placeholder 44"/>
          <p:cNvSpPr>
            <a:spLocks noGrp="1"/>
          </p:cNvSpPr>
          <p:nvPr>
            <p:ph type="sldNum" sz="quarter" idx="12"/>
          </p:nvPr>
        </p:nvSpPr>
        <p:spPr>
          <a:xfrm>
            <a:off x="6553200" y="6231467"/>
            <a:ext cx="1905000" cy="457200"/>
          </a:xfrm>
        </p:spPr>
        <p:txBody>
          <a:bodyPr/>
          <a:lstStyle/>
          <a:p>
            <a:pPr>
              <a:defRPr/>
            </a:pPr>
            <a:fld id="{F9B43987-7F84-BB4A-8611-CDF75B6A737D}" type="slidenum">
              <a:rPr lang="en-US" smtClean="0"/>
              <a:pPr>
                <a:defRPr/>
              </a:pPr>
              <a:t>10</a:t>
            </a:fld>
            <a:endParaRPr lang="en-US"/>
          </a:p>
        </p:txBody>
      </p:sp>
      <p:sp>
        <p:nvSpPr>
          <p:cNvPr id="46" name="Footer Placeholder 45"/>
          <p:cNvSpPr>
            <a:spLocks noGrp="1"/>
          </p:cNvSpPr>
          <p:nvPr>
            <p:ph type="ftr" sz="quarter" idx="11"/>
          </p:nvPr>
        </p:nvSpPr>
        <p:spPr>
          <a:xfrm>
            <a:off x="3124200" y="6231467"/>
            <a:ext cx="2895600" cy="457200"/>
          </a:xfrm>
        </p:spPr>
        <p:txBody>
          <a:bodyPr/>
          <a:lstStyle/>
          <a:p>
            <a:pPr>
              <a:defRPr/>
            </a:pPr>
            <a:r>
              <a:rPr lang="en-US"/>
              <a:t>(c) 2016, C. Faloutsos</a:t>
            </a:r>
          </a:p>
        </p:txBody>
      </p:sp>
    </p:spTree>
    <p:extLst>
      <p:ext uri="{BB962C8B-B14F-4D97-AF65-F5344CB8AC3E}">
        <p14:creationId xmlns:p14="http://schemas.microsoft.com/office/powerpoint/2010/main" val="402627891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Footer Placeholder 4"/>
          <p:cNvSpPr>
            <a:spLocks noGrp="1"/>
          </p:cNvSpPr>
          <p:nvPr>
            <p:ph type="ftr" sz="quarter" idx="11"/>
          </p:nvPr>
        </p:nvSpPr>
        <p:spPr>
          <a:noFill/>
        </p:spPr>
        <p:txBody>
          <a:bodyPr/>
          <a:lstStyle/>
          <a:p>
            <a:r>
              <a:rPr lang="en-US"/>
              <a:t>(c) 2016, C. Faloutsos</a:t>
            </a:r>
          </a:p>
        </p:txBody>
      </p:sp>
      <p:sp>
        <p:nvSpPr>
          <p:cNvPr id="242691" name="Slide Number Placeholder 5"/>
          <p:cNvSpPr>
            <a:spLocks noGrp="1"/>
          </p:cNvSpPr>
          <p:nvPr>
            <p:ph type="sldNum" sz="quarter" idx="12"/>
          </p:nvPr>
        </p:nvSpPr>
        <p:spPr>
          <a:noFill/>
        </p:spPr>
        <p:txBody>
          <a:bodyPr/>
          <a:lstStyle/>
          <a:p>
            <a:fld id="{356DA69E-4F80-CD45-87D2-1F9372FA5381}" type="slidenum">
              <a:rPr lang="en-US" smtClean="0"/>
              <a:pPr/>
              <a:t>100</a:t>
            </a:fld>
            <a:endParaRPr lang="en-US"/>
          </a:p>
        </p:txBody>
      </p:sp>
      <p:sp>
        <p:nvSpPr>
          <p:cNvPr id="242692" name="Rectangle 2"/>
          <p:cNvSpPr>
            <a:spLocks noGrp="1" noChangeArrowheads="1"/>
          </p:cNvSpPr>
          <p:nvPr>
            <p:ph type="title"/>
          </p:nvPr>
        </p:nvSpPr>
        <p:spPr/>
        <p:txBody>
          <a:bodyPr/>
          <a:lstStyle/>
          <a:p>
            <a:r>
              <a:rPr lang="en-US" dirty="0">
                <a:ea typeface="ＭＳ Ｐゴシック" charset="-128"/>
                <a:cs typeface="ＭＳ Ｐゴシック" charset="-128"/>
              </a:rPr>
              <a:t>CONCLUSION#1 – Big data</a:t>
            </a:r>
          </a:p>
        </p:txBody>
      </p:sp>
      <p:sp>
        <p:nvSpPr>
          <p:cNvPr id="242693" name="Rectangle 3"/>
          <p:cNvSpPr>
            <a:spLocks noGrp="1" noChangeArrowheads="1"/>
          </p:cNvSpPr>
          <p:nvPr>
            <p:ph type="body" idx="1"/>
          </p:nvPr>
        </p:nvSpPr>
        <p:spPr>
          <a:xfrm>
            <a:off x="685800" y="1501775"/>
            <a:ext cx="7780338" cy="4305300"/>
          </a:xfrm>
        </p:spPr>
        <p:txBody>
          <a:bodyPr/>
          <a:lstStyle/>
          <a:p>
            <a:pPr>
              <a:lnSpc>
                <a:spcPct val="90000"/>
              </a:lnSpc>
              <a:spcBef>
                <a:spcPct val="50000"/>
              </a:spcBef>
            </a:pPr>
            <a:r>
              <a:rPr lang="en-US" b="1" dirty="0">
                <a:ea typeface="ＭＳ Ｐゴシック" charset="-128"/>
                <a:cs typeface="ＭＳ Ｐゴシック" charset="-128"/>
              </a:rPr>
              <a:t>Patterns          Anomalies</a:t>
            </a:r>
          </a:p>
          <a:p>
            <a:pPr>
              <a:lnSpc>
                <a:spcPct val="90000"/>
              </a:lnSpc>
              <a:spcBef>
                <a:spcPct val="50000"/>
              </a:spcBef>
            </a:pPr>
            <a:r>
              <a:rPr lang="en-US" b="1" dirty="0">
                <a:ea typeface="ＭＳ Ｐゴシック" charset="-128"/>
                <a:cs typeface="ＭＳ Ｐゴシック" charset="-128"/>
              </a:rPr>
              <a:t>Large </a:t>
            </a:r>
            <a:r>
              <a:rPr lang="en-US" dirty="0">
                <a:ea typeface="ＭＳ Ｐゴシック" charset="-128"/>
                <a:cs typeface="ＭＳ Ｐゴシック" charset="-128"/>
              </a:rPr>
              <a:t>datasets reveal patterns/outliers that are invisible otherwise</a:t>
            </a:r>
          </a:p>
        </p:txBody>
      </p:sp>
      <p:sp>
        <p:nvSpPr>
          <p:cNvPr id="242694" name="Date Placeholder 6"/>
          <p:cNvSpPr>
            <a:spLocks noGrp="1"/>
          </p:cNvSpPr>
          <p:nvPr>
            <p:ph type="dt" sz="quarter" idx="10"/>
          </p:nvPr>
        </p:nvSpPr>
        <p:spPr>
          <a:noFill/>
        </p:spPr>
        <p:txBody>
          <a:bodyPr/>
          <a:lstStyle/>
          <a:p>
            <a:r>
              <a:rPr lang="en-US"/>
              <a:t>Amazon'16</a:t>
            </a:r>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82886" y="3136900"/>
            <a:ext cx="4335255" cy="3124199"/>
          </a:xfrm>
          <a:prstGeom prst="rect">
            <a:avLst/>
          </a:prstGeom>
          <a:noFill/>
          <a:ln w="28575">
            <a:noFill/>
            <a:miter lim="800000"/>
            <a:headEnd type="none" w="sm" len="sm"/>
            <a:tailEnd/>
          </a:ln>
        </p:spPr>
      </p:pic>
      <p:pic>
        <p:nvPicPr>
          <p:cNvPr id="9" name="Picture 8" descr="M45url.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08100" y="3378200"/>
            <a:ext cx="1104900" cy="736600"/>
          </a:xfrm>
          <a:prstGeom prst="rect">
            <a:avLst/>
          </a:prstGeom>
        </p:spPr>
      </p:pic>
      <p:pic>
        <p:nvPicPr>
          <p:cNvPr id="10" name="Picture 9" descr="hadoop.png"/>
          <p:cNvPicPr>
            <a:picLocks noChangeAspect="1"/>
          </p:cNvPicPr>
          <p:nvPr/>
        </p:nvPicPr>
        <p:blipFill>
          <a:blip r:embed="rId5"/>
          <a:stretch>
            <a:fillRect/>
          </a:stretch>
        </p:blipFill>
        <p:spPr>
          <a:xfrm>
            <a:off x="603250" y="4229100"/>
            <a:ext cx="711200" cy="711200"/>
          </a:xfrm>
          <a:prstGeom prst="rect">
            <a:avLst/>
          </a:prstGeom>
        </p:spPr>
      </p:pic>
      <p:grpSp>
        <p:nvGrpSpPr>
          <p:cNvPr id="2" name="Group 10"/>
          <p:cNvGrpSpPr/>
          <p:nvPr/>
        </p:nvGrpSpPr>
        <p:grpSpPr>
          <a:xfrm>
            <a:off x="1675618" y="4915695"/>
            <a:ext cx="638770" cy="647700"/>
            <a:chOff x="2259818" y="2591595"/>
            <a:chExt cx="638770" cy="647700"/>
          </a:xfrm>
        </p:grpSpPr>
        <p:cxnSp>
          <p:nvCxnSpPr>
            <p:cNvPr id="12" name="Straight Arrow Connector 11"/>
            <p:cNvCxnSpPr/>
            <p:nvPr/>
          </p:nvCxnSpPr>
          <p:spPr bwMode="auto">
            <a:xfrm rot="5400000" flipH="1" flipV="1">
              <a:off x="1936564" y="2914849"/>
              <a:ext cx="647700" cy="1191"/>
            </a:xfrm>
            <a:prstGeom prst="straightConnector1">
              <a:avLst/>
            </a:prstGeom>
            <a:solidFill>
              <a:schemeClr val="accent1"/>
            </a:solidFill>
            <a:ln w="3175" cap="flat" cmpd="sng" algn="ctr">
              <a:solidFill>
                <a:schemeClr val="tx1">
                  <a:lumMod val="50000"/>
                </a:schemeClr>
              </a:solidFill>
              <a:prstDash val="solid"/>
              <a:round/>
              <a:headEnd type="none" w="sm" len="sm"/>
              <a:tailEnd type="arrow" w="sm" len="lg"/>
            </a:ln>
            <a:effectLst/>
          </p:spPr>
        </p:cxnSp>
        <p:cxnSp>
          <p:nvCxnSpPr>
            <p:cNvPr id="13" name="Straight Arrow Connector 12"/>
            <p:cNvCxnSpPr/>
            <p:nvPr/>
          </p:nvCxnSpPr>
          <p:spPr bwMode="auto">
            <a:xfrm rot="5400000" flipH="1" flipV="1">
              <a:off x="2246127" y="3014861"/>
              <a:ext cx="257175" cy="171450"/>
            </a:xfrm>
            <a:prstGeom prst="straightConnector1">
              <a:avLst/>
            </a:prstGeom>
            <a:solidFill>
              <a:schemeClr val="accent1"/>
            </a:solidFill>
            <a:ln w="38100" cap="flat" cmpd="sng" algn="ctr">
              <a:solidFill>
                <a:srgbClr val="A50021"/>
              </a:solidFill>
              <a:prstDash val="solid"/>
              <a:round/>
              <a:headEnd type="none" w="sm" len="sm"/>
              <a:tailEnd type="arrow" w="med" len="med"/>
            </a:ln>
            <a:effectLst/>
          </p:spPr>
        </p:cxnSp>
        <p:cxnSp>
          <p:nvCxnSpPr>
            <p:cNvPr id="14" name="Straight Arrow Connector 13"/>
            <p:cNvCxnSpPr/>
            <p:nvPr/>
          </p:nvCxnSpPr>
          <p:spPr bwMode="auto">
            <a:xfrm flipV="1">
              <a:off x="2298514" y="2838649"/>
              <a:ext cx="542924" cy="390525"/>
            </a:xfrm>
            <a:prstGeom prst="straightConnector1">
              <a:avLst/>
            </a:prstGeom>
            <a:solidFill>
              <a:schemeClr val="accent1"/>
            </a:solidFill>
            <a:ln w="38100" cap="flat" cmpd="sng" algn="ctr">
              <a:solidFill>
                <a:srgbClr val="A50021"/>
              </a:solidFill>
              <a:prstDash val="solid"/>
              <a:round/>
              <a:headEnd type="none" w="sm" len="sm"/>
              <a:tailEnd type="arrow" w="med" len="med"/>
            </a:ln>
            <a:effectLst/>
          </p:spPr>
        </p:cxnSp>
        <p:cxnSp>
          <p:nvCxnSpPr>
            <p:cNvPr id="15" name="Straight Arrow Connector 14"/>
            <p:cNvCxnSpPr/>
            <p:nvPr/>
          </p:nvCxnSpPr>
          <p:spPr bwMode="auto">
            <a:xfrm flipV="1">
              <a:off x="2260414" y="3219649"/>
              <a:ext cx="638174" cy="9525"/>
            </a:xfrm>
            <a:prstGeom prst="straightConnector1">
              <a:avLst/>
            </a:prstGeom>
            <a:solidFill>
              <a:schemeClr val="accent1"/>
            </a:solidFill>
            <a:ln w="3175" cap="flat" cmpd="sng" algn="ctr">
              <a:solidFill>
                <a:schemeClr val="tx1">
                  <a:lumMod val="50000"/>
                </a:schemeClr>
              </a:solidFill>
              <a:prstDash val="solid"/>
              <a:round/>
              <a:headEnd type="none" w="sm" len="sm"/>
              <a:tailEnd type="arrow" w="sm" len="lg"/>
            </a:ln>
            <a:effectLst/>
          </p:spPr>
        </p:cxnSp>
      </p:grpSp>
      <p:grpSp>
        <p:nvGrpSpPr>
          <p:cNvPr id="26" name="Group 25"/>
          <p:cNvGrpSpPr/>
          <p:nvPr/>
        </p:nvGrpSpPr>
        <p:grpSpPr>
          <a:xfrm>
            <a:off x="7658100" y="1409700"/>
            <a:ext cx="990600" cy="927100"/>
            <a:chOff x="6032500" y="1625600"/>
            <a:chExt cx="546100" cy="571500"/>
          </a:xfrm>
        </p:grpSpPr>
        <p:sp>
          <p:nvSpPr>
            <p:cNvPr id="17" name="Oval 16"/>
            <p:cNvSpPr/>
            <p:nvPr/>
          </p:nvSpPr>
          <p:spPr bwMode="auto">
            <a:xfrm>
              <a:off x="6032500" y="1638300"/>
              <a:ext cx="76200" cy="762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8" name="Oval 17"/>
            <p:cNvSpPr/>
            <p:nvPr/>
          </p:nvSpPr>
          <p:spPr bwMode="auto">
            <a:xfrm>
              <a:off x="6184900" y="1790700"/>
              <a:ext cx="76200" cy="762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9" name="Oval 18"/>
            <p:cNvSpPr/>
            <p:nvPr/>
          </p:nvSpPr>
          <p:spPr bwMode="auto">
            <a:xfrm>
              <a:off x="6337300" y="1943100"/>
              <a:ext cx="76200" cy="762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0" name="Oval 19"/>
            <p:cNvSpPr/>
            <p:nvPr/>
          </p:nvSpPr>
          <p:spPr bwMode="auto">
            <a:xfrm>
              <a:off x="6489700" y="2095500"/>
              <a:ext cx="76200" cy="762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1" name="Oval 20"/>
            <p:cNvSpPr/>
            <p:nvPr/>
          </p:nvSpPr>
          <p:spPr bwMode="auto">
            <a:xfrm>
              <a:off x="6350000" y="1765300"/>
              <a:ext cx="76200" cy="762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cxnSp>
          <p:nvCxnSpPr>
            <p:cNvPr id="22" name="Straight Connector 21"/>
            <p:cNvCxnSpPr/>
            <p:nvPr/>
          </p:nvCxnSpPr>
          <p:spPr bwMode="auto">
            <a:xfrm rot="16200000" flipH="1">
              <a:off x="6019800" y="1638300"/>
              <a:ext cx="571500" cy="546100"/>
            </a:xfrm>
            <a:prstGeom prst="line">
              <a:avLst/>
            </a:prstGeom>
            <a:solidFill>
              <a:schemeClr val="accent1"/>
            </a:solidFill>
            <a:ln w="3175" cap="flat" cmpd="sng" algn="ctr">
              <a:solidFill>
                <a:schemeClr val="tx1"/>
              </a:solidFill>
              <a:prstDash val="sysDot"/>
              <a:round/>
              <a:headEnd type="none" w="sm" len="sm"/>
              <a:tailEnd type="none" w="med" len="med"/>
            </a:ln>
            <a:effectLst/>
          </p:spPr>
        </p:cxnSp>
      </p:grpSp>
      <p:pic>
        <p:nvPicPr>
          <p:cNvPr id="25" name="Picture 24" descr="shutterstock_104520869.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54300" y="1489948"/>
            <a:ext cx="850900" cy="569040"/>
          </a:xfrm>
          <a:prstGeom prst="rect">
            <a:avLst/>
          </a:prstGeom>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Footer Placeholder 4"/>
          <p:cNvSpPr>
            <a:spLocks noGrp="1"/>
          </p:cNvSpPr>
          <p:nvPr>
            <p:ph type="ftr" sz="quarter" idx="11"/>
          </p:nvPr>
        </p:nvSpPr>
        <p:spPr>
          <a:noFill/>
        </p:spPr>
        <p:txBody>
          <a:bodyPr/>
          <a:lstStyle/>
          <a:p>
            <a:r>
              <a:rPr lang="fi-FI"/>
              <a:t>(c) 2016, C. Faloutsos</a:t>
            </a:r>
            <a:endParaRPr lang="en-US"/>
          </a:p>
        </p:txBody>
      </p:sp>
      <p:sp>
        <p:nvSpPr>
          <p:cNvPr id="242691" name="Slide Number Placeholder 5"/>
          <p:cNvSpPr>
            <a:spLocks noGrp="1"/>
          </p:cNvSpPr>
          <p:nvPr>
            <p:ph type="sldNum" sz="quarter" idx="12"/>
          </p:nvPr>
        </p:nvSpPr>
        <p:spPr>
          <a:noFill/>
        </p:spPr>
        <p:txBody>
          <a:bodyPr/>
          <a:lstStyle/>
          <a:p>
            <a:fld id="{356DA69E-4F80-CD45-87D2-1F9372FA5381}" type="slidenum">
              <a:rPr lang="en-US" smtClean="0"/>
              <a:pPr/>
              <a:t>101</a:t>
            </a:fld>
            <a:endParaRPr lang="en-US"/>
          </a:p>
        </p:txBody>
      </p:sp>
      <p:sp>
        <p:nvSpPr>
          <p:cNvPr id="242692" name="Rectangle 2"/>
          <p:cNvSpPr>
            <a:spLocks noGrp="1" noChangeArrowheads="1"/>
          </p:cNvSpPr>
          <p:nvPr>
            <p:ph type="title"/>
          </p:nvPr>
        </p:nvSpPr>
        <p:spPr/>
        <p:txBody>
          <a:bodyPr/>
          <a:lstStyle/>
          <a:p>
            <a:r>
              <a:rPr lang="en-US" dirty="0">
                <a:ea typeface="ＭＳ Ｐゴシック" charset="-128"/>
                <a:cs typeface="ＭＳ Ｐゴシック" charset="-128"/>
              </a:rPr>
              <a:t>CONCLUSION#2 – tensors</a:t>
            </a:r>
          </a:p>
        </p:txBody>
      </p:sp>
      <p:sp>
        <p:nvSpPr>
          <p:cNvPr id="242693" name="Rectangle 3"/>
          <p:cNvSpPr>
            <a:spLocks noGrp="1" noChangeArrowheads="1"/>
          </p:cNvSpPr>
          <p:nvPr>
            <p:ph type="body" idx="1"/>
          </p:nvPr>
        </p:nvSpPr>
        <p:spPr>
          <a:xfrm>
            <a:off x="685800" y="1679575"/>
            <a:ext cx="7780338" cy="4305300"/>
          </a:xfrm>
        </p:spPr>
        <p:txBody>
          <a:bodyPr/>
          <a:lstStyle/>
          <a:p>
            <a:pPr>
              <a:lnSpc>
                <a:spcPct val="90000"/>
              </a:lnSpc>
              <a:spcBef>
                <a:spcPct val="50000"/>
              </a:spcBef>
            </a:pPr>
            <a:r>
              <a:rPr lang="en-US" dirty="0">
                <a:ea typeface="ＭＳ Ｐゴシック" charset="-128"/>
                <a:cs typeface="ＭＳ Ｐゴシック" charset="-128"/>
              </a:rPr>
              <a:t>powerful tool</a:t>
            </a:r>
          </a:p>
        </p:txBody>
      </p:sp>
      <p:sp>
        <p:nvSpPr>
          <p:cNvPr id="242694" name="Date Placeholder 6"/>
          <p:cNvSpPr>
            <a:spLocks noGrp="1"/>
          </p:cNvSpPr>
          <p:nvPr>
            <p:ph type="dt" sz="quarter" idx="10"/>
          </p:nvPr>
        </p:nvSpPr>
        <p:spPr>
          <a:noFill/>
        </p:spPr>
        <p:txBody>
          <a:bodyPr/>
          <a:lstStyle/>
          <a:p>
            <a:r>
              <a:rPr lang="en-US"/>
              <a:t>Amazon'16</a:t>
            </a:r>
          </a:p>
        </p:txBody>
      </p:sp>
      <p:grpSp>
        <p:nvGrpSpPr>
          <p:cNvPr id="2" name="Group 7"/>
          <p:cNvGrpSpPr>
            <a:grpSpLocks noChangeAspect="1"/>
          </p:cNvGrpSpPr>
          <p:nvPr/>
        </p:nvGrpSpPr>
        <p:grpSpPr>
          <a:xfrm>
            <a:off x="5861049" y="1813669"/>
            <a:ext cx="1720850" cy="1059549"/>
            <a:chOff x="1409700" y="3761003"/>
            <a:chExt cx="3441700" cy="2119097"/>
          </a:xfrm>
        </p:grpSpPr>
        <p:sp>
          <p:nvSpPr>
            <p:cNvPr id="9" name="Rectangle 8"/>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0" name="Rectangle 9"/>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11" name="Rectangle 10"/>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2" name="Rectangle 11"/>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3" name="Rectangle 12"/>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14" name="Rectangle 13"/>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3" name="Group 37"/>
            <p:cNvGrpSpPr/>
            <p:nvPr/>
          </p:nvGrpSpPr>
          <p:grpSpPr>
            <a:xfrm>
              <a:off x="3873500" y="4356100"/>
              <a:ext cx="977900" cy="50799"/>
              <a:chOff x="3873500" y="4356100"/>
              <a:chExt cx="977900" cy="50799"/>
            </a:xfrm>
          </p:grpSpPr>
          <p:sp>
            <p:nvSpPr>
              <p:cNvPr id="22"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4" name="Rectangle 23"/>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16" name="TextBox 15"/>
            <p:cNvSpPr txBox="1"/>
            <p:nvPr/>
          </p:nvSpPr>
          <p:spPr>
            <a:xfrm>
              <a:off x="3026844" y="4445001"/>
              <a:ext cx="379382" cy="492444"/>
            </a:xfrm>
            <a:prstGeom prst="rect">
              <a:avLst/>
            </a:prstGeom>
            <a:noFill/>
          </p:spPr>
          <p:txBody>
            <a:bodyPr wrap="none" rtlCol="0">
              <a:spAutoFit/>
            </a:bodyPr>
            <a:lstStyle/>
            <a:p>
              <a:r>
                <a:rPr lang="en-US" dirty="0"/>
                <a:t>=</a:t>
              </a:r>
            </a:p>
          </p:txBody>
        </p:sp>
        <p:sp>
          <p:nvSpPr>
            <p:cNvPr id="17" name="Parallelogram 16"/>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8" name="Parallelogram 17"/>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4" name="Group 38"/>
            <p:cNvGrpSpPr/>
            <p:nvPr/>
          </p:nvGrpSpPr>
          <p:grpSpPr>
            <a:xfrm rot="18634327">
              <a:off x="3582932" y="4035585"/>
              <a:ext cx="625012" cy="75847"/>
              <a:chOff x="3873500" y="4356100"/>
              <a:chExt cx="977900" cy="50799"/>
            </a:xfrm>
          </p:grpSpPr>
          <p:sp>
            <p:nvSpPr>
              <p:cNvPr id="20"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1" name="Rectangle 20"/>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grpSp>
        <p:nvGrpSpPr>
          <p:cNvPr id="25" name="Group 24"/>
          <p:cNvGrpSpPr/>
          <p:nvPr/>
        </p:nvGrpSpPr>
        <p:grpSpPr>
          <a:xfrm>
            <a:off x="954952" y="3606800"/>
            <a:ext cx="7376248" cy="2009684"/>
            <a:chOff x="281852" y="3298074"/>
            <a:chExt cx="8689400" cy="2445410"/>
          </a:xfrm>
        </p:grpSpPr>
        <p:pic>
          <p:nvPicPr>
            <p:cNvPr id="26" name="Picture 2" descr="C:\Users\maraujo\Dropbox\acomp_heavy5star.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1852" y="3659656"/>
              <a:ext cx="2762684" cy="2072013"/>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27" name="Picture 3" descr="C:\Users\maraujo\Dropbox\bcomp_heavy5star.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899064" y="3647840"/>
              <a:ext cx="2794191" cy="209564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28" name="Picture 4" descr="C:\Users\maraujo\Dropbox\ccomp_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18452" y="3864769"/>
              <a:ext cx="3352800" cy="1866900"/>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29" name="TextBox 28"/>
            <p:cNvSpPr txBox="1"/>
            <p:nvPr/>
          </p:nvSpPr>
          <p:spPr>
            <a:xfrm>
              <a:off x="1152688" y="3298074"/>
              <a:ext cx="928459"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1 caller</a:t>
              </a:r>
              <a:endParaRPr lang="en-US" dirty="0">
                <a:solidFill>
                  <a:prstClr val="black"/>
                </a:solidFill>
                <a:latin typeface="Arial" charset="0"/>
                <a:ea typeface="ＭＳ Ｐゴシック" charset="0"/>
              </a:endParaRPr>
            </a:p>
          </p:txBody>
        </p:sp>
        <p:sp>
          <p:nvSpPr>
            <p:cNvPr id="30" name="TextBox 29"/>
            <p:cNvSpPr txBox="1"/>
            <p:nvPr/>
          </p:nvSpPr>
          <p:spPr>
            <a:xfrm>
              <a:off x="3741169" y="3298074"/>
              <a:ext cx="1313180"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5 receivers</a:t>
              </a:r>
              <a:endParaRPr lang="en-US" dirty="0">
                <a:solidFill>
                  <a:prstClr val="black"/>
                </a:solidFill>
                <a:latin typeface="Arial" charset="0"/>
                <a:ea typeface="ＭＳ Ｐゴシック" charset="0"/>
              </a:endParaRPr>
            </a:p>
          </p:txBody>
        </p:sp>
        <p:sp>
          <p:nvSpPr>
            <p:cNvPr id="31" name="TextBox 30"/>
            <p:cNvSpPr txBox="1"/>
            <p:nvPr/>
          </p:nvSpPr>
          <p:spPr>
            <a:xfrm>
              <a:off x="6362421" y="3298074"/>
              <a:ext cx="1890261"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4 days of activity</a:t>
              </a:r>
              <a:endParaRPr lang="en-US" dirty="0">
                <a:solidFill>
                  <a:prstClr val="black"/>
                </a:solidFill>
                <a:latin typeface="Arial" charset="0"/>
                <a:ea typeface="ＭＳ Ｐゴシック" charset="0"/>
              </a:endParaRPr>
            </a:p>
          </p:txBody>
        </p:sp>
        <p:sp>
          <p:nvSpPr>
            <p:cNvPr id="32" name="Rectangle 31"/>
            <p:cNvSpPr/>
            <p:nvPr/>
          </p:nvSpPr>
          <p:spPr bwMode="auto">
            <a:xfrm>
              <a:off x="2082800" y="41148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3" name="Rectangle 32"/>
            <p:cNvSpPr/>
            <p:nvPr/>
          </p:nvSpPr>
          <p:spPr bwMode="auto">
            <a:xfrm>
              <a:off x="35433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4" name="Rectangle 33"/>
            <p:cNvSpPr/>
            <p:nvPr/>
          </p:nvSpPr>
          <p:spPr bwMode="auto">
            <a:xfrm>
              <a:off x="4787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5" name="Rectangle 34"/>
            <p:cNvSpPr/>
            <p:nvPr/>
          </p:nvSpPr>
          <p:spPr bwMode="auto">
            <a:xfrm>
              <a:off x="4914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6" name="Rectangle 35"/>
            <p:cNvSpPr/>
            <p:nvPr/>
          </p:nvSpPr>
          <p:spPr bwMode="auto">
            <a:xfrm>
              <a:off x="46482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7" name="Rectangle 36"/>
            <p:cNvSpPr/>
            <p:nvPr/>
          </p:nvSpPr>
          <p:spPr bwMode="auto">
            <a:xfrm>
              <a:off x="37084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8" name="Freeform 37"/>
            <p:cNvSpPr/>
            <p:nvPr/>
          </p:nvSpPr>
          <p:spPr bwMode="auto">
            <a:xfrm>
              <a:off x="6079067" y="4656667"/>
              <a:ext cx="1337733" cy="829733"/>
            </a:xfrm>
            <a:custGeom>
              <a:avLst/>
              <a:gdLst>
                <a:gd name="connsiteX0" fmla="*/ 0 w 1337733"/>
                <a:gd name="connsiteY0" fmla="*/ 812800 h 829733"/>
                <a:gd name="connsiteX1" fmla="*/ 440266 w 1337733"/>
                <a:gd name="connsiteY1" fmla="*/ 118533 h 829733"/>
                <a:gd name="connsiteX2" fmla="*/ 711200 w 1337733"/>
                <a:gd name="connsiteY2" fmla="*/ 0 h 829733"/>
                <a:gd name="connsiteX3" fmla="*/ 1066800 w 1337733"/>
                <a:gd name="connsiteY3" fmla="*/ 84666 h 829733"/>
                <a:gd name="connsiteX4" fmla="*/ 1337733 w 1337733"/>
                <a:gd name="connsiteY4" fmla="*/ 829733 h 829733"/>
                <a:gd name="connsiteX5" fmla="*/ 1337733 w 1337733"/>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3" h="829733">
                  <a:moveTo>
                    <a:pt x="0" y="812800"/>
                  </a:moveTo>
                  <a:lnTo>
                    <a:pt x="440266" y="118533"/>
                  </a:lnTo>
                  <a:lnTo>
                    <a:pt x="711200" y="0"/>
                  </a:lnTo>
                  <a:lnTo>
                    <a:pt x="1066800" y="84666"/>
                  </a:lnTo>
                  <a:lnTo>
                    <a:pt x="1337733" y="829733"/>
                  </a:lnTo>
                  <a:lnTo>
                    <a:pt x="1337733" y="829733"/>
                  </a:lnTo>
                </a:path>
              </a:pathLst>
            </a:custGeom>
            <a:noFill/>
            <a:ln w="76200" cap="flat" cmpd="sng" algn="ctr">
              <a:solidFill>
                <a:srgbClr val="FF6600"/>
              </a:solidFill>
              <a:prstDash val="solid"/>
              <a:round/>
              <a:headEnd type="none" w="sm" len="sm"/>
              <a:tailEnd type="none" w="med" len="med"/>
            </a:ln>
            <a:effectLst/>
          </p:spPr>
          <p:txBody>
            <a:bodyPr rtlCol="0" anchor="ctr"/>
            <a:lstStyle/>
            <a:p>
              <a:pPr algn="ctr"/>
              <a:endParaRPr lang="en-US"/>
            </a:p>
          </p:txBody>
        </p:sp>
      </p:grpSp>
    </p:spTree>
    <p:extLst>
      <p:ext uri="{BB962C8B-B14F-4D97-AF65-F5344CB8AC3E}">
        <p14:creationId xmlns:p14="http://schemas.microsoft.com/office/powerpoint/2010/main" val="271436171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Footer Placeholder 4"/>
          <p:cNvSpPr>
            <a:spLocks noGrp="1"/>
          </p:cNvSpPr>
          <p:nvPr>
            <p:ph type="ftr" sz="quarter" idx="11"/>
          </p:nvPr>
        </p:nvSpPr>
        <p:spPr>
          <a:noFill/>
        </p:spPr>
        <p:txBody>
          <a:bodyPr/>
          <a:lstStyle/>
          <a:p>
            <a:r>
              <a:rPr lang="fi-FI"/>
              <a:t>(c) 2016, C. Faloutsos</a:t>
            </a:r>
            <a:endParaRPr lang="en-US"/>
          </a:p>
        </p:txBody>
      </p:sp>
      <p:sp>
        <p:nvSpPr>
          <p:cNvPr id="244739" name="Slide Number Placeholder 5"/>
          <p:cNvSpPr>
            <a:spLocks noGrp="1"/>
          </p:cNvSpPr>
          <p:nvPr>
            <p:ph type="sldNum" sz="quarter" idx="12"/>
          </p:nvPr>
        </p:nvSpPr>
        <p:spPr>
          <a:noFill/>
        </p:spPr>
        <p:txBody>
          <a:bodyPr/>
          <a:lstStyle/>
          <a:p>
            <a:fld id="{3479E3C9-2890-A94B-9998-18433A6C6FC5}" type="slidenum">
              <a:rPr lang="en-US" smtClean="0"/>
              <a:pPr/>
              <a:t>102</a:t>
            </a:fld>
            <a:endParaRPr lang="en-US"/>
          </a:p>
        </p:txBody>
      </p:sp>
      <p:sp>
        <p:nvSpPr>
          <p:cNvPr id="244740" name="Rectangle 2"/>
          <p:cNvSpPr>
            <a:spLocks noGrp="1" noChangeArrowheads="1"/>
          </p:cNvSpPr>
          <p:nvPr>
            <p:ph type="title"/>
          </p:nvPr>
        </p:nvSpPr>
        <p:spPr/>
        <p:txBody>
          <a:bodyPr/>
          <a:lstStyle/>
          <a:p>
            <a:r>
              <a:rPr lang="en-US">
                <a:ea typeface="ＭＳ Ｐゴシック" charset="-128"/>
                <a:cs typeface="ＭＳ Ｐゴシック" charset="-128"/>
              </a:rPr>
              <a:t>References</a:t>
            </a:r>
            <a:endParaRPr lang="en-US" sz="3600">
              <a:ea typeface="ＭＳ Ｐゴシック" charset="-128"/>
              <a:cs typeface="ＭＳ Ｐゴシック" charset="-128"/>
            </a:endParaRPr>
          </a:p>
        </p:txBody>
      </p:sp>
      <p:sp>
        <p:nvSpPr>
          <p:cNvPr id="244741" name="Rectangle 3"/>
          <p:cNvSpPr>
            <a:spLocks noGrp="1" noChangeArrowheads="1"/>
          </p:cNvSpPr>
          <p:nvPr>
            <p:ph type="body" idx="1"/>
          </p:nvPr>
        </p:nvSpPr>
        <p:spPr>
          <a:xfrm>
            <a:off x="685800" y="1447800"/>
            <a:ext cx="8458200" cy="4648200"/>
          </a:xfrm>
        </p:spPr>
        <p:txBody>
          <a:bodyPr/>
          <a:lstStyle/>
          <a:p>
            <a:r>
              <a:rPr lang="en-US" sz="2800" dirty="0">
                <a:ea typeface="ＭＳ Ｐゴシック" charset="-128"/>
                <a:cs typeface="ＭＳ Ｐゴシック" charset="-128"/>
              </a:rPr>
              <a:t>D. </a:t>
            </a:r>
            <a:r>
              <a:rPr lang="en-US" sz="2800" dirty="0" err="1">
                <a:ea typeface="ＭＳ Ｐゴシック" charset="-128"/>
                <a:cs typeface="ＭＳ Ｐゴシック" charset="-128"/>
              </a:rPr>
              <a:t>Chakrabarti</a:t>
            </a:r>
            <a:r>
              <a:rPr lang="en-US" sz="2800" dirty="0">
                <a:ea typeface="ＭＳ Ｐゴシック" charset="-128"/>
                <a:cs typeface="ＭＳ Ｐゴシック" charset="-128"/>
              </a:rPr>
              <a:t>, C. </a:t>
            </a:r>
            <a:r>
              <a:rPr lang="en-US" sz="2800" dirty="0" err="1">
                <a:ea typeface="ＭＳ Ｐゴシック" charset="-128"/>
                <a:cs typeface="ＭＳ Ｐゴシック" charset="-128"/>
              </a:rPr>
              <a:t>Faloutsos</a:t>
            </a:r>
            <a:r>
              <a:rPr lang="en-US" sz="2800" dirty="0">
                <a:ea typeface="ＭＳ Ｐゴシック" charset="-128"/>
                <a:cs typeface="ＭＳ Ｐゴシック" charset="-128"/>
              </a:rPr>
              <a:t>: </a:t>
            </a:r>
            <a:r>
              <a:rPr lang="en-US" sz="2800" i="1" dirty="0">
                <a:ea typeface="ＭＳ Ｐゴシック" charset="-128"/>
                <a:cs typeface="ＭＳ Ｐゴシック" charset="-128"/>
              </a:rPr>
              <a:t>Graph Mining – Laws, Tools and Case Studies</a:t>
            </a:r>
            <a:r>
              <a:rPr lang="en-US" sz="2800" dirty="0">
                <a:ea typeface="ＭＳ Ｐゴシック" charset="-128"/>
                <a:cs typeface="ＭＳ Ｐゴシック" charset="-128"/>
              </a:rPr>
              <a:t>, Morgan Claypool 2012</a:t>
            </a:r>
          </a:p>
          <a:p>
            <a:r>
              <a:rPr lang="en-US" sz="2800" dirty="0">
                <a:ea typeface="ＭＳ Ｐゴシック" charset="-128"/>
                <a:cs typeface="ＭＳ Ｐゴシック" charset="-128"/>
              </a:rPr>
              <a:t>http://www.morganclaypool.com/doi/abs/10.2200/S00449ED1V01Y201209DMK006</a:t>
            </a:r>
          </a:p>
          <a:p>
            <a:endParaRPr lang="en-US" sz="2800" dirty="0">
              <a:ea typeface="ＭＳ Ｐゴシック" charset="-128"/>
              <a:cs typeface="ＭＳ Ｐゴシック" charset="-128"/>
            </a:endParaRPr>
          </a:p>
        </p:txBody>
      </p:sp>
      <p:sp>
        <p:nvSpPr>
          <p:cNvPr id="244742" name="Date Placeholder 6"/>
          <p:cNvSpPr>
            <a:spLocks noGrp="1"/>
          </p:cNvSpPr>
          <p:nvPr>
            <p:ph type="dt" sz="quarter" idx="10"/>
          </p:nvPr>
        </p:nvSpPr>
        <p:spPr>
          <a:noFill/>
        </p:spPr>
        <p:txBody>
          <a:bodyPr/>
          <a:lstStyle/>
          <a:p>
            <a:r>
              <a:rPr lang="en-US"/>
              <a:t>Amazon'16</a:t>
            </a:r>
          </a:p>
        </p:txBody>
      </p:sp>
      <p:pic>
        <p:nvPicPr>
          <p:cNvPr id="7" name="Picture 6" descr="41Bkb1jRAYL.jpg"/>
          <p:cNvPicPr>
            <a:picLocks noChangeAspect="1"/>
          </p:cNvPicPr>
          <p:nvPr/>
        </p:nvPicPr>
        <p:blipFill>
          <a:blip r:embed="rId3"/>
          <a:stretch>
            <a:fillRect/>
          </a:stretch>
        </p:blipFill>
        <p:spPr>
          <a:xfrm>
            <a:off x="5679694" y="3386708"/>
            <a:ext cx="2245106" cy="2785491"/>
          </a:xfrm>
          <a:prstGeom prst="rect">
            <a:avLst/>
          </a:prstGeom>
        </p:spPr>
      </p:pic>
    </p:spTree>
    <p:extLst>
      <p:ext uri="{BB962C8B-B14F-4D97-AF65-F5344CB8AC3E}">
        <p14:creationId xmlns:p14="http://schemas.microsoft.com/office/powerpoint/2010/main" val="304275620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HOME MESSAGE:</a:t>
            </a:r>
          </a:p>
        </p:txBody>
      </p:sp>
      <p:sp>
        <p:nvSpPr>
          <p:cNvPr id="3" name="Content Placeholder 2"/>
          <p:cNvSpPr>
            <a:spLocks noGrp="1"/>
          </p:cNvSpPr>
          <p:nvPr>
            <p:ph idx="1"/>
          </p:nvPr>
        </p:nvSpPr>
        <p:spPr/>
        <p:txBody>
          <a:bodyPr/>
          <a:lstStyle/>
          <a:p>
            <a:pPr>
              <a:buNone/>
            </a:pPr>
            <a:r>
              <a:rPr lang="en-US" sz="4000" b="1" dirty="0">
                <a:solidFill>
                  <a:schemeClr val="tx2"/>
                </a:solidFill>
              </a:rPr>
              <a:t>Cross-</a:t>
            </a:r>
            <a:r>
              <a:rPr lang="en-US" sz="4000" b="1" dirty="0" err="1">
                <a:solidFill>
                  <a:schemeClr val="tx2"/>
                </a:solidFill>
              </a:rPr>
              <a:t>disciplinarity</a:t>
            </a:r>
            <a:endParaRPr lang="en-US" sz="4000" b="1" dirty="0">
              <a:solidFill>
                <a:schemeClr val="tx2"/>
              </a:solidFill>
            </a:endParaRP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fi-FI"/>
              <a:t>(c) 2016, C. Faloutsos</a:t>
            </a:r>
            <a:endParaRPr lang="en-US"/>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103</a:t>
            </a:fld>
            <a:endParaRPr lang="en-US"/>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09757" y="3949703"/>
            <a:ext cx="2432051" cy="1752584"/>
          </a:xfrm>
          <a:prstGeom prst="rect">
            <a:avLst/>
          </a:prstGeom>
          <a:noFill/>
          <a:ln w="28575">
            <a:noFill/>
            <a:miter lim="800000"/>
            <a:headEnd type="none" w="sm" len="sm"/>
            <a:tailEnd/>
          </a:ln>
        </p:spPr>
      </p:pic>
      <p:pic>
        <p:nvPicPr>
          <p:cNvPr id="22" name="Picture 21" descr="hadoop.png"/>
          <p:cNvPicPr>
            <a:picLocks noChangeAspect="1"/>
          </p:cNvPicPr>
          <p:nvPr/>
        </p:nvPicPr>
        <p:blipFill>
          <a:blip r:embed="rId3"/>
          <a:stretch>
            <a:fillRect/>
          </a:stretch>
        </p:blipFill>
        <p:spPr>
          <a:xfrm>
            <a:off x="3143220" y="2476500"/>
            <a:ext cx="711200" cy="711200"/>
          </a:xfrm>
          <a:prstGeom prst="rect">
            <a:avLst/>
          </a:prstGeom>
        </p:spPr>
      </p:pic>
      <p:grpSp>
        <p:nvGrpSpPr>
          <p:cNvPr id="8" name="Group 40"/>
          <p:cNvGrpSpPr/>
          <p:nvPr/>
        </p:nvGrpSpPr>
        <p:grpSpPr>
          <a:xfrm>
            <a:off x="4545788" y="2540795"/>
            <a:ext cx="638770" cy="647700"/>
            <a:chOff x="2259818" y="2591595"/>
            <a:chExt cx="638770" cy="647700"/>
          </a:xfrm>
        </p:grpSpPr>
        <p:cxnSp>
          <p:nvCxnSpPr>
            <p:cNvPr id="25" name="Straight Arrow Connector 24"/>
            <p:cNvCxnSpPr/>
            <p:nvPr/>
          </p:nvCxnSpPr>
          <p:spPr bwMode="auto">
            <a:xfrm rot="5400000" flipH="1" flipV="1">
              <a:off x="1936564" y="2914849"/>
              <a:ext cx="647700" cy="1191"/>
            </a:xfrm>
            <a:prstGeom prst="straightConnector1">
              <a:avLst/>
            </a:prstGeom>
            <a:solidFill>
              <a:schemeClr val="accent1"/>
            </a:solidFill>
            <a:ln w="3175" cap="flat" cmpd="sng" algn="ctr">
              <a:solidFill>
                <a:schemeClr val="tx1">
                  <a:lumMod val="50000"/>
                </a:schemeClr>
              </a:solidFill>
              <a:prstDash val="solid"/>
              <a:round/>
              <a:headEnd type="none" w="sm" len="sm"/>
              <a:tailEnd type="arrow" w="sm" len="lg"/>
            </a:ln>
            <a:effectLst/>
          </p:spPr>
        </p:cxnSp>
        <p:cxnSp>
          <p:nvCxnSpPr>
            <p:cNvPr id="31" name="Straight Arrow Connector 30"/>
            <p:cNvCxnSpPr/>
            <p:nvPr/>
          </p:nvCxnSpPr>
          <p:spPr bwMode="auto">
            <a:xfrm rot="5400000" flipH="1" flipV="1">
              <a:off x="2246127" y="3014861"/>
              <a:ext cx="257175" cy="171450"/>
            </a:xfrm>
            <a:prstGeom prst="straightConnector1">
              <a:avLst/>
            </a:prstGeom>
            <a:solidFill>
              <a:schemeClr val="accent1"/>
            </a:solidFill>
            <a:ln w="38100" cap="flat" cmpd="sng" algn="ctr">
              <a:solidFill>
                <a:srgbClr val="A50021"/>
              </a:solidFill>
              <a:prstDash val="solid"/>
              <a:round/>
              <a:headEnd type="none" w="sm" len="sm"/>
              <a:tailEnd type="arrow" w="med" len="med"/>
            </a:ln>
            <a:effectLst/>
          </p:spPr>
        </p:cxnSp>
        <p:cxnSp>
          <p:nvCxnSpPr>
            <p:cNvPr id="33" name="Straight Arrow Connector 32"/>
            <p:cNvCxnSpPr/>
            <p:nvPr/>
          </p:nvCxnSpPr>
          <p:spPr bwMode="auto">
            <a:xfrm flipV="1">
              <a:off x="2298514" y="2838649"/>
              <a:ext cx="542924" cy="390525"/>
            </a:xfrm>
            <a:prstGeom prst="straightConnector1">
              <a:avLst/>
            </a:prstGeom>
            <a:solidFill>
              <a:schemeClr val="accent1"/>
            </a:solidFill>
            <a:ln w="38100" cap="flat" cmpd="sng" algn="ctr">
              <a:solidFill>
                <a:srgbClr val="A50021"/>
              </a:solidFill>
              <a:prstDash val="solid"/>
              <a:round/>
              <a:headEnd type="none" w="sm" len="sm"/>
              <a:tailEnd type="arrow" w="med" len="med"/>
            </a:ln>
            <a:effectLst/>
          </p:spPr>
        </p:cxnSp>
        <p:cxnSp>
          <p:nvCxnSpPr>
            <p:cNvPr id="35" name="Straight Arrow Connector 34"/>
            <p:cNvCxnSpPr/>
            <p:nvPr/>
          </p:nvCxnSpPr>
          <p:spPr bwMode="auto">
            <a:xfrm flipV="1">
              <a:off x="2260414" y="3219649"/>
              <a:ext cx="638174" cy="9525"/>
            </a:xfrm>
            <a:prstGeom prst="straightConnector1">
              <a:avLst/>
            </a:prstGeom>
            <a:solidFill>
              <a:schemeClr val="accent1"/>
            </a:solidFill>
            <a:ln w="3175" cap="flat" cmpd="sng" algn="ctr">
              <a:solidFill>
                <a:schemeClr val="tx1">
                  <a:lumMod val="50000"/>
                </a:schemeClr>
              </a:solidFill>
              <a:prstDash val="solid"/>
              <a:round/>
              <a:headEnd type="none" w="sm" len="sm"/>
              <a:tailEnd type="arrow" w="sm" len="lg"/>
            </a:ln>
            <a:effectLst/>
          </p:spPr>
        </p:cxnSp>
      </p:grpSp>
      <p:sp>
        <p:nvSpPr>
          <p:cNvPr id="30" name="Rectangle 29"/>
          <p:cNvSpPr/>
          <p:nvPr/>
        </p:nvSpPr>
        <p:spPr bwMode="auto">
          <a:xfrm>
            <a:off x="1841470" y="3657600"/>
            <a:ext cx="2603500" cy="2146300"/>
          </a:xfrm>
          <a:prstGeom prst="rect">
            <a:avLst/>
          </a:prstGeom>
          <a:noFill/>
          <a:ln w="50800" cap="flat" cmpd="sng" algn="ctr">
            <a:solidFill>
              <a:schemeClr val="tx1"/>
            </a:solidFill>
            <a:prstDash val="solid"/>
            <a:round/>
            <a:headEnd type="none" w="sm" len="sm"/>
            <a:tailEnd type="none" w="med" len="med"/>
          </a:ln>
          <a:effectLst/>
        </p:spPr>
        <p:txBody>
          <a:bodyPr rtlCol="0" anchor="ctr"/>
          <a:lstStyle/>
          <a:p>
            <a:pPr algn="ctr"/>
            <a:endParaRPr lang="en-US"/>
          </a:p>
        </p:txBody>
      </p:sp>
      <p:pic>
        <p:nvPicPr>
          <p:cNvPr id="40" name="Picture 39" descr="M45url.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7670" y="2518832"/>
            <a:ext cx="965200" cy="643467"/>
          </a:xfrm>
          <a:prstGeom prst="rect">
            <a:avLst/>
          </a:prstGeom>
        </p:spPr>
      </p:pic>
      <p:sp>
        <p:nvSpPr>
          <p:cNvPr id="89" name="Up-Down Arrow 88"/>
          <p:cNvSpPr>
            <a:spLocks noChangeAspect="1"/>
          </p:cNvSpPr>
          <p:nvPr/>
        </p:nvSpPr>
        <p:spPr bwMode="auto">
          <a:xfrm>
            <a:off x="3327395" y="3308350"/>
            <a:ext cx="158750" cy="241300"/>
          </a:xfrm>
          <a:prstGeom prst="upDownArrow">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endParaRPr lang="en-US"/>
          </a:p>
        </p:txBody>
      </p:sp>
      <p:sp>
        <p:nvSpPr>
          <p:cNvPr id="90" name="Up-Down Arrow 89"/>
          <p:cNvSpPr>
            <a:spLocks noChangeAspect="1"/>
          </p:cNvSpPr>
          <p:nvPr/>
        </p:nvSpPr>
        <p:spPr bwMode="auto">
          <a:xfrm rot="19685920">
            <a:off x="2640645" y="3308349"/>
            <a:ext cx="158750" cy="241300"/>
          </a:xfrm>
          <a:prstGeom prst="upDownArrow">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endParaRPr lang="en-US"/>
          </a:p>
        </p:txBody>
      </p:sp>
      <p:sp>
        <p:nvSpPr>
          <p:cNvPr id="91" name="Up-Down Arrow 90"/>
          <p:cNvSpPr>
            <a:spLocks noChangeAspect="1"/>
          </p:cNvSpPr>
          <p:nvPr/>
        </p:nvSpPr>
        <p:spPr bwMode="auto">
          <a:xfrm rot="2377343">
            <a:off x="4413144" y="3308351"/>
            <a:ext cx="158750" cy="241300"/>
          </a:xfrm>
          <a:prstGeom prst="upDownArrow">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endParaRPr lang="en-US"/>
          </a:p>
        </p:txBody>
      </p:sp>
      <p:sp>
        <p:nvSpPr>
          <p:cNvPr id="92" name="Up-Down Arrow 91"/>
          <p:cNvSpPr>
            <a:spLocks noChangeAspect="1"/>
          </p:cNvSpPr>
          <p:nvPr/>
        </p:nvSpPr>
        <p:spPr bwMode="auto">
          <a:xfrm>
            <a:off x="6451595" y="3308350"/>
            <a:ext cx="158750" cy="241300"/>
          </a:xfrm>
          <a:prstGeom prst="upDownArrow">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endParaRPr lang="en-US"/>
          </a:p>
        </p:txBody>
      </p:sp>
      <p:sp>
        <p:nvSpPr>
          <p:cNvPr id="46" name="Up-Down Arrow 45"/>
          <p:cNvSpPr>
            <a:spLocks noChangeAspect="1"/>
          </p:cNvSpPr>
          <p:nvPr/>
        </p:nvSpPr>
        <p:spPr bwMode="auto">
          <a:xfrm rot="19685920">
            <a:off x="5040948" y="3308350"/>
            <a:ext cx="158750" cy="241300"/>
          </a:xfrm>
          <a:prstGeom prst="upDownArrow">
            <a:avLst/>
          </a:prstGeom>
          <a:solidFill>
            <a:schemeClr val="tx2"/>
          </a:solidFill>
          <a:ln w="3175" cap="flat" cmpd="sng" algn="ctr">
            <a:solidFill>
              <a:schemeClr val="tx2"/>
            </a:solidFill>
            <a:prstDash val="solid"/>
            <a:round/>
            <a:headEnd type="none" w="sm" len="sm"/>
            <a:tailEnd type="none" w="med" len="med"/>
          </a:ln>
          <a:effectLst/>
        </p:spPr>
        <p:txBody>
          <a:bodyPr rtlCol="0" anchor="ctr"/>
          <a:lstStyle/>
          <a:p>
            <a:pPr algn="ctr"/>
            <a:endParaRPr lang="en-US"/>
          </a:p>
        </p:txBody>
      </p:sp>
      <p:sp>
        <p:nvSpPr>
          <p:cNvPr id="48" name="Rectangle 47"/>
          <p:cNvSpPr/>
          <p:nvPr/>
        </p:nvSpPr>
        <p:spPr bwMode="auto">
          <a:xfrm>
            <a:off x="4952970" y="3657600"/>
            <a:ext cx="3695730" cy="2057400"/>
          </a:xfrm>
          <a:prstGeom prst="rect">
            <a:avLst/>
          </a:prstGeom>
          <a:noFill/>
          <a:ln w="50800"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9" name="Group 48"/>
          <p:cNvGrpSpPr>
            <a:grpSpLocks noChangeAspect="1"/>
          </p:cNvGrpSpPr>
          <p:nvPr/>
        </p:nvGrpSpPr>
        <p:grpSpPr>
          <a:xfrm>
            <a:off x="6229327" y="2440210"/>
            <a:ext cx="1239012" cy="762875"/>
            <a:chOff x="1409700" y="3761003"/>
            <a:chExt cx="3441700" cy="2119097"/>
          </a:xfrm>
        </p:grpSpPr>
        <p:sp>
          <p:nvSpPr>
            <p:cNvPr id="50" name="Rectangle 49"/>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51" name="Rectangle 50"/>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52" name="Rectangle 51"/>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53" name="Rectangle 52"/>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4" name="Rectangle 53"/>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55" name="Rectangle 54"/>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10" name="Group 37"/>
            <p:cNvGrpSpPr/>
            <p:nvPr/>
          </p:nvGrpSpPr>
          <p:grpSpPr>
            <a:xfrm>
              <a:off x="3873500" y="4356100"/>
              <a:ext cx="977900" cy="50799"/>
              <a:chOff x="3873500" y="4356100"/>
              <a:chExt cx="977900" cy="50799"/>
            </a:xfrm>
          </p:grpSpPr>
          <p:sp>
            <p:nvSpPr>
              <p:cNvPr id="63"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64" name="Rectangle 63"/>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57" name="TextBox 56"/>
            <p:cNvSpPr txBox="1"/>
            <p:nvPr/>
          </p:nvSpPr>
          <p:spPr>
            <a:xfrm>
              <a:off x="3026844" y="4445001"/>
              <a:ext cx="379382" cy="492444"/>
            </a:xfrm>
            <a:prstGeom prst="rect">
              <a:avLst/>
            </a:prstGeom>
            <a:noFill/>
          </p:spPr>
          <p:txBody>
            <a:bodyPr wrap="none" rtlCol="0">
              <a:spAutoFit/>
            </a:bodyPr>
            <a:lstStyle/>
            <a:p>
              <a:r>
                <a:rPr lang="en-US" dirty="0"/>
                <a:t>=</a:t>
              </a:r>
            </a:p>
          </p:txBody>
        </p:sp>
        <p:sp>
          <p:nvSpPr>
            <p:cNvPr id="58" name="Parallelogram 57"/>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9" name="Parallelogram 58"/>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11" name="Group 38"/>
            <p:cNvGrpSpPr/>
            <p:nvPr/>
          </p:nvGrpSpPr>
          <p:grpSpPr>
            <a:xfrm rot="18634327">
              <a:off x="3582932" y="4035585"/>
              <a:ext cx="625012" cy="75847"/>
              <a:chOff x="3873500" y="4356100"/>
              <a:chExt cx="977900" cy="50799"/>
            </a:xfrm>
          </p:grpSpPr>
          <p:sp>
            <p:nvSpPr>
              <p:cNvPr id="61"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62" name="Rectangle 61"/>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grpSp>
        <p:nvGrpSpPr>
          <p:cNvPr id="42" name="Group 41"/>
          <p:cNvGrpSpPr/>
          <p:nvPr/>
        </p:nvGrpSpPr>
        <p:grpSpPr>
          <a:xfrm>
            <a:off x="5067300" y="4203699"/>
            <a:ext cx="3365500" cy="762001"/>
            <a:chOff x="281852" y="3647840"/>
            <a:chExt cx="8689400" cy="2095644"/>
          </a:xfrm>
        </p:grpSpPr>
        <p:pic>
          <p:nvPicPr>
            <p:cNvPr id="43" name="Picture 2" descr="C:\Users\maraujo\Dropbox\acomp_heavy5star.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81852" y="3659656"/>
              <a:ext cx="2762684" cy="2072013"/>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44" name="Picture 3" descr="C:\Users\maraujo\Dropbox\bcomp_heavy5star.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99064" y="3647840"/>
              <a:ext cx="2794191" cy="209564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45" name="Picture 4" descr="C:\Users\maraujo\Dropbox\ccomp_1.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618452" y="3864769"/>
              <a:ext cx="3352800" cy="1866900"/>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65" name="Rectangle 64"/>
            <p:cNvSpPr/>
            <p:nvPr/>
          </p:nvSpPr>
          <p:spPr bwMode="auto">
            <a:xfrm>
              <a:off x="2082800" y="41148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6" name="Rectangle 65"/>
            <p:cNvSpPr/>
            <p:nvPr/>
          </p:nvSpPr>
          <p:spPr bwMode="auto">
            <a:xfrm>
              <a:off x="35433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7" name="Rectangle 66"/>
            <p:cNvSpPr/>
            <p:nvPr/>
          </p:nvSpPr>
          <p:spPr bwMode="auto">
            <a:xfrm>
              <a:off x="4787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8" name="Rectangle 67"/>
            <p:cNvSpPr/>
            <p:nvPr/>
          </p:nvSpPr>
          <p:spPr bwMode="auto">
            <a:xfrm>
              <a:off x="4914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9" name="Rectangle 68"/>
            <p:cNvSpPr/>
            <p:nvPr/>
          </p:nvSpPr>
          <p:spPr bwMode="auto">
            <a:xfrm>
              <a:off x="46482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0" name="Rectangle 69"/>
            <p:cNvSpPr/>
            <p:nvPr/>
          </p:nvSpPr>
          <p:spPr bwMode="auto">
            <a:xfrm>
              <a:off x="37084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1" name="Freeform 70"/>
            <p:cNvSpPr/>
            <p:nvPr/>
          </p:nvSpPr>
          <p:spPr bwMode="auto">
            <a:xfrm>
              <a:off x="6079067" y="4656667"/>
              <a:ext cx="1337733" cy="829733"/>
            </a:xfrm>
            <a:custGeom>
              <a:avLst/>
              <a:gdLst>
                <a:gd name="connsiteX0" fmla="*/ 0 w 1337733"/>
                <a:gd name="connsiteY0" fmla="*/ 812800 h 829733"/>
                <a:gd name="connsiteX1" fmla="*/ 440266 w 1337733"/>
                <a:gd name="connsiteY1" fmla="*/ 118533 h 829733"/>
                <a:gd name="connsiteX2" fmla="*/ 711200 w 1337733"/>
                <a:gd name="connsiteY2" fmla="*/ 0 h 829733"/>
                <a:gd name="connsiteX3" fmla="*/ 1066800 w 1337733"/>
                <a:gd name="connsiteY3" fmla="*/ 84666 h 829733"/>
                <a:gd name="connsiteX4" fmla="*/ 1337733 w 1337733"/>
                <a:gd name="connsiteY4" fmla="*/ 829733 h 829733"/>
                <a:gd name="connsiteX5" fmla="*/ 1337733 w 1337733"/>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3" h="829733">
                  <a:moveTo>
                    <a:pt x="0" y="812800"/>
                  </a:moveTo>
                  <a:lnTo>
                    <a:pt x="440266" y="118533"/>
                  </a:lnTo>
                  <a:lnTo>
                    <a:pt x="711200" y="0"/>
                  </a:lnTo>
                  <a:lnTo>
                    <a:pt x="1066800" y="84666"/>
                  </a:lnTo>
                  <a:lnTo>
                    <a:pt x="1337733" y="829733"/>
                  </a:lnTo>
                  <a:lnTo>
                    <a:pt x="1337733" y="829733"/>
                  </a:lnTo>
                </a:path>
              </a:pathLst>
            </a:custGeom>
            <a:noFill/>
            <a:ln w="76200" cap="flat" cmpd="sng" algn="ctr">
              <a:solidFill>
                <a:srgbClr val="FF6600"/>
              </a:solidFill>
              <a:prstDash val="solid"/>
              <a:round/>
              <a:headEnd type="none" w="sm" len="sm"/>
              <a:tailEnd type="none" w="med" len="med"/>
            </a:ln>
            <a:effectLst/>
          </p:spPr>
          <p:txBody>
            <a:bodyPr rtlCol="0" anchor="ctr"/>
            <a:lstStyle/>
            <a:p>
              <a:pPr algn="ctr"/>
              <a:endParaRPr lang="en-US"/>
            </a:p>
          </p:txBody>
        </p:sp>
      </p:grpSp>
    </p:spTree>
    <p:extLst>
      <p:ext uri="{BB962C8B-B14F-4D97-AF65-F5344CB8AC3E}">
        <p14:creationId xmlns:p14="http://schemas.microsoft.com/office/powerpoint/2010/main" val="151460745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a:xfrm>
            <a:off x="25413" y="372538"/>
            <a:ext cx="6104451" cy="685800"/>
          </a:xfrm>
        </p:spPr>
        <p:txBody>
          <a:bodyPr/>
          <a:lstStyle/>
          <a:p>
            <a:pPr eaLnBrk="1" hangingPunct="1"/>
            <a:r>
              <a:rPr lang="en-US" dirty="0" err="1">
                <a:latin typeface="Vista Sans OT Medium" charset="0"/>
                <a:ea typeface="ヒラギノ角ゴ ProN W6" charset="0"/>
                <a:cs typeface="ヒラギノ角ゴ ProN W6" charset="0"/>
              </a:rPr>
              <a:t>MapReduce</a:t>
            </a:r>
            <a:r>
              <a:rPr lang="en-US" dirty="0">
                <a:latin typeface="Vista Sans OT Medium" charset="0"/>
                <a:ea typeface="ヒラギノ角ゴ ProN W6" charset="0"/>
                <a:cs typeface="ヒラギノ角ゴ ProN W6" charset="0"/>
              </a:rPr>
              <a:t> Overview</a:t>
            </a:r>
          </a:p>
        </p:txBody>
      </p:sp>
      <p:sp>
        <p:nvSpPr>
          <p:cNvPr id="7" name="Rectangle 2"/>
          <p:cNvSpPr txBox="1">
            <a:spLocks noChangeArrowheads="1"/>
          </p:cNvSpPr>
          <p:nvPr/>
        </p:nvSpPr>
        <p:spPr bwMode="auto">
          <a:xfrm>
            <a:off x="553641" y="1092994"/>
            <a:ext cx="4607719"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lvl="1" eaLnBrk="1" hangingPunct="1"/>
            <a:r>
              <a:rPr lang="en-US" dirty="0">
                <a:latin typeface="Vista Sans OT Reg" charset="0"/>
                <a:ea typeface="ヒラギノ角ゴ ProN W3" charset="0"/>
                <a:cs typeface="ヒラギノ角ゴ ProN W3" charset="0"/>
              </a:rPr>
              <a:t>Use </a:t>
            </a:r>
            <a:r>
              <a:rPr lang="en-US" dirty="0" err="1">
                <a:latin typeface="Vista Sans OT Reg" charset="0"/>
                <a:ea typeface="ヒラギノ角ゴ ProN W3" charset="0"/>
                <a:cs typeface="ヒラギノ角ゴ ProN W3" charset="0"/>
              </a:rPr>
              <a:t>Hadoop</a:t>
            </a:r>
            <a:r>
              <a:rPr lang="en-US" dirty="0">
                <a:latin typeface="Vista Sans OT Reg" charset="0"/>
                <a:ea typeface="ヒラギノ角ゴ ProN W3" charset="0"/>
                <a:cs typeface="ヒラギノ角ゴ ProN W3" charset="0"/>
              </a:rPr>
              <a:t> to search for many clusters in parallel:</a:t>
            </a:r>
          </a:p>
          <a:p>
            <a:pPr marL="572178" lvl="2" indent="-389466" eaLnBrk="1" hangingPunct="1">
              <a:buFont typeface="+mj-lt"/>
              <a:buAutoNum type="arabicPeriod"/>
            </a:pPr>
            <a:r>
              <a:rPr lang="en-US" dirty="0">
                <a:solidFill>
                  <a:srgbClr val="5A8039"/>
                </a:solidFill>
                <a:latin typeface="Vista Sans OT Reg" charset="0"/>
                <a:ea typeface="ヒラギノ角ゴ ProN W3" charset="0"/>
                <a:cs typeface="ヒラギノ角ゴ ProN W3" charset="0"/>
              </a:rPr>
              <a:t>Start</a:t>
            </a:r>
            <a:r>
              <a:rPr lang="en-US" dirty="0">
                <a:latin typeface="Vista Sans OT Reg" charset="0"/>
                <a:ea typeface="ヒラギノ角ゴ ProN W3" charset="0"/>
                <a:cs typeface="ヒラギノ角ゴ ProN W3" charset="0"/>
              </a:rPr>
              <a:t> with randomly seed</a:t>
            </a:r>
          </a:p>
          <a:p>
            <a:pPr marL="572178" lvl="2" indent="-389466" eaLnBrk="1" hangingPunct="1">
              <a:buFont typeface="+mj-lt"/>
              <a:buAutoNum type="arabicPeriod"/>
            </a:pPr>
            <a:r>
              <a:rPr lang="en-US" dirty="0">
                <a:solidFill>
                  <a:srgbClr val="5A8039"/>
                </a:solidFill>
                <a:latin typeface="Vista Sans OT Reg" charset="0"/>
                <a:ea typeface="ヒラギノ角ゴ ProN W3" charset="0"/>
                <a:cs typeface="ヒラギノ角ゴ ProN W3" charset="0"/>
              </a:rPr>
              <a:t>Update</a:t>
            </a:r>
            <a:r>
              <a:rPr lang="en-US" dirty="0">
                <a:latin typeface="Vista Sans OT Reg" charset="0"/>
                <a:ea typeface="ヒラギノ角ゴ ProN W3" charset="0"/>
                <a:cs typeface="ヒラギノ角ゴ ProN W3" charset="0"/>
              </a:rPr>
              <a:t> set of Pages and center Like times for each cluster</a:t>
            </a:r>
          </a:p>
          <a:p>
            <a:pPr marL="572178" lvl="2" indent="-389466" eaLnBrk="1" hangingPunct="1">
              <a:buFont typeface="+mj-lt"/>
              <a:buAutoNum type="arabicPeriod"/>
            </a:pPr>
            <a:r>
              <a:rPr lang="en-US" dirty="0">
                <a:solidFill>
                  <a:srgbClr val="5A8039"/>
                </a:solidFill>
                <a:latin typeface="Vista Sans OT Reg" charset="0"/>
                <a:ea typeface="ヒラギノ角ゴ ProN W3" charset="0"/>
                <a:cs typeface="ヒラギノ角ゴ ProN W3" charset="0"/>
              </a:rPr>
              <a:t>Repeat</a:t>
            </a:r>
            <a:r>
              <a:rPr lang="en-US" dirty="0">
                <a:solidFill>
                  <a:srgbClr val="314B6F"/>
                </a:solidFill>
                <a:latin typeface="Vista Sans OT Reg" charset="0"/>
                <a:ea typeface="ヒラギノ角ゴ ProN W3" charset="0"/>
                <a:cs typeface="ヒラギノ角ゴ ProN W3" charset="0"/>
              </a:rPr>
              <a:t> </a:t>
            </a:r>
            <a:r>
              <a:rPr lang="en-US" dirty="0">
                <a:latin typeface="Vista Sans OT Reg" charset="0"/>
                <a:ea typeface="ヒラギノ角ゴ ProN W3" charset="0"/>
                <a:cs typeface="ヒラギノ角ゴ ProN W3" charset="0"/>
              </a:rPr>
              <a:t>until convergence</a:t>
            </a:r>
          </a:p>
        </p:txBody>
      </p:sp>
      <p:pic>
        <p:nvPicPr>
          <p:cNvPr id="4" name="Picture 3" descr="bipartite-graph-eps-converted-t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18609" y="857251"/>
            <a:ext cx="2035969" cy="5627155"/>
          </a:xfrm>
          <a:prstGeom prst="rect">
            <a:avLst/>
          </a:prstGeom>
        </p:spPr>
      </p:pic>
      <p:pic>
        <p:nvPicPr>
          <p:cNvPr id="5" name="Picture 4" descr="people.wmf"/>
          <p:cNvPicPr>
            <a:picLocks noChangeAspect="1"/>
          </p:cNvPicPr>
          <p:nvPr/>
        </p:nvPicPr>
        <p:blipFill>
          <a:blip r:embed="rId3"/>
          <a:stretch>
            <a:fillRect/>
          </a:stretch>
        </p:blipFill>
        <p:spPr>
          <a:xfrm>
            <a:off x="6072187" y="600075"/>
            <a:ext cx="267891" cy="235443"/>
          </a:xfrm>
          <a:prstGeom prst="rect">
            <a:avLst/>
          </a:prstGeom>
          <a:effectLst>
            <a:outerShdw dist="38100" dir="2700000">
              <a:srgbClr val="000000">
                <a:alpha val="5000"/>
              </a:srgbClr>
            </a:outerShdw>
          </a:effectLst>
        </p:spPr>
      </p:pic>
      <p:pic>
        <p:nvPicPr>
          <p:cNvPr id="6" name="Picture 5" descr="pages.wmf"/>
          <p:cNvPicPr>
            <a:picLocks noChangeAspect="1"/>
          </p:cNvPicPr>
          <p:nvPr/>
        </p:nvPicPr>
        <p:blipFill>
          <a:blip r:embed="rId4"/>
          <a:stretch>
            <a:fillRect/>
          </a:stretch>
        </p:blipFill>
        <p:spPr>
          <a:xfrm>
            <a:off x="7733110" y="535782"/>
            <a:ext cx="228175" cy="305231"/>
          </a:xfrm>
          <a:prstGeom prst="rect">
            <a:avLst/>
          </a:prstGeom>
          <a:effectLst>
            <a:outerShdw dist="38100" dir="2700000">
              <a:srgbClr val="000000">
                <a:alpha val="5000"/>
              </a:srgbClr>
            </a:outerShdw>
          </a:effectLst>
        </p:spPr>
      </p:pic>
      <p:pic>
        <p:nvPicPr>
          <p:cNvPr id="8" name="Picture 7" descr="profile.wmf"/>
          <p:cNvPicPr>
            <a:picLocks noChangeAspect="1"/>
          </p:cNvPicPr>
          <p:nvPr/>
        </p:nvPicPr>
        <p:blipFill>
          <a:blip r:embed="rId5"/>
          <a:stretch>
            <a:fillRect/>
          </a:stretch>
        </p:blipFill>
        <p:spPr>
          <a:xfrm>
            <a:off x="5750719" y="6065044"/>
            <a:ext cx="267891" cy="301686"/>
          </a:xfrm>
          <a:prstGeom prst="rect">
            <a:avLst/>
          </a:prstGeom>
          <a:effectLst>
            <a:outerShdw dist="38100" dir="2700000">
              <a:srgbClr val="000000">
                <a:alpha val="5000"/>
              </a:srgbClr>
            </a:outerShdw>
          </a:effectLst>
        </p:spPr>
      </p:pic>
      <p:pic>
        <p:nvPicPr>
          <p:cNvPr id="10" name="Picture 9" descr="profile.wmf"/>
          <p:cNvPicPr>
            <a:picLocks noChangeAspect="1"/>
          </p:cNvPicPr>
          <p:nvPr/>
        </p:nvPicPr>
        <p:blipFill>
          <a:blip r:embed="rId5"/>
          <a:stretch>
            <a:fillRect/>
          </a:stretch>
        </p:blipFill>
        <p:spPr>
          <a:xfrm>
            <a:off x="5750719" y="3814763"/>
            <a:ext cx="267891" cy="301686"/>
          </a:xfrm>
          <a:prstGeom prst="rect">
            <a:avLst/>
          </a:prstGeom>
          <a:effectLst>
            <a:outerShdw dist="38100" dir="2700000">
              <a:srgbClr val="000000">
                <a:alpha val="5000"/>
              </a:srgbClr>
            </a:outerShdw>
          </a:effectLst>
        </p:spPr>
      </p:pic>
      <p:pic>
        <p:nvPicPr>
          <p:cNvPr id="11" name="Picture 10" descr="profile.wmf"/>
          <p:cNvPicPr>
            <a:picLocks noChangeAspect="1"/>
          </p:cNvPicPr>
          <p:nvPr/>
        </p:nvPicPr>
        <p:blipFill>
          <a:blip r:embed="rId5"/>
          <a:stretch>
            <a:fillRect/>
          </a:stretch>
        </p:blipFill>
        <p:spPr>
          <a:xfrm>
            <a:off x="5750719" y="2786063"/>
            <a:ext cx="267891" cy="301686"/>
          </a:xfrm>
          <a:prstGeom prst="rect">
            <a:avLst/>
          </a:prstGeom>
          <a:effectLst>
            <a:outerShdw dist="38100" dir="2700000">
              <a:srgbClr val="000000">
                <a:alpha val="5000"/>
              </a:srgbClr>
            </a:outerShdw>
          </a:effectLst>
        </p:spPr>
      </p:pic>
      <p:pic>
        <p:nvPicPr>
          <p:cNvPr id="12" name="Picture 11" descr="profile.wmf"/>
          <p:cNvPicPr>
            <a:picLocks noChangeAspect="1"/>
          </p:cNvPicPr>
          <p:nvPr/>
        </p:nvPicPr>
        <p:blipFill>
          <a:blip r:embed="rId5"/>
          <a:stretch>
            <a:fillRect/>
          </a:stretch>
        </p:blipFill>
        <p:spPr>
          <a:xfrm>
            <a:off x="5750719" y="1821656"/>
            <a:ext cx="267891" cy="301686"/>
          </a:xfrm>
          <a:prstGeom prst="rect">
            <a:avLst/>
          </a:prstGeom>
          <a:effectLst>
            <a:outerShdw dist="38100" dir="2700000">
              <a:srgbClr val="000000">
                <a:alpha val="5000"/>
              </a:srgbClr>
            </a:outerShdw>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50588" y="4264819"/>
            <a:ext cx="332615" cy="535781"/>
          </a:xfrm>
          <a:prstGeom prst="rect">
            <a:avLst/>
          </a:prstGeom>
        </p:spPr>
      </p:pic>
      <p:sp>
        <p:nvSpPr>
          <p:cNvPr id="17" name="Rectangle 16"/>
          <p:cNvSpPr/>
          <p:nvPr/>
        </p:nvSpPr>
        <p:spPr bwMode="auto">
          <a:xfrm>
            <a:off x="7679531" y="2143125"/>
            <a:ext cx="375047" cy="2576894"/>
          </a:xfrm>
          <a:prstGeom prst="rect">
            <a:avLst/>
          </a:prstGeom>
          <a:solidFill>
            <a:srgbClr val="E4B9BA">
              <a:alpha val="67000"/>
            </a:srgbClr>
          </a:solidFill>
          <a:ln w="25400" cap="flat" cmpd="sng" algn="ctr">
            <a:solidFill>
              <a:srgbClr val="712E4C"/>
            </a:solid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16" name="Rectangle 15"/>
          <p:cNvSpPr/>
          <p:nvPr/>
        </p:nvSpPr>
        <p:spPr bwMode="auto">
          <a:xfrm>
            <a:off x="6018609" y="1693069"/>
            <a:ext cx="375047" cy="3536156"/>
          </a:xfrm>
          <a:prstGeom prst="rect">
            <a:avLst/>
          </a:prstGeom>
          <a:solidFill>
            <a:srgbClr val="E4B9BA">
              <a:alpha val="67000"/>
            </a:srgbClr>
          </a:solidFill>
          <a:ln w="25400" cap="flat" cmpd="sng" algn="ctr">
            <a:solidFill>
              <a:srgbClr val="712E4C"/>
            </a:solid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 name="Rectangle 1"/>
          <p:cNvSpPr/>
          <p:nvPr/>
        </p:nvSpPr>
        <p:spPr bwMode="auto">
          <a:xfrm>
            <a:off x="7679531" y="3236119"/>
            <a:ext cx="375047" cy="455200"/>
          </a:xfrm>
          <a:prstGeom prst="rect">
            <a:avLst/>
          </a:prstGeom>
          <a:solidFill>
            <a:srgbClr val="E4B9BA">
              <a:alpha val="67000"/>
            </a:srgbClr>
          </a:solidFill>
          <a:ln w="25400" cap="flat" cmpd="sng" algn="ctr">
            <a:solidFill>
              <a:srgbClr val="712E4C"/>
            </a:solid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cxnSp>
        <p:nvCxnSpPr>
          <p:cNvPr id="18" name="Straight Arrow Connector 17"/>
          <p:cNvCxnSpPr/>
          <p:nvPr/>
        </p:nvCxnSpPr>
        <p:spPr bwMode="auto">
          <a:xfrm flipH="1" flipV="1">
            <a:off x="6554390" y="2207419"/>
            <a:ext cx="1125141" cy="1285875"/>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20" name="Straight Arrow Connector 19"/>
          <p:cNvCxnSpPr/>
          <p:nvPr/>
        </p:nvCxnSpPr>
        <p:spPr bwMode="auto">
          <a:xfrm flipH="1" flipV="1">
            <a:off x="6447234" y="3107531"/>
            <a:ext cx="1232297" cy="385763"/>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23" name="Straight Arrow Connector 22"/>
          <p:cNvCxnSpPr/>
          <p:nvPr/>
        </p:nvCxnSpPr>
        <p:spPr bwMode="auto">
          <a:xfrm flipH="1">
            <a:off x="6447234" y="3621881"/>
            <a:ext cx="1232297" cy="385763"/>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25" name="Straight Arrow Connector 24"/>
          <p:cNvCxnSpPr/>
          <p:nvPr/>
        </p:nvCxnSpPr>
        <p:spPr bwMode="auto">
          <a:xfrm flipH="1">
            <a:off x="6393656" y="3686175"/>
            <a:ext cx="1285875" cy="1157288"/>
          </a:xfrm>
          <a:prstGeom prst="straightConnector1">
            <a:avLst/>
          </a:prstGeom>
          <a:solidFill>
            <a:srgbClr val="F0C423"/>
          </a:solidFill>
          <a:ln w="25400" cap="flat" cmpd="sng" algn="ctr">
            <a:solidFill>
              <a:srgbClr val="953235"/>
            </a:solidFill>
            <a:prstDash val="solid"/>
            <a:round/>
            <a:headEnd type="none" w="med" len="med"/>
            <a:tailEnd type="arrow"/>
          </a:ln>
          <a:effectLst/>
        </p:spPr>
      </p:cxnSp>
      <p:pic>
        <p:nvPicPr>
          <p:cNvPr id="27" name="Picture 26" descr="calendar.tif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57688" y="5550694"/>
            <a:ext cx="1017984" cy="980967"/>
          </a:xfrm>
          <a:prstGeom prst="rect">
            <a:avLst/>
          </a:prstGeom>
        </p:spPr>
      </p:pic>
      <p:sp>
        <p:nvSpPr>
          <p:cNvPr id="28" name="Rectangle 27"/>
          <p:cNvSpPr/>
          <p:nvPr/>
        </p:nvSpPr>
        <p:spPr bwMode="auto">
          <a:xfrm>
            <a:off x="4357688" y="5830157"/>
            <a:ext cx="1017984" cy="138875"/>
          </a:xfrm>
          <a:prstGeom prst="rect">
            <a:avLst/>
          </a:prstGeom>
          <a:gradFill flip="none" rotWithShape="1">
            <a:gsLst>
              <a:gs pos="0">
                <a:srgbClr val="953235">
                  <a:alpha val="64000"/>
                </a:srgbClr>
              </a:gs>
              <a:gs pos="100000">
                <a:srgbClr val="D59B3A">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9" name="Rectangle 28"/>
          <p:cNvSpPr/>
          <p:nvPr/>
        </p:nvSpPr>
        <p:spPr bwMode="auto">
          <a:xfrm>
            <a:off x="4357688" y="5969032"/>
            <a:ext cx="1017984" cy="138875"/>
          </a:xfrm>
          <a:prstGeom prst="rect">
            <a:avLst/>
          </a:prstGeom>
          <a:gradFill flip="none" rotWithShape="1">
            <a:gsLst>
              <a:gs pos="0">
                <a:srgbClr val="D59B3A">
                  <a:alpha val="64000"/>
                </a:srgbClr>
              </a:gs>
              <a:gs pos="100000">
                <a:srgbClr val="5A8039">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0" name="Rectangle 29"/>
          <p:cNvSpPr/>
          <p:nvPr/>
        </p:nvSpPr>
        <p:spPr bwMode="auto">
          <a:xfrm>
            <a:off x="4357688" y="6107906"/>
            <a:ext cx="1017984" cy="138875"/>
          </a:xfrm>
          <a:prstGeom prst="rect">
            <a:avLst/>
          </a:prstGeom>
          <a:gradFill flip="none" rotWithShape="1">
            <a:gsLst>
              <a:gs pos="0">
                <a:srgbClr val="5A8039">
                  <a:alpha val="64000"/>
                </a:srgbClr>
              </a:gs>
              <a:gs pos="100000">
                <a:srgbClr val="314B6F">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1" name="Rectangle 30"/>
          <p:cNvSpPr/>
          <p:nvPr/>
        </p:nvSpPr>
        <p:spPr bwMode="auto">
          <a:xfrm>
            <a:off x="4357688" y="6246781"/>
            <a:ext cx="1017984" cy="138875"/>
          </a:xfrm>
          <a:prstGeom prst="rect">
            <a:avLst/>
          </a:prstGeom>
          <a:gradFill flip="none" rotWithShape="1">
            <a:gsLst>
              <a:gs pos="0">
                <a:srgbClr val="314B6F">
                  <a:alpha val="64000"/>
                </a:srgbClr>
              </a:gs>
              <a:gs pos="100000">
                <a:srgbClr val="712E4C">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32" name="Rectangle 31"/>
          <p:cNvSpPr/>
          <p:nvPr/>
        </p:nvSpPr>
        <p:spPr bwMode="auto">
          <a:xfrm>
            <a:off x="4357688" y="6385655"/>
            <a:ext cx="482203" cy="138875"/>
          </a:xfrm>
          <a:prstGeom prst="rect">
            <a:avLst/>
          </a:prstGeom>
          <a:gradFill flip="none" rotWithShape="1">
            <a:gsLst>
              <a:gs pos="0">
                <a:srgbClr val="712E4C">
                  <a:alpha val="64000"/>
                </a:srgbClr>
              </a:gs>
              <a:gs pos="100000">
                <a:srgbClr val="953235">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cxnSp>
        <p:nvCxnSpPr>
          <p:cNvPr id="35" name="Straight Arrow Connector 34"/>
          <p:cNvCxnSpPr/>
          <p:nvPr/>
        </p:nvCxnSpPr>
        <p:spPr bwMode="auto">
          <a:xfrm>
            <a:off x="6447234" y="2014538"/>
            <a:ext cx="1232297" cy="450056"/>
          </a:xfrm>
          <a:prstGeom prst="straightConnector1">
            <a:avLst/>
          </a:prstGeom>
          <a:solidFill>
            <a:srgbClr val="F0C423"/>
          </a:solidFill>
          <a:ln w="25400" cap="flat" cmpd="sng" algn="ctr">
            <a:solidFill>
              <a:srgbClr val="953235"/>
            </a:solidFill>
            <a:prstDash val="solid"/>
            <a:round/>
            <a:headEnd type="arrow" w="med" len="med"/>
            <a:tailEnd type="none"/>
          </a:ln>
          <a:effectLst/>
        </p:spPr>
      </p:cxnSp>
      <p:cxnSp>
        <p:nvCxnSpPr>
          <p:cNvPr id="38" name="Straight Arrow Connector 37"/>
          <p:cNvCxnSpPr/>
          <p:nvPr/>
        </p:nvCxnSpPr>
        <p:spPr bwMode="auto">
          <a:xfrm>
            <a:off x="6393656" y="2914650"/>
            <a:ext cx="1232297" cy="450056"/>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39" name="Straight Arrow Connector 38"/>
          <p:cNvCxnSpPr/>
          <p:nvPr/>
        </p:nvCxnSpPr>
        <p:spPr bwMode="auto">
          <a:xfrm>
            <a:off x="6393656" y="3621881"/>
            <a:ext cx="1232297" cy="578644"/>
          </a:xfrm>
          <a:prstGeom prst="straightConnector1">
            <a:avLst/>
          </a:prstGeom>
          <a:solidFill>
            <a:srgbClr val="F0C423"/>
          </a:solidFill>
          <a:ln w="25400" cap="flat" cmpd="sng" algn="ctr">
            <a:solidFill>
              <a:srgbClr val="953235"/>
            </a:solidFill>
            <a:prstDash val="solid"/>
            <a:round/>
            <a:headEnd type="none" w="med" len="med"/>
            <a:tailEnd type="arrow"/>
          </a:ln>
          <a:effectLst/>
        </p:spPr>
      </p:cxnSp>
      <p:sp>
        <p:nvSpPr>
          <p:cNvPr id="40" name="Rectangle 39"/>
          <p:cNvSpPr/>
          <p:nvPr/>
        </p:nvSpPr>
        <p:spPr bwMode="auto">
          <a:xfrm>
            <a:off x="6018609" y="1693069"/>
            <a:ext cx="375047" cy="2576894"/>
          </a:xfrm>
          <a:prstGeom prst="rect">
            <a:avLst/>
          </a:prstGeom>
          <a:solidFill>
            <a:srgbClr val="E4B9BA">
              <a:alpha val="67000"/>
            </a:srgbClr>
          </a:solidFill>
          <a:ln w="25400" cap="flat" cmpd="sng" algn="ctr">
            <a:solidFill>
              <a:srgbClr val="712E4C"/>
            </a:solid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cxnSp>
        <p:nvCxnSpPr>
          <p:cNvPr id="41" name="Straight Arrow Connector 40"/>
          <p:cNvCxnSpPr/>
          <p:nvPr/>
        </p:nvCxnSpPr>
        <p:spPr bwMode="auto">
          <a:xfrm>
            <a:off x="6393656" y="2143125"/>
            <a:ext cx="1232297" cy="642938"/>
          </a:xfrm>
          <a:prstGeom prst="straightConnector1">
            <a:avLst/>
          </a:prstGeom>
          <a:solidFill>
            <a:srgbClr val="F0C423"/>
          </a:solidFill>
          <a:ln w="25400" cap="flat" cmpd="sng" algn="ctr">
            <a:solidFill>
              <a:srgbClr val="953235"/>
            </a:solidFill>
            <a:prstDash val="solid"/>
            <a:round/>
            <a:headEnd type="none" w="med" len="med"/>
            <a:tailEnd type="arrow"/>
          </a:ln>
          <a:effectLst/>
        </p:spPr>
      </p:cxnSp>
      <p:cxnSp>
        <p:nvCxnSpPr>
          <p:cNvPr id="42" name="Straight Arrow Connector 41"/>
          <p:cNvCxnSpPr/>
          <p:nvPr/>
        </p:nvCxnSpPr>
        <p:spPr bwMode="auto">
          <a:xfrm>
            <a:off x="6447234" y="3107531"/>
            <a:ext cx="1232297" cy="450056"/>
          </a:xfrm>
          <a:prstGeom prst="straightConnector1">
            <a:avLst/>
          </a:prstGeom>
          <a:solidFill>
            <a:srgbClr val="F0C423"/>
          </a:solidFill>
          <a:ln w="25400" cap="flat" cmpd="sng" algn="ctr">
            <a:solidFill>
              <a:srgbClr val="953235"/>
            </a:solidFill>
            <a:prstDash val="solid"/>
            <a:round/>
            <a:headEnd type="arrow" w="med" len="med"/>
            <a:tailEnd type="none"/>
          </a:ln>
          <a:effectLst/>
        </p:spPr>
      </p:cxnSp>
      <p:cxnSp>
        <p:nvCxnSpPr>
          <p:cNvPr id="43" name="Straight Arrow Connector 42"/>
          <p:cNvCxnSpPr/>
          <p:nvPr/>
        </p:nvCxnSpPr>
        <p:spPr bwMode="auto">
          <a:xfrm>
            <a:off x="6447234" y="3879056"/>
            <a:ext cx="1232297" cy="450056"/>
          </a:xfrm>
          <a:prstGeom prst="straightConnector1">
            <a:avLst/>
          </a:prstGeom>
          <a:solidFill>
            <a:srgbClr val="F0C423"/>
          </a:solidFill>
          <a:ln w="25400" cap="flat" cmpd="sng" algn="ctr">
            <a:solidFill>
              <a:srgbClr val="953235"/>
            </a:solidFill>
            <a:prstDash val="solid"/>
            <a:round/>
            <a:headEnd type="arrow" w="med" len="med"/>
            <a:tailEnd type="none"/>
          </a:ln>
          <a:effectLst/>
        </p:spPr>
      </p:cxnSp>
      <p:pic>
        <p:nvPicPr>
          <p:cNvPr id="44" name="Picture 43" descr="like.wmf"/>
          <p:cNvPicPr>
            <a:picLocks noChangeAspect="1"/>
          </p:cNvPicPr>
          <p:nvPr/>
        </p:nvPicPr>
        <p:blipFill>
          <a:blip r:embed="rId8"/>
          <a:stretch>
            <a:fillRect/>
          </a:stretch>
        </p:blipFill>
        <p:spPr>
          <a:xfrm>
            <a:off x="6822281" y="5440772"/>
            <a:ext cx="321469" cy="329765"/>
          </a:xfrm>
          <a:prstGeom prst="rect">
            <a:avLst/>
          </a:prstGeom>
          <a:effectLst>
            <a:outerShdw dist="38100" dir="2700000">
              <a:srgbClr val="000000">
                <a:alpha val="5000"/>
              </a:srgbClr>
            </a:outerShdw>
          </a:effectLst>
        </p:spPr>
      </p:pic>
      <p:sp>
        <p:nvSpPr>
          <p:cNvPr id="45" name="TextBox 44"/>
          <p:cNvSpPr txBox="1"/>
          <p:nvPr/>
        </p:nvSpPr>
        <p:spPr>
          <a:xfrm>
            <a:off x="6691098" y="5743575"/>
            <a:ext cx="588888" cy="300747"/>
          </a:xfrm>
          <a:prstGeom prst="rect">
            <a:avLst/>
          </a:prstGeom>
          <a:noFill/>
        </p:spPr>
        <p:txBody>
          <a:bodyPr wrap="none" lIns="69238" tIns="34619" rIns="69238" bIns="34619" rtlCol="0">
            <a:spAutoFit/>
          </a:bodyPr>
          <a:lstStyle/>
          <a:p>
            <a:r>
              <a:rPr lang="en-US" sz="1500" dirty="0"/>
              <a:t>Likes</a:t>
            </a:r>
          </a:p>
        </p:txBody>
      </p:sp>
      <p:pic>
        <p:nvPicPr>
          <p:cNvPr id="59" name="Picture 58" descr="me.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97141" y="4843463"/>
            <a:ext cx="285750" cy="342900"/>
          </a:xfrm>
          <a:prstGeom prst="rect">
            <a:avLst/>
          </a:prstGeom>
        </p:spPr>
      </p:pic>
      <p:pic>
        <p:nvPicPr>
          <p:cNvPr id="60" name="Picture 59" descr="388941_232718990122208_1510912199_n.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08156" y="5235526"/>
            <a:ext cx="375047" cy="443756"/>
          </a:xfrm>
          <a:prstGeom prst="rect">
            <a:avLst/>
          </a:prstGeom>
        </p:spPr>
      </p:pic>
      <p:pic>
        <p:nvPicPr>
          <p:cNvPr id="61" name="Picture 60" descr="307630_289732801053580_1277133049_n.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08156" y="5872163"/>
            <a:ext cx="375047" cy="620167"/>
          </a:xfrm>
          <a:prstGeom prst="rect">
            <a:avLst/>
          </a:prstGeom>
        </p:spPr>
      </p:pic>
      <p:pic>
        <p:nvPicPr>
          <p:cNvPr id="62" name="Picture 6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61734" y="1236443"/>
            <a:ext cx="386914" cy="392332"/>
          </a:xfrm>
          <a:prstGeom prst="rect">
            <a:avLst/>
          </a:prstGeom>
        </p:spPr>
      </p:pic>
      <p:pic>
        <p:nvPicPr>
          <p:cNvPr id="63" name="Picture 62"/>
          <p:cNvPicPr>
            <a:picLocks noChangeAspect="1"/>
          </p:cNvPicPr>
          <p:nvPr/>
        </p:nvPicPr>
        <p:blipFill>
          <a:blip r:embed="rId13" cstate="print">
            <a:extLst>
              <a:ext uri="{BEBA8EAE-BF5A-486C-A8C5-ECC9F3942E4B}">
                <a14:imgProps xmlns:a14="http://schemas.microsoft.com/office/drawing/2010/main">
                  <a14:imgLayer r:embed="rId14">
                    <a14:imgEffect>
                      <a14:backgroundRemoval t="815" b="97011" l="1057" r="99446"/>
                    </a14:imgEffect>
                  </a14:imgLayer>
                </a14:imgProps>
              </a:ext>
              <a:ext uri="{28A0092B-C50C-407E-A947-70E740481C1C}">
                <a14:useLocalDpi xmlns:a14="http://schemas.microsoft.com/office/drawing/2010/main"/>
              </a:ext>
            </a:extLst>
          </a:blip>
          <a:stretch>
            <a:fillRect/>
          </a:stretch>
        </p:blipFill>
        <p:spPr>
          <a:xfrm>
            <a:off x="8108156" y="2271713"/>
            <a:ext cx="519694" cy="230998"/>
          </a:xfrm>
          <a:prstGeom prst="rect">
            <a:avLst/>
          </a:prstGeom>
        </p:spPr>
      </p:pic>
      <p:pic>
        <p:nvPicPr>
          <p:cNvPr id="46" name="Picture 45" descr="spy_vs_spy.gif"/>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140700" y="3215891"/>
            <a:ext cx="508000" cy="426217"/>
          </a:xfrm>
          <a:prstGeom prst="rect">
            <a:avLst/>
          </a:prstGeom>
        </p:spPr>
      </p:pic>
      <p:sp>
        <p:nvSpPr>
          <p:cNvPr id="47" name="Date Placeholder 46"/>
          <p:cNvSpPr>
            <a:spLocks noGrp="1"/>
          </p:cNvSpPr>
          <p:nvPr>
            <p:ph type="dt" sz="half" idx="10"/>
          </p:nvPr>
        </p:nvSpPr>
        <p:spPr/>
        <p:txBody>
          <a:bodyPr/>
          <a:lstStyle/>
          <a:p>
            <a:pPr>
              <a:defRPr/>
            </a:pPr>
            <a:r>
              <a:rPr lang="en-US"/>
              <a:t>Amazon'16</a:t>
            </a:r>
          </a:p>
        </p:txBody>
      </p:sp>
      <p:sp>
        <p:nvSpPr>
          <p:cNvPr id="48" name="Slide Number Placeholder 47"/>
          <p:cNvSpPr>
            <a:spLocks noGrp="1"/>
          </p:cNvSpPr>
          <p:nvPr>
            <p:ph type="sldNum" sz="quarter" idx="12"/>
          </p:nvPr>
        </p:nvSpPr>
        <p:spPr/>
        <p:txBody>
          <a:bodyPr/>
          <a:lstStyle/>
          <a:p>
            <a:pPr>
              <a:defRPr/>
            </a:pPr>
            <a:fld id="{F9B43987-7F84-BB4A-8611-CDF75B6A737D}" type="slidenum">
              <a:rPr lang="en-US" smtClean="0"/>
              <a:pPr>
                <a:defRPr/>
              </a:pPr>
              <a:t>11</a:t>
            </a:fld>
            <a:endParaRPr lang="en-US"/>
          </a:p>
        </p:txBody>
      </p:sp>
      <p:sp>
        <p:nvSpPr>
          <p:cNvPr id="49" name="Footer Placeholder 48"/>
          <p:cNvSpPr>
            <a:spLocks noGrp="1"/>
          </p:cNvSpPr>
          <p:nvPr>
            <p:ph type="ftr" sz="quarter" idx="11"/>
          </p:nvPr>
        </p:nvSpPr>
        <p:spPr/>
        <p:txBody>
          <a:bodyPr/>
          <a:lstStyle/>
          <a:p>
            <a:pPr>
              <a:defRPr/>
            </a:pPr>
            <a:r>
              <a:rPr lang="en-US"/>
              <a:t>(c) 2016, C. Faloutsos</a:t>
            </a:r>
            <a:endParaRPr lang="en-US" dirty="0"/>
          </a:p>
        </p:txBody>
      </p:sp>
    </p:spTree>
    <p:extLst>
      <p:ext uri="{BB962C8B-B14F-4D97-AF65-F5344CB8AC3E}">
        <p14:creationId xmlns:p14="http://schemas.microsoft.com/office/powerpoint/2010/main" val="291157087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par>
                                <p:cTn id="13" presetID="22" presetClass="entr" presetSubtype="2"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par>
                                <p:cTn id="16" presetID="22" presetClass="entr" presetSubtype="2"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right)">
                                      <p:cBhvr>
                                        <p:cTn id="18" dur="500"/>
                                        <p:tgtEl>
                                          <p:spTgt spid="20"/>
                                        </p:tgtEl>
                                      </p:cBhvr>
                                    </p:animEffect>
                                  </p:childTnLst>
                                </p:cTn>
                              </p:par>
                              <p:par>
                                <p:cTn id="19" presetID="22" presetClass="entr" presetSubtype="2"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right)">
                                      <p:cBhvr>
                                        <p:cTn id="21" dur="500"/>
                                        <p:tgtEl>
                                          <p:spTgt spid="18"/>
                                        </p:tgtEl>
                                      </p:cBhvr>
                                    </p:animEffec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1000"/>
                            </p:stCondLst>
                            <p:childTnLst>
                              <p:par>
                                <p:cTn id="30" presetID="10" presetClass="exit" presetSubtype="0" fill="hold" nodeType="after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par>
                                <p:cTn id="47" presetID="22" presetClass="entr" presetSubtype="8"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left)">
                                      <p:cBhvr>
                                        <p:cTn id="49" dur="500"/>
                                        <p:tgtEl>
                                          <p:spTgt spid="39"/>
                                        </p:tgtEl>
                                      </p:cBhvr>
                                    </p:animEffect>
                                  </p:childTnLst>
                                </p:cTn>
                              </p:par>
                              <p:par>
                                <p:cTn id="50" presetID="22" presetClass="entr" presetSubtype="8"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16"/>
                                        </p:tgtEl>
                                      </p:cBhvr>
                                    </p:animEffect>
                                    <p:set>
                                      <p:cBhvr>
                                        <p:cTn id="60" dur="1" fill="hold">
                                          <p:stCondLst>
                                            <p:cond delay="499"/>
                                          </p:stCondLst>
                                        </p:cTn>
                                        <p:tgtEl>
                                          <p:spTgt spid="16"/>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38"/>
                                        </p:tgtEl>
                                      </p:cBhvr>
                                    </p:animEffect>
                                    <p:set>
                                      <p:cBhvr>
                                        <p:cTn id="63" dur="1" fill="hold">
                                          <p:stCondLst>
                                            <p:cond delay="499"/>
                                          </p:stCondLst>
                                        </p:cTn>
                                        <p:tgtEl>
                                          <p:spTgt spid="38"/>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39"/>
                                        </p:tgtEl>
                                      </p:cBhvr>
                                    </p:animEffect>
                                    <p:set>
                                      <p:cBhvr>
                                        <p:cTn id="66" dur="1" fill="hold">
                                          <p:stCondLst>
                                            <p:cond delay="499"/>
                                          </p:stCondLst>
                                        </p:cTn>
                                        <p:tgtEl>
                                          <p:spTgt spid="3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41"/>
                                        </p:tgtEl>
                                      </p:cBhvr>
                                    </p:animEffect>
                                    <p:set>
                                      <p:cBhvr>
                                        <p:cTn id="69" dur="1" fill="hold">
                                          <p:stCondLst>
                                            <p:cond delay="499"/>
                                          </p:stCondLst>
                                        </p:cTn>
                                        <p:tgtEl>
                                          <p:spTgt spid="41"/>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right)">
                                      <p:cBhvr>
                                        <p:cTn id="74" dur="500"/>
                                        <p:tgtEl>
                                          <p:spTgt spid="43"/>
                                        </p:tgtEl>
                                      </p:cBhvr>
                                    </p:animEffect>
                                  </p:childTnLst>
                                </p:cTn>
                              </p:par>
                              <p:par>
                                <p:cTn id="75" presetID="22" presetClass="entr" presetSubtype="2"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right)">
                                      <p:cBhvr>
                                        <p:cTn id="77" dur="500"/>
                                        <p:tgtEl>
                                          <p:spTgt spid="42"/>
                                        </p:tgtEl>
                                      </p:cBhvr>
                                    </p:animEffect>
                                  </p:childTnLst>
                                </p:cTn>
                              </p:par>
                              <p:par>
                                <p:cTn id="78" presetID="22" presetClass="entr" presetSubtype="2" fill="hold"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right)">
                                      <p:cBhvr>
                                        <p:cTn id="80" dur="500"/>
                                        <p:tgtEl>
                                          <p:spTgt spid="35"/>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par>
                          <p:cTn id="85" fill="hold">
                            <p:stCondLst>
                              <p:cond delay="1000"/>
                            </p:stCondLst>
                            <p:childTnLst>
                              <p:par>
                                <p:cTn id="86" presetID="10" presetClass="exit" presetSubtype="0" fill="hold" nodeType="afterEffect">
                                  <p:stCondLst>
                                    <p:cond delay="0"/>
                                  </p:stCondLst>
                                  <p:childTnLst>
                                    <p:animEffect transition="out" filter="fade">
                                      <p:cBhvr>
                                        <p:cTn id="87" dur="500"/>
                                        <p:tgtEl>
                                          <p:spTgt spid="43"/>
                                        </p:tgtEl>
                                      </p:cBhvr>
                                    </p:animEffect>
                                    <p:set>
                                      <p:cBhvr>
                                        <p:cTn id="88" dur="1" fill="hold">
                                          <p:stCondLst>
                                            <p:cond delay="499"/>
                                          </p:stCondLst>
                                        </p:cTn>
                                        <p:tgtEl>
                                          <p:spTgt spid="43"/>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42"/>
                                        </p:tgtEl>
                                      </p:cBhvr>
                                    </p:animEffect>
                                    <p:set>
                                      <p:cBhvr>
                                        <p:cTn id="91" dur="1" fill="hold">
                                          <p:stCondLst>
                                            <p:cond delay="499"/>
                                          </p:stCondLst>
                                        </p:cTn>
                                        <p:tgtEl>
                                          <p:spTgt spid="42"/>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35"/>
                                        </p:tgtEl>
                                      </p:cBhvr>
                                    </p:animEffect>
                                    <p:set>
                                      <p:cBhvr>
                                        <p:cTn id="94" dur="1" fill="hold">
                                          <p:stCondLst>
                                            <p:cond delay="499"/>
                                          </p:stCondLst>
                                        </p:cTn>
                                        <p:tgtEl>
                                          <p:spTgt spid="35"/>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6" grpId="0" animBg="1"/>
      <p:bldP spid="16" grpId="1" animBg="1"/>
      <p:bldP spid="2" grpId="0" animBg="1"/>
      <p:bldP spid="2" grpId="1"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Deployment at Facebook</a:t>
            </a:r>
          </a:p>
        </p:txBody>
      </p:sp>
      <p:sp>
        <p:nvSpPr>
          <p:cNvPr id="7" name="Rectangle 2"/>
          <p:cNvSpPr txBox="1">
            <a:spLocks noChangeArrowheads="1"/>
          </p:cNvSpPr>
          <p:nvPr/>
        </p:nvSpPr>
        <p:spPr bwMode="auto">
          <a:xfrm>
            <a:off x="553641" y="1092994"/>
            <a:ext cx="8251031"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lvl="1" eaLnBrk="1" hangingPunct="1"/>
            <a:endParaRPr lang="en-US" sz="900" dirty="0">
              <a:latin typeface="Vista Sans OT Reg" charset="0"/>
              <a:ea typeface="ヒラギノ角ゴ ProN W3" charset="0"/>
              <a:cs typeface="ヒラギノ角ゴ ProN W3" charset="0"/>
            </a:endParaRPr>
          </a:p>
          <a:p>
            <a:pPr lvl="1" eaLnBrk="1" hangingPunct="1"/>
            <a:r>
              <a:rPr lang="en-US" i="1" dirty="0" err="1">
                <a:latin typeface="Vista Sans OT Reg" charset="0"/>
                <a:ea typeface="ヒラギノ角ゴ ProN W3" charset="0"/>
                <a:cs typeface="ヒラギノ角ゴ ProN W3" charset="0"/>
              </a:rPr>
              <a:t>CopyCatch</a:t>
            </a:r>
            <a:r>
              <a:rPr lang="en-US" i="1" dirty="0">
                <a:latin typeface="Vista Sans OT Reg" charset="0"/>
                <a:ea typeface="ヒラギノ角ゴ ProN W3" charset="0"/>
                <a:cs typeface="ヒラギノ角ゴ ProN W3" charset="0"/>
              </a:rPr>
              <a:t> </a:t>
            </a:r>
            <a:r>
              <a:rPr lang="en-US" dirty="0">
                <a:latin typeface="Vista Sans OT Reg" charset="0"/>
                <a:ea typeface="ヒラギノ角ゴ ProN W3" charset="0"/>
                <a:cs typeface="ヒラギノ角ゴ ProN W3" charset="0"/>
              </a:rPr>
              <a:t>runs regularly (along with many other security mechanisms, and a large Site Integrity team)</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rcRect l="8000" b="17143"/>
          <a:stretch>
            <a:fillRect/>
          </a:stretch>
        </p:blipFill>
        <p:spPr>
          <a:xfrm>
            <a:off x="2684517" y="3362325"/>
            <a:ext cx="3556058" cy="2690232"/>
          </a:xfrm>
          <a:prstGeom prst="rect">
            <a:avLst/>
          </a:prstGeom>
          <a:solidFill>
            <a:srgbClr val="FFFFFF"/>
          </a:solidFill>
          <a:ln w="101600">
            <a:solidFill>
              <a:srgbClr val="FFFFFF"/>
            </a:solidFill>
          </a:ln>
          <a:effectLst>
            <a:outerShdw blurRad="50800" dist="38100" dir="2700000" algn="tl" rotWithShape="0">
              <a:srgbClr val="000000">
                <a:alpha val="20000"/>
              </a:srgbClr>
            </a:outerShdw>
          </a:effectLst>
        </p:spPr>
      </p:pic>
      <p:sp>
        <p:nvSpPr>
          <p:cNvPr id="2" name="TextBox 1"/>
          <p:cNvSpPr txBox="1"/>
          <p:nvPr/>
        </p:nvSpPr>
        <p:spPr>
          <a:xfrm>
            <a:off x="1764157" y="2958976"/>
            <a:ext cx="5615686" cy="470024"/>
          </a:xfrm>
          <a:prstGeom prst="rect">
            <a:avLst/>
          </a:prstGeom>
          <a:noFill/>
        </p:spPr>
        <p:txBody>
          <a:bodyPr wrap="none" lIns="69238" tIns="34619" rIns="69238" bIns="34619" rtlCol="0">
            <a:spAutoFit/>
          </a:bodyPr>
          <a:lstStyle/>
          <a:p>
            <a:r>
              <a:rPr lang="en-US" dirty="0"/>
              <a:t>3 months of </a:t>
            </a:r>
            <a:r>
              <a:rPr lang="en-US" i="1" dirty="0" err="1"/>
              <a:t>CopyCatch</a:t>
            </a:r>
            <a:r>
              <a:rPr lang="en-US" i="1" dirty="0"/>
              <a:t> </a:t>
            </a:r>
            <a:r>
              <a:rPr lang="en-US" dirty="0"/>
              <a:t>@ </a:t>
            </a:r>
            <a:r>
              <a:rPr lang="en-US" dirty="0" err="1"/>
              <a:t>Facebook</a:t>
            </a:r>
            <a:endParaRPr lang="en-US" dirty="0"/>
          </a:p>
        </p:txBody>
      </p:sp>
      <p:sp>
        <p:nvSpPr>
          <p:cNvPr id="6" name="TextBox 5"/>
          <p:cNvSpPr txBox="1"/>
          <p:nvPr/>
        </p:nvSpPr>
        <p:spPr>
          <a:xfrm>
            <a:off x="653940" y="3826939"/>
            <a:ext cx="1416774" cy="1077218"/>
          </a:xfrm>
          <a:prstGeom prst="rect">
            <a:avLst/>
          </a:prstGeom>
          <a:noFill/>
        </p:spPr>
        <p:txBody>
          <a:bodyPr wrap="none" rtlCol="0">
            <a:spAutoFit/>
          </a:bodyPr>
          <a:lstStyle/>
          <a:p>
            <a:r>
              <a:rPr lang="en-US" sz="3200" dirty="0"/>
              <a:t>#users</a:t>
            </a:r>
          </a:p>
          <a:p>
            <a:r>
              <a:rPr lang="en-US" sz="3200" dirty="0"/>
              <a:t>caught</a:t>
            </a:r>
          </a:p>
        </p:txBody>
      </p:sp>
      <p:sp>
        <p:nvSpPr>
          <p:cNvPr id="8" name="TextBox 7"/>
          <p:cNvSpPr txBox="1"/>
          <p:nvPr/>
        </p:nvSpPr>
        <p:spPr>
          <a:xfrm>
            <a:off x="6470374" y="6146805"/>
            <a:ext cx="959918" cy="584776"/>
          </a:xfrm>
          <a:prstGeom prst="rect">
            <a:avLst/>
          </a:prstGeom>
          <a:noFill/>
        </p:spPr>
        <p:txBody>
          <a:bodyPr wrap="none" rtlCol="0">
            <a:spAutoFit/>
          </a:bodyPr>
          <a:lstStyle/>
          <a:p>
            <a:r>
              <a:rPr lang="en-US" sz="3200" dirty="0"/>
              <a:t>time</a:t>
            </a:r>
          </a:p>
        </p:txBody>
      </p:sp>
      <p:sp>
        <p:nvSpPr>
          <p:cNvPr id="9" name="Date Placeholder 8"/>
          <p:cNvSpPr>
            <a:spLocks noGrp="1"/>
          </p:cNvSpPr>
          <p:nvPr>
            <p:ph type="dt" sz="half" idx="10"/>
          </p:nvPr>
        </p:nvSpPr>
        <p:spPr/>
        <p:txBody>
          <a:bodyPr/>
          <a:lstStyle/>
          <a:p>
            <a:pPr>
              <a:defRPr/>
            </a:pPr>
            <a:r>
              <a:rPr lang="en-US"/>
              <a:t>Amazon'16</a:t>
            </a:r>
          </a:p>
        </p:txBody>
      </p:sp>
      <p:sp>
        <p:nvSpPr>
          <p:cNvPr id="10" name="Slide Number Placeholder 9"/>
          <p:cNvSpPr>
            <a:spLocks noGrp="1"/>
          </p:cNvSpPr>
          <p:nvPr>
            <p:ph type="sldNum" sz="quarter" idx="12"/>
          </p:nvPr>
        </p:nvSpPr>
        <p:spPr/>
        <p:txBody>
          <a:bodyPr/>
          <a:lstStyle/>
          <a:p>
            <a:pPr>
              <a:defRPr/>
            </a:pPr>
            <a:fld id="{F9B43987-7F84-BB4A-8611-CDF75B6A737D}" type="slidenum">
              <a:rPr lang="en-US" smtClean="0"/>
              <a:pPr>
                <a:defRPr/>
              </a:pPr>
              <a:t>12</a:t>
            </a:fld>
            <a:endParaRPr lang="en-US"/>
          </a:p>
        </p:txBody>
      </p:sp>
      <p:sp>
        <p:nvSpPr>
          <p:cNvPr id="11" name="Footer Placeholder 10"/>
          <p:cNvSpPr>
            <a:spLocks noGrp="1"/>
          </p:cNvSpPr>
          <p:nvPr>
            <p:ph type="ftr" sz="quarter" idx="11"/>
          </p:nvPr>
        </p:nvSpPr>
        <p:spPr/>
        <p:txBody>
          <a:bodyPr/>
          <a:lstStyle/>
          <a:p>
            <a:pPr>
              <a:defRPr/>
            </a:pPr>
            <a:r>
              <a:rPr lang="en-US"/>
              <a:t>(c) 2016, C. Faloutsos</a:t>
            </a:r>
          </a:p>
        </p:txBody>
      </p:sp>
    </p:spTree>
    <p:extLst>
      <p:ext uri="{BB962C8B-B14F-4D97-AF65-F5344CB8AC3E}">
        <p14:creationId xmlns:p14="http://schemas.microsoft.com/office/powerpoint/2010/main" val="62503753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Deployment at Facebook</a:t>
            </a:r>
          </a:p>
        </p:txBody>
      </p:sp>
      <p:sp>
        <p:nvSpPr>
          <p:cNvPr id="7" name="Rectangle 2"/>
          <p:cNvSpPr txBox="1">
            <a:spLocks noChangeArrowheads="1"/>
          </p:cNvSpPr>
          <p:nvPr/>
        </p:nvSpPr>
        <p:spPr bwMode="auto">
          <a:xfrm>
            <a:off x="553641" y="1092994"/>
            <a:ext cx="8251031"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marL="0" indent="0" eaLnBrk="1" hangingPunct="1">
              <a:buNone/>
            </a:pPr>
            <a:endParaRPr lang="en-US" dirty="0">
              <a:latin typeface="Vista Sans OT Reg" charset="0"/>
              <a:ea typeface="ヒラギノ角ゴ ProN W3" charset="0"/>
              <a:cs typeface="ヒラギノ角ゴ ProN W3"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096840842"/>
              </p:ext>
            </p:extLst>
          </p:nvPr>
        </p:nvGraphicFramePr>
        <p:xfrm>
          <a:off x="258961" y="1579037"/>
          <a:ext cx="6865739" cy="4002162"/>
        </p:xfrm>
        <a:graphic>
          <a:graphicData uri="http://schemas.openxmlformats.org/presentationml/2006/ole">
            <mc:AlternateContent xmlns:mc="http://schemas.openxmlformats.org/markup-compatibility/2006">
              <mc:Choice xmlns:v="urn:schemas-microsoft-com:vml" Requires="v">
                <p:oleObj spid="_x0000_s138281" name="Chart" r:id="rId4" imgW="12471400" imgH="7010400" progId="MSGraph.Chart.8">
                  <p:embed/>
                </p:oleObj>
              </mc:Choice>
              <mc:Fallback>
                <p:oleObj name="Chart" r:id="rId4" imgW="12471400" imgH="7010400" progId="MSGraph.Chart.8">
                  <p:embed/>
                  <p:pic>
                    <p:nvPicPr>
                      <p:cNvPr id="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961" y="1579037"/>
                        <a:ext cx="6865739" cy="400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451373" y="5466297"/>
            <a:ext cx="5904102" cy="870133"/>
          </a:xfrm>
          <a:prstGeom prst="rect">
            <a:avLst/>
          </a:prstGeom>
          <a:noFill/>
        </p:spPr>
        <p:txBody>
          <a:bodyPr wrap="none" lIns="69238" tIns="34619" rIns="69238" bIns="34619" rtlCol="0">
            <a:spAutoFit/>
          </a:bodyPr>
          <a:lstStyle/>
          <a:p>
            <a:pPr marL="0" lvl="1"/>
            <a:r>
              <a:rPr lang="en-US" dirty="0"/>
              <a:t>Manually labeled 22 randomly selected </a:t>
            </a:r>
          </a:p>
          <a:p>
            <a:pPr marL="0" lvl="1"/>
            <a:r>
              <a:rPr lang="en-US" i="1" dirty="0"/>
              <a:t>clusters</a:t>
            </a:r>
            <a:r>
              <a:rPr lang="en-US" dirty="0"/>
              <a:t> from February 2013</a:t>
            </a:r>
          </a:p>
        </p:txBody>
      </p:sp>
      <p:sp>
        <p:nvSpPr>
          <p:cNvPr id="17" name="TextBox 16"/>
          <p:cNvSpPr txBox="1"/>
          <p:nvPr/>
        </p:nvSpPr>
        <p:spPr>
          <a:xfrm>
            <a:off x="2386573" y="1443574"/>
            <a:ext cx="1710725" cy="492443"/>
          </a:xfrm>
          <a:prstGeom prst="rect">
            <a:avLst/>
          </a:prstGeom>
          <a:noFill/>
        </p:spPr>
        <p:txBody>
          <a:bodyPr wrap="none" rtlCol="0">
            <a:spAutoFit/>
          </a:bodyPr>
          <a:lstStyle/>
          <a:p>
            <a:r>
              <a:rPr lang="en-US" b="1" dirty="0">
                <a:solidFill>
                  <a:srgbClr val="008080"/>
                </a:solidFill>
              </a:rPr>
              <a:t>Fake acct</a:t>
            </a:r>
          </a:p>
        </p:txBody>
      </p:sp>
      <p:sp>
        <p:nvSpPr>
          <p:cNvPr id="10" name="Arc 9"/>
          <p:cNvSpPr/>
          <p:nvPr/>
        </p:nvSpPr>
        <p:spPr bwMode="auto">
          <a:xfrm>
            <a:off x="660400" y="2015072"/>
            <a:ext cx="3420532" cy="3386667"/>
          </a:xfrm>
          <a:prstGeom prst="arc">
            <a:avLst>
              <a:gd name="adj1" fmla="val 16284013"/>
              <a:gd name="adj2" fmla="val 21126637"/>
            </a:avLst>
          </a:prstGeom>
          <a:noFill/>
          <a:ln w="50800" cap="flat" cmpd="sng" algn="ctr">
            <a:solidFill>
              <a:srgbClr val="008080"/>
            </a:solidFill>
            <a:prstDash val="solid"/>
            <a:round/>
            <a:headEnd type="triangle" w="sm" len="sm"/>
            <a:tailEnd type="triangle" w="med" len="med"/>
          </a:ln>
          <a:effectLst/>
        </p:spPr>
        <p:txBody>
          <a:bodyPr rtlCol="0" anchor="ctr"/>
          <a:lstStyle/>
          <a:p>
            <a:pPr algn="ctr"/>
            <a:endParaRPr lang="en-US"/>
          </a:p>
        </p:txBody>
      </p:sp>
      <p:sp>
        <p:nvSpPr>
          <p:cNvPr id="9" name="Date Placeholder 8"/>
          <p:cNvSpPr>
            <a:spLocks noGrp="1"/>
          </p:cNvSpPr>
          <p:nvPr>
            <p:ph type="dt" sz="half" idx="10"/>
          </p:nvPr>
        </p:nvSpPr>
        <p:spPr/>
        <p:txBody>
          <a:bodyPr/>
          <a:lstStyle/>
          <a:p>
            <a:pPr>
              <a:defRPr/>
            </a:pPr>
            <a:r>
              <a:rPr lang="en-US"/>
              <a:t>Amazon'16</a:t>
            </a:r>
          </a:p>
        </p:txBody>
      </p:sp>
      <p:sp>
        <p:nvSpPr>
          <p:cNvPr id="11" name="Slide Number Placeholder 10"/>
          <p:cNvSpPr>
            <a:spLocks noGrp="1"/>
          </p:cNvSpPr>
          <p:nvPr>
            <p:ph type="sldNum" sz="quarter" idx="12"/>
          </p:nvPr>
        </p:nvSpPr>
        <p:spPr/>
        <p:txBody>
          <a:bodyPr/>
          <a:lstStyle/>
          <a:p>
            <a:pPr>
              <a:defRPr/>
            </a:pPr>
            <a:fld id="{F9B43987-7F84-BB4A-8611-CDF75B6A737D}" type="slidenum">
              <a:rPr lang="en-US" smtClean="0"/>
              <a:pPr>
                <a:defRPr/>
              </a:pPr>
              <a:t>13</a:t>
            </a:fld>
            <a:endParaRPr lang="en-US"/>
          </a:p>
        </p:txBody>
      </p:sp>
      <p:sp>
        <p:nvSpPr>
          <p:cNvPr id="12" name="Footer Placeholder 11"/>
          <p:cNvSpPr>
            <a:spLocks noGrp="1"/>
          </p:cNvSpPr>
          <p:nvPr>
            <p:ph type="ftr" sz="quarter" idx="11"/>
          </p:nvPr>
        </p:nvSpPr>
        <p:spPr/>
        <p:txBody>
          <a:bodyPr/>
          <a:lstStyle/>
          <a:p>
            <a:pPr>
              <a:defRPr/>
            </a:pPr>
            <a:r>
              <a:rPr lang="en-US"/>
              <a:t>(c) 2016, C. Faloutsos</a:t>
            </a:r>
          </a:p>
        </p:txBody>
      </p:sp>
      <p:sp>
        <p:nvSpPr>
          <p:cNvPr id="13" name="Rectangle 12"/>
          <p:cNvSpPr/>
          <p:nvPr/>
        </p:nvSpPr>
        <p:spPr bwMode="auto">
          <a:xfrm>
            <a:off x="4127500" y="1638300"/>
            <a:ext cx="3289300" cy="1397000"/>
          </a:xfrm>
          <a:prstGeom prst="rect">
            <a:avLst/>
          </a:prstGeom>
          <a:solidFill>
            <a:schemeClr val="bg1"/>
          </a:solidFill>
          <a:ln w="3175" cap="flat" cmpd="sng" algn="ctr">
            <a:solidFill>
              <a:schemeClr val="bg1"/>
            </a:solidFill>
            <a:prstDash val="solid"/>
            <a:round/>
            <a:headEnd type="none" w="sm" len="sm"/>
            <a:tailEnd type="none" w="med" len="med"/>
          </a:ln>
          <a:effectLst/>
        </p:spPr>
        <p:txBody>
          <a:bodyPr rtlCol="0" anchor="ctr"/>
          <a:lstStyle/>
          <a:p>
            <a:pPr algn="ctr"/>
            <a:endParaRPr lang="en-US"/>
          </a:p>
        </p:txBody>
      </p:sp>
      <p:sp>
        <p:nvSpPr>
          <p:cNvPr id="14" name="Rectangle 13"/>
          <p:cNvSpPr/>
          <p:nvPr/>
        </p:nvSpPr>
        <p:spPr bwMode="auto">
          <a:xfrm>
            <a:off x="2336800" y="1485900"/>
            <a:ext cx="2006600" cy="368300"/>
          </a:xfrm>
          <a:prstGeom prst="rect">
            <a:avLst/>
          </a:prstGeom>
          <a:solidFill>
            <a:schemeClr val="bg1"/>
          </a:solidFill>
          <a:ln w="3175" cap="flat" cmpd="sng" algn="ctr">
            <a:solidFill>
              <a:schemeClr val="bg1"/>
            </a:solidFill>
            <a:prstDash val="solid"/>
            <a:round/>
            <a:headEnd type="none" w="sm" len="sm"/>
            <a:tailEnd type="none" w="med" len="med"/>
          </a:ln>
          <a:effectLst/>
        </p:spPr>
        <p:txBody>
          <a:bodyPr rtlCol="0" anchor="ctr"/>
          <a:lstStyle/>
          <a:p>
            <a:pPr algn="ctr"/>
            <a:endParaRPr lang="en-US"/>
          </a:p>
        </p:txBody>
      </p:sp>
    </p:spTree>
    <p:extLst>
      <p:ext uri="{BB962C8B-B14F-4D97-AF65-F5344CB8AC3E}">
        <p14:creationId xmlns:p14="http://schemas.microsoft.com/office/powerpoint/2010/main" val="29757475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Deployment at Facebook</a:t>
            </a:r>
          </a:p>
        </p:txBody>
      </p:sp>
      <p:sp>
        <p:nvSpPr>
          <p:cNvPr id="7" name="Rectangle 2"/>
          <p:cNvSpPr txBox="1">
            <a:spLocks noChangeArrowheads="1"/>
          </p:cNvSpPr>
          <p:nvPr/>
        </p:nvSpPr>
        <p:spPr bwMode="auto">
          <a:xfrm>
            <a:off x="553641" y="1092994"/>
            <a:ext cx="8251031"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marL="0" indent="0" eaLnBrk="1" hangingPunct="1">
              <a:buNone/>
            </a:pPr>
            <a:endParaRPr lang="en-US" dirty="0">
              <a:latin typeface="Vista Sans OT Reg" charset="0"/>
              <a:ea typeface="ヒラギノ角ゴ ProN W3" charset="0"/>
              <a:cs typeface="ヒラギノ角ゴ ProN W3" charset="0"/>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1096840842"/>
              </p:ext>
            </p:extLst>
          </p:nvPr>
        </p:nvGraphicFramePr>
        <p:xfrm>
          <a:off x="258961" y="1579037"/>
          <a:ext cx="6865739" cy="4002162"/>
        </p:xfrm>
        <a:graphic>
          <a:graphicData uri="http://schemas.openxmlformats.org/presentationml/2006/ole">
            <mc:AlternateContent xmlns:mc="http://schemas.openxmlformats.org/markup-compatibility/2006">
              <mc:Choice xmlns:v="urn:schemas-microsoft-com:vml" Requires="v">
                <p:oleObj spid="_x0000_s231465" name="Chart" r:id="rId4" imgW="12471400" imgH="7010400" progId="MSGraph.Chart.8">
                  <p:embed/>
                </p:oleObj>
              </mc:Choice>
              <mc:Fallback>
                <p:oleObj name="Chart" r:id="rId4" imgW="12471400" imgH="7010400" progId="MSGraph.Chart.8">
                  <p:embed/>
                  <p:pic>
                    <p:nvPicPr>
                      <p:cNvPr id="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961" y="1579037"/>
                        <a:ext cx="6865739" cy="400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451373" y="5466297"/>
            <a:ext cx="5904102" cy="870133"/>
          </a:xfrm>
          <a:prstGeom prst="rect">
            <a:avLst/>
          </a:prstGeom>
          <a:noFill/>
        </p:spPr>
        <p:txBody>
          <a:bodyPr wrap="none" lIns="69238" tIns="34619" rIns="69238" bIns="34619" rtlCol="0">
            <a:spAutoFit/>
          </a:bodyPr>
          <a:lstStyle/>
          <a:p>
            <a:pPr marL="0" lvl="1"/>
            <a:r>
              <a:rPr lang="en-US" dirty="0"/>
              <a:t>Manually labeled 22 randomly selected </a:t>
            </a:r>
          </a:p>
          <a:p>
            <a:pPr marL="0" lvl="1"/>
            <a:r>
              <a:rPr lang="en-US" i="1" dirty="0"/>
              <a:t>clusters</a:t>
            </a:r>
            <a:r>
              <a:rPr lang="en-US" dirty="0"/>
              <a:t> from February 2013</a:t>
            </a:r>
          </a:p>
        </p:txBody>
      </p:sp>
      <p:sp>
        <p:nvSpPr>
          <p:cNvPr id="2" name="TextBox 1"/>
          <p:cNvSpPr txBox="1"/>
          <p:nvPr/>
        </p:nvSpPr>
        <p:spPr>
          <a:xfrm>
            <a:off x="4113837" y="3906838"/>
            <a:ext cx="4753233" cy="870133"/>
          </a:xfrm>
          <a:prstGeom prst="rect">
            <a:avLst/>
          </a:prstGeom>
          <a:noFill/>
        </p:spPr>
        <p:txBody>
          <a:bodyPr wrap="none" lIns="69238" tIns="34619" rIns="69238" bIns="34619" rtlCol="0">
            <a:spAutoFit/>
          </a:bodyPr>
          <a:lstStyle/>
          <a:p>
            <a:pPr algn="ctr"/>
            <a:r>
              <a:rPr lang="en-US" dirty="0"/>
              <a:t>Most clusters (77%) come from </a:t>
            </a:r>
          </a:p>
          <a:p>
            <a:pPr algn="ctr"/>
            <a:r>
              <a:rPr lang="en-US" b="1" dirty="0">
                <a:solidFill>
                  <a:srgbClr val="A50021"/>
                </a:solidFill>
              </a:rPr>
              <a:t>real </a:t>
            </a:r>
            <a:r>
              <a:rPr lang="en-US" dirty="0"/>
              <a:t>but </a:t>
            </a:r>
            <a:r>
              <a:rPr lang="en-US" b="1" dirty="0">
                <a:solidFill>
                  <a:srgbClr val="A50021"/>
                </a:solidFill>
              </a:rPr>
              <a:t>compromised</a:t>
            </a:r>
            <a:r>
              <a:rPr lang="en-US" dirty="0"/>
              <a:t> users</a:t>
            </a:r>
          </a:p>
        </p:txBody>
      </p:sp>
      <p:sp>
        <p:nvSpPr>
          <p:cNvPr id="17" name="TextBox 16"/>
          <p:cNvSpPr txBox="1"/>
          <p:nvPr/>
        </p:nvSpPr>
        <p:spPr>
          <a:xfrm>
            <a:off x="2386573" y="1443574"/>
            <a:ext cx="1710725" cy="492443"/>
          </a:xfrm>
          <a:prstGeom prst="rect">
            <a:avLst/>
          </a:prstGeom>
          <a:noFill/>
        </p:spPr>
        <p:txBody>
          <a:bodyPr wrap="none" rtlCol="0">
            <a:spAutoFit/>
          </a:bodyPr>
          <a:lstStyle/>
          <a:p>
            <a:r>
              <a:rPr lang="en-US" b="1" dirty="0">
                <a:solidFill>
                  <a:srgbClr val="008080"/>
                </a:solidFill>
              </a:rPr>
              <a:t>Fake acct</a:t>
            </a:r>
          </a:p>
        </p:txBody>
      </p:sp>
      <p:sp>
        <p:nvSpPr>
          <p:cNvPr id="10" name="Arc 9"/>
          <p:cNvSpPr/>
          <p:nvPr/>
        </p:nvSpPr>
        <p:spPr bwMode="auto">
          <a:xfrm>
            <a:off x="660400" y="2015072"/>
            <a:ext cx="3420532" cy="3386667"/>
          </a:xfrm>
          <a:prstGeom prst="arc">
            <a:avLst>
              <a:gd name="adj1" fmla="val 16284013"/>
              <a:gd name="adj2" fmla="val 21126637"/>
            </a:avLst>
          </a:prstGeom>
          <a:noFill/>
          <a:ln w="50800" cap="flat" cmpd="sng" algn="ctr">
            <a:solidFill>
              <a:srgbClr val="008080"/>
            </a:solidFill>
            <a:prstDash val="solid"/>
            <a:round/>
            <a:headEnd type="triangle" w="sm" len="sm"/>
            <a:tailEnd type="triangle" w="med" len="med"/>
          </a:ln>
          <a:effectLst/>
        </p:spPr>
        <p:txBody>
          <a:bodyPr rtlCol="0" anchor="ctr"/>
          <a:lstStyle/>
          <a:p>
            <a:pPr algn="ctr"/>
            <a:endParaRPr lang="en-US"/>
          </a:p>
        </p:txBody>
      </p:sp>
      <p:sp>
        <p:nvSpPr>
          <p:cNvPr id="9" name="Date Placeholder 8"/>
          <p:cNvSpPr>
            <a:spLocks noGrp="1"/>
          </p:cNvSpPr>
          <p:nvPr>
            <p:ph type="dt" sz="half" idx="10"/>
          </p:nvPr>
        </p:nvSpPr>
        <p:spPr/>
        <p:txBody>
          <a:bodyPr/>
          <a:lstStyle/>
          <a:p>
            <a:pPr>
              <a:defRPr/>
            </a:pPr>
            <a:r>
              <a:rPr lang="en-US"/>
              <a:t>Amazon'16</a:t>
            </a:r>
          </a:p>
        </p:txBody>
      </p:sp>
      <p:sp>
        <p:nvSpPr>
          <p:cNvPr id="11" name="Slide Number Placeholder 10"/>
          <p:cNvSpPr>
            <a:spLocks noGrp="1"/>
          </p:cNvSpPr>
          <p:nvPr>
            <p:ph type="sldNum" sz="quarter" idx="12"/>
          </p:nvPr>
        </p:nvSpPr>
        <p:spPr/>
        <p:txBody>
          <a:bodyPr/>
          <a:lstStyle/>
          <a:p>
            <a:pPr>
              <a:defRPr/>
            </a:pPr>
            <a:fld id="{F9B43987-7F84-BB4A-8611-CDF75B6A737D}" type="slidenum">
              <a:rPr lang="en-US" smtClean="0"/>
              <a:pPr>
                <a:defRPr/>
              </a:pPr>
              <a:t>14</a:t>
            </a:fld>
            <a:endParaRPr lang="en-US"/>
          </a:p>
        </p:txBody>
      </p:sp>
      <p:sp>
        <p:nvSpPr>
          <p:cNvPr id="12" name="Footer Placeholder 11"/>
          <p:cNvSpPr>
            <a:spLocks noGrp="1"/>
          </p:cNvSpPr>
          <p:nvPr>
            <p:ph type="ftr" sz="quarter" idx="11"/>
          </p:nvPr>
        </p:nvSpPr>
        <p:spPr/>
        <p:txBody>
          <a:bodyPr/>
          <a:lstStyle/>
          <a:p>
            <a:pPr>
              <a:defRPr/>
            </a:pPr>
            <a:r>
              <a:rPr lang="en-US"/>
              <a:t>(c) 2016, C. Faloutsos</a:t>
            </a:r>
          </a:p>
        </p:txBody>
      </p:sp>
    </p:spTree>
    <p:extLst>
      <p:ext uri="{BB962C8B-B14F-4D97-AF65-F5344CB8AC3E}">
        <p14:creationId xmlns:p14="http://schemas.microsoft.com/office/powerpoint/2010/main" val="2975747583"/>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4B6-D41E-A542-A942-AA72BBD9C9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49EC-F6B2-B34B-8E85-14EF809B322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71F6D67-52F2-AB4F-BE85-2DC5E6C0EC0C}"/>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38C10CAF-9795-9E43-A429-3736F135C6DB}"/>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49402029-5D32-6148-B4C2-C73FB1A5F8CA}"/>
              </a:ext>
            </a:extLst>
          </p:cNvPr>
          <p:cNvSpPr>
            <a:spLocks noGrp="1"/>
          </p:cNvSpPr>
          <p:nvPr>
            <p:ph type="sldNum" sz="quarter" idx="12"/>
          </p:nvPr>
        </p:nvSpPr>
        <p:spPr/>
        <p:txBody>
          <a:bodyPr/>
          <a:lstStyle/>
          <a:p>
            <a:pPr>
              <a:defRPr/>
            </a:pPr>
            <a:fld id="{F9B43987-7F84-BB4A-8611-CDF75B6A737D}" type="slidenum">
              <a:rPr lang="en-US" smtClean="0"/>
              <a:pPr>
                <a:defRPr/>
              </a:pPr>
              <a:t>15</a:t>
            </a:fld>
            <a:endParaRPr lang="en-US"/>
          </a:p>
        </p:txBody>
      </p:sp>
      <p:sp>
        <p:nvSpPr>
          <p:cNvPr id="7" name="TextBox 6">
            <a:extLst>
              <a:ext uri="{FF2B5EF4-FFF2-40B4-BE49-F238E27FC236}">
                <a16:creationId xmlns:a16="http://schemas.microsoft.com/office/drawing/2014/main" id="{286E61A5-818B-9C47-873F-278337371BCE}"/>
              </a:ext>
            </a:extLst>
          </p:cNvPr>
          <p:cNvSpPr txBox="1"/>
          <p:nvPr/>
        </p:nvSpPr>
        <p:spPr>
          <a:xfrm>
            <a:off x="2912590" y="3678621"/>
            <a:ext cx="2635658" cy="1323439"/>
          </a:xfrm>
          <a:prstGeom prst="rect">
            <a:avLst/>
          </a:prstGeom>
          <a:noFill/>
        </p:spPr>
        <p:txBody>
          <a:bodyPr wrap="none" rtlCol="0">
            <a:spAutoFit/>
          </a:bodyPr>
          <a:lstStyle/>
          <a:p>
            <a:r>
              <a:rPr lang="en-US" sz="8000" b="1" dirty="0" err="1">
                <a:solidFill>
                  <a:schemeClr val="bg1"/>
                </a:solidFill>
              </a:rPr>
              <a:t>Fbox</a:t>
            </a:r>
            <a:endParaRPr lang="en-US" sz="8000" b="1" dirty="0">
              <a:solidFill>
                <a:schemeClr val="bg1"/>
              </a:solidFill>
            </a:endParaRPr>
          </a:p>
        </p:txBody>
      </p:sp>
    </p:spTree>
    <p:extLst>
      <p:ext uri="{BB962C8B-B14F-4D97-AF65-F5344CB8AC3E}">
        <p14:creationId xmlns:p14="http://schemas.microsoft.com/office/powerpoint/2010/main" val="293400751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16</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1560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5"/>
          <p:cNvSpPr>
            <a:spLocks noGrp="1"/>
          </p:cNvSpPr>
          <p:nvPr>
            <p:ph type="ftr" sz="quarter" idx="11"/>
          </p:nvPr>
        </p:nvSpPr>
        <p:spPr>
          <a:noFill/>
        </p:spPr>
        <p:txBody>
          <a:bodyPr/>
          <a:lstStyle/>
          <a:p>
            <a:r>
              <a:rPr lang="en-US"/>
              <a:t>(c) 2016, C. Faloutsos</a:t>
            </a:r>
          </a:p>
        </p:txBody>
      </p:sp>
      <p:sp>
        <p:nvSpPr>
          <p:cNvPr id="23555" name="Slide Number Placeholder 6"/>
          <p:cNvSpPr>
            <a:spLocks noGrp="1"/>
          </p:cNvSpPr>
          <p:nvPr>
            <p:ph type="sldNum" sz="quarter" idx="12"/>
          </p:nvPr>
        </p:nvSpPr>
        <p:spPr>
          <a:noFill/>
        </p:spPr>
        <p:txBody>
          <a:bodyPr/>
          <a:lstStyle/>
          <a:p>
            <a:fld id="{60385EB5-65FE-4545-A2DC-623AEAD8C7E4}" type="slidenum">
              <a:rPr lang="en-US" smtClean="0"/>
              <a:pPr/>
              <a:t>17</a:t>
            </a:fld>
            <a:endParaRPr lang="en-US"/>
          </a:p>
        </p:txBody>
      </p:sp>
      <p:sp>
        <p:nvSpPr>
          <p:cNvPr id="23556" name="Rectangle 1026"/>
          <p:cNvSpPr>
            <a:spLocks noGrp="1" noChangeArrowheads="1"/>
          </p:cNvSpPr>
          <p:nvPr>
            <p:ph type="title"/>
          </p:nvPr>
        </p:nvSpPr>
        <p:spPr>
          <a:xfrm>
            <a:off x="292100" y="266700"/>
            <a:ext cx="8458200" cy="685800"/>
          </a:xfrm>
        </p:spPr>
        <p:txBody>
          <a:bodyPr lIns="82945" tIns="41473" rIns="82945" bIns="41473" anchor="t"/>
          <a:lstStyle/>
          <a:p>
            <a:pPr defTabSz="912813"/>
            <a:r>
              <a:rPr lang="en-US" dirty="0">
                <a:ea typeface="ＭＳ Ｐゴシック" charset="-128"/>
                <a:cs typeface="ＭＳ Ｐゴシック" charset="-128"/>
              </a:rPr>
              <a:t>Problem: Social Network Link Fraud</a:t>
            </a:r>
            <a:br>
              <a:rPr lang="en-US" dirty="0">
                <a:ea typeface="ＭＳ Ｐゴシック" charset="-128"/>
                <a:cs typeface="ＭＳ Ｐゴシック" charset="-128"/>
              </a:rPr>
            </a:br>
            <a:endParaRPr lang="en-US" dirty="0">
              <a:ea typeface="ＭＳ Ｐゴシック" charset="-128"/>
              <a:cs typeface="ＭＳ Ｐゴシック" charset="-128"/>
            </a:endParaRPr>
          </a:p>
        </p:txBody>
      </p:sp>
      <p:sp>
        <p:nvSpPr>
          <p:cNvPr id="23563" name="Date Placeholder 13"/>
          <p:cNvSpPr>
            <a:spLocks noGrp="1"/>
          </p:cNvSpPr>
          <p:nvPr>
            <p:ph type="dt" sz="quarter" idx="10"/>
          </p:nvPr>
        </p:nvSpPr>
        <p:spPr>
          <a:noFill/>
        </p:spPr>
        <p:txBody>
          <a:bodyPr/>
          <a:lstStyle/>
          <a:p>
            <a:r>
              <a:rPr lang="en-US"/>
              <a:t>Amazon'16</a:t>
            </a:r>
          </a:p>
        </p:txBody>
      </p:sp>
      <p:sp>
        <p:nvSpPr>
          <p:cNvPr id="26" name="TextBox 25"/>
          <p:cNvSpPr txBox="1"/>
          <p:nvPr/>
        </p:nvSpPr>
        <p:spPr>
          <a:xfrm>
            <a:off x="-38100" y="965200"/>
            <a:ext cx="9207500" cy="492443"/>
          </a:xfrm>
          <a:prstGeom prst="rect">
            <a:avLst/>
          </a:prstGeom>
          <a:noFill/>
        </p:spPr>
        <p:txBody>
          <a:bodyPr wrap="square" rtlCol="0">
            <a:spAutoFit/>
          </a:bodyPr>
          <a:lstStyle/>
          <a:p>
            <a:r>
              <a:rPr lang="en-US" dirty="0">
                <a:ea typeface="ＭＳ Ｐゴシック" charset="-128"/>
                <a:cs typeface="ＭＳ Ｐゴシック" charset="-128"/>
              </a:rPr>
              <a:t>Target: find “stealthy” attackers missed by other algorithms</a:t>
            </a:r>
            <a:endParaRPr lang="en-US" dirty="0"/>
          </a:p>
        </p:txBody>
      </p:sp>
      <p:grpSp>
        <p:nvGrpSpPr>
          <p:cNvPr id="74" name="Group 73"/>
          <p:cNvGrpSpPr>
            <a:grpSpLocks noChangeAspect="1"/>
          </p:cNvGrpSpPr>
          <p:nvPr/>
        </p:nvGrpSpPr>
        <p:grpSpPr>
          <a:xfrm>
            <a:off x="517537" y="1640830"/>
            <a:ext cx="2319335" cy="952016"/>
            <a:chOff x="111126" y="1526522"/>
            <a:chExt cx="4638674" cy="1904032"/>
          </a:xfrm>
        </p:grpSpPr>
        <p:pic>
          <p:nvPicPr>
            <p:cNvPr id="27"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68401" y="1619251"/>
              <a:ext cx="2097322" cy="1517649"/>
            </a:xfrm>
            <a:prstGeom prst="rect">
              <a:avLst/>
            </a:prstGeom>
            <a:noFill/>
            <a:ln w="9525" cap="flat">
              <a:noFill/>
              <a:round/>
              <a:headEnd/>
              <a:tailEnd/>
            </a:ln>
            <a:effectLst/>
          </p:spPr>
        </p:pic>
        <p:grpSp>
          <p:nvGrpSpPr>
            <p:cNvPr id="2" name="Group 28"/>
            <p:cNvGrpSpPr>
              <a:grpSpLocks/>
            </p:cNvGrpSpPr>
            <p:nvPr/>
          </p:nvGrpSpPr>
          <p:grpSpPr bwMode="auto">
            <a:xfrm>
              <a:off x="111126" y="1526522"/>
              <a:ext cx="1154733" cy="1904032"/>
              <a:chOff x="326" y="1216"/>
              <a:chExt cx="1209" cy="2375"/>
            </a:xfrm>
          </p:grpSpPr>
          <p:pic>
            <p:nvPicPr>
              <p:cNvPr id="31"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6" y="1216"/>
                <a:ext cx="444" cy="519"/>
              </a:xfrm>
              <a:prstGeom prst="rect">
                <a:avLst/>
              </a:prstGeom>
              <a:noFill/>
              <a:ln w="9525" cap="flat">
                <a:noFill/>
                <a:round/>
                <a:headEnd/>
                <a:tailEnd/>
              </a:ln>
              <a:effectLst/>
            </p:spPr>
          </p:pic>
          <p:pic>
            <p:nvPicPr>
              <p:cNvPr id="32"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6" y="1708"/>
                <a:ext cx="444" cy="519"/>
              </a:xfrm>
              <a:prstGeom prst="rect">
                <a:avLst/>
              </a:prstGeom>
              <a:noFill/>
              <a:ln w="9525" cap="flat">
                <a:noFill/>
                <a:round/>
                <a:headEnd/>
                <a:tailEnd/>
              </a:ln>
              <a:effectLst/>
            </p:spPr>
          </p:pic>
          <p:pic>
            <p:nvPicPr>
              <p:cNvPr id="33"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6" y="2172"/>
                <a:ext cx="444" cy="519"/>
              </a:xfrm>
              <a:prstGeom prst="rect">
                <a:avLst/>
              </a:prstGeom>
              <a:noFill/>
              <a:ln w="9525" cap="flat">
                <a:noFill/>
                <a:round/>
                <a:headEnd/>
                <a:tailEnd/>
              </a:ln>
              <a:effectLst/>
            </p:spPr>
          </p:pic>
          <p:pic>
            <p:nvPicPr>
              <p:cNvPr id="34" name="Picture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6" y="2635"/>
                <a:ext cx="444" cy="519"/>
              </a:xfrm>
              <a:prstGeom prst="rect">
                <a:avLst/>
              </a:prstGeom>
              <a:noFill/>
              <a:ln w="9525" cap="flat">
                <a:noFill/>
                <a:round/>
                <a:headEnd/>
                <a:tailEnd/>
              </a:ln>
              <a:effectLst/>
            </p:spPr>
          </p:pic>
          <p:pic>
            <p:nvPicPr>
              <p:cNvPr id="35"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6" y="3072"/>
                <a:ext cx="444" cy="519"/>
              </a:xfrm>
              <a:prstGeom prst="rect">
                <a:avLst/>
              </a:prstGeom>
              <a:noFill/>
              <a:ln w="9525" cap="flat">
                <a:noFill/>
                <a:round/>
                <a:headEnd/>
                <a:tailEnd/>
              </a:ln>
              <a:effectLst/>
            </p:spPr>
          </p:pic>
          <p:sp>
            <p:nvSpPr>
              <p:cNvPr id="36" name="Line 9"/>
              <p:cNvSpPr>
                <a:spLocks noChangeShapeType="1"/>
              </p:cNvSpPr>
              <p:nvPr/>
            </p:nvSpPr>
            <p:spPr bwMode="auto">
              <a:xfrm>
                <a:off x="640" y="1410"/>
                <a:ext cx="837" cy="367"/>
              </a:xfrm>
              <a:prstGeom prst="line">
                <a:avLst/>
              </a:prstGeom>
              <a:noFill/>
              <a:ln w="9525" cap="flat">
                <a:solidFill>
                  <a:srgbClr val="7E0021"/>
                </a:solidFill>
                <a:round/>
                <a:headEnd/>
                <a:tailEnd type="triangle" w="med" len="med"/>
              </a:ln>
              <a:effectLst/>
            </p:spPr>
            <p:txBody>
              <a:bodyPr/>
              <a:lstStyle/>
              <a:p>
                <a:endParaRPr lang="en-US"/>
              </a:p>
            </p:txBody>
          </p:sp>
          <p:sp>
            <p:nvSpPr>
              <p:cNvPr id="37" name="Line 10"/>
              <p:cNvSpPr>
                <a:spLocks noChangeShapeType="1"/>
              </p:cNvSpPr>
              <p:nvPr/>
            </p:nvSpPr>
            <p:spPr bwMode="auto">
              <a:xfrm>
                <a:off x="640" y="1479"/>
                <a:ext cx="837" cy="1277"/>
              </a:xfrm>
              <a:prstGeom prst="line">
                <a:avLst/>
              </a:prstGeom>
              <a:noFill/>
              <a:ln w="9525" cap="flat">
                <a:solidFill>
                  <a:srgbClr val="7E0021"/>
                </a:solidFill>
                <a:round/>
                <a:headEnd/>
                <a:tailEnd type="triangle" w="med" len="med"/>
              </a:ln>
              <a:effectLst/>
            </p:spPr>
            <p:txBody>
              <a:bodyPr/>
              <a:lstStyle/>
              <a:p>
                <a:endParaRPr lang="en-US"/>
              </a:p>
            </p:txBody>
          </p:sp>
          <p:sp>
            <p:nvSpPr>
              <p:cNvPr id="38" name="Line 11"/>
              <p:cNvSpPr>
                <a:spLocks noChangeShapeType="1"/>
              </p:cNvSpPr>
              <p:nvPr/>
            </p:nvSpPr>
            <p:spPr bwMode="auto">
              <a:xfrm flipV="1">
                <a:off x="640" y="1835"/>
                <a:ext cx="779" cy="60"/>
              </a:xfrm>
              <a:prstGeom prst="line">
                <a:avLst/>
              </a:prstGeom>
              <a:noFill/>
              <a:ln w="9525" cap="flat">
                <a:solidFill>
                  <a:srgbClr val="7E0021"/>
                </a:solidFill>
                <a:round/>
                <a:headEnd/>
                <a:tailEnd type="triangle" w="med" len="med"/>
              </a:ln>
              <a:effectLst/>
            </p:spPr>
            <p:txBody>
              <a:bodyPr/>
              <a:lstStyle/>
              <a:p>
                <a:endParaRPr lang="en-US"/>
              </a:p>
            </p:txBody>
          </p:sp>
          <p:sp>
            <p:nvSpPr>
              <p:cNvPr id="39" name="Line 12"/>
              <p:cNvSpPr>
                <a:spLocks noChangeShapeType="1"/>
              </p:cNvSpPr>
              <p:nvPr/>
            </p:nvSpPr>
            <p:spPr bwMode="auto">
              <a:xfrm>
                <a:off x="640" y="1965"/>
                <a:ext cx="837" cy="850"/>
              </a:xfrm>
              <a:prstGeom prst="line">
                <a:avLst/>
              </a:prstGeom>
              <a:noFill/>
              <a:ln w="9525" cap="flat">
                <a:solidFill>
                  <a:srgbClr val="7E0021"/>
                </a:solidFill>
                <a:round/>
                <a:headEnd/>
                <a:tailEnd type="triangle" w="med" len="med"/>
              </a:ln>
              <a:effectLst/>
            </p:spPr>
            <p:txBody>
              <a:bodyPr/>
              <a:lstStyle/>
              <a:p>
                <a:endParaRPr lang="en-US"/>
              </a:p>
            </p:txBody>
          </p:sp>
          <p:sp>
            <p:nvSpPr>
              <p:cNvPr id="40" name="Line 13"/>
              <p:cNvSpPr>
                <a:spLocks noChangeShapeType="1"/>
              </p:cNvSpPr>
              <p:nvPr/>
            </p:nvSpPr>
            <p:spPr bwMode="auto">
              <a:xfrm flipV="1">
                <a:off x="640" y="1894"/>
                <a:ext cx="779" cy="486"/>
              </a:xfrm>
              <a:prstGeom prst="line">
                <a:avLst/>
              </a:prstGeom>
              <a:noFill/>
              <a:ln w="9525" cap="flat">
                <a:solidFill>
                  <a:srgbClr val="7E0021"/>
                </a:solidFill>
                <a:round/>
                <a:headEnd/>
                <a:tailEnd type="triangle" w="med" len="med"/>
              </a:ln>
              <a:effectLst/>
            </p:spPr>
            <p:txBody>
              <a:bodyPr/>
              <a:lstStyle/>
              <a:p>
                <a:endParaRPr lang="en-US"/>
              </a:p>
            </p:txBody>
          </p:sp>
          <p:sp>
            <p:nvSpPr>
              <p:cNvPr id="41" name="Line 14"/>
              <p:cNvSpPr>
                <a:spLocks noChangeShapeType="1"/>
              </p:cNvSpPr>
              <p:nvPr/>
            </p:nvSpPr>
            <p:spPr bwMode="auto">
              <a:xfrm>
                <a:off x="640" y="2380"/>
                <a:ext cx="837" cy="491"/>
              </a:xfrm>
              <a:prstGeom prst="line">
                <a:avLst/>
              </a:prstGeom>
              <a:noFill/>
              <a:ln w="9525" cap="flat">
                <a:solidFill>
                  <a:srgbClr val="7E0021"/>
                </a:solidFill>
                <a:round/>
                <a:headEnd/>
                <a:tailEnd type="triangle" w="med" len="med"/>
              </a:ln>
              <a:effectLst/>
            </p:spPr>
            <p:txBody>
              <a:bodyPr/>
              <a:lstStyle/>
              <a:p>
                <a:endParaRPr lang="en-US"/>
              </a:p>
            </p:txBody>
          </p:sp>
          <p:sp>
            <p:nvSpPr>
              <p:cNvPr id="42" name="Line 15"/>
              <p:cNvSpPr>
                <a:spLocks noChangeShapeType="1"/>
              </p:cNvSpPr>
              <p:nvPr/>
            </p:nvSpPr>
            <p:spPr bwMode="auto">
              <a:xfrm flipV="1">
                <a:off x="640" y="1950"/>
                <a:ext cx="779" cy="846"/>
              </a:xfrm>
              <a:prstGeom prst="line">
                <a:avLst/>
              </a:prstGeom>
              <a:noFill/>
              <a:ln w="9525" cap="flat">
                <a:solidFill>
                  <a:srgbClr val="7E0021"/>
                </a:solidFill>
                <a:round/>
                <a:headEnd/>
                <a:tailEnd type="triangle" w="med" len="med"/>
              </a:ln>
              <a:effectLst/>
            </p:spPr>
            <p:txBody>
              <a:bodyPr/>
              <a:lstStyle/>
              <a:p>
                <a:endParaRPr lang="en-US"/>
              </a:p>
            </p:txBody>
          </p:sp>
          <p:sp>
            <p:nvSpPr>
              <p:cNvPr id="43" name="Line 16"/>
              <p:cNvSpPr>
                <a:spLocks noChangeShapeType="1"/>
              </p:cNvSpPr>
              <p:nvPr/>
            </p:nvSpPr>
            <p:spPr bwMode="auto">
              <a:xfrm>
                <a:off x="640" y="2796"/>
                <a:ext cx="895" cy="133"/>
              </a:xfrm>
              <a:prstGeom prst="line">
                <a:avLst/>
              </a:prstGeom>
              <a:noFill/>
              <a:ln w="9525" cap="flat">
                <a:solidFill>
                  <a:srgbClr val="7E0021"/>
                </a:solidFill>
                <a:round/>
                <a:headEnd/>
                <a:tailEnd type="triangle" w="med" len="med"/>
              </a:ln>
              <a:effectLst/>
            </p:spPr>
            <p:txBody>
              <a:bodyPr/>
              <a:lstStyle/>
              <a:p>
                <a:endParaRPr lang="en-US"/>
              </a:p>
            </p:txBody>
          </p:sp>
          <p:sp>
            <p:nvSpPr>
              <p:cNvPr id="44" name="Line 17"/>
              <p:cNvSpPr>
                <a:spLocks noChangeShapeType="1"/>
              </p:cNvSpPr>
              <p:nvPr/>
            </p:nvSpPr>
            <p:spPr bwMode="auto">
              <a:xfrm flipV="1">
                <a:off x="640" y="2065"/>
                <a:ext cx="779" cy="1216"/>
              </a:xfrm>
              <a:prstGeom prst="line">
                <a:avLst/>
              </a:prstGeom>
              <a:noFill/>
              <a:ln w="9525" cap="flat">
                <a:solidFill>
                  <a:srgbClr val="7E0021"/>
                </a:solidFill>
                <a:round/>
                <a:headEnd/>
                <a:tailEnd type="triangle" w="med" len="med"/>
              </a:ln>
              <a:effectLst/>
            </p:spPr>
            <p:txBody>
              <a:bodyPr/>
              <a:lstStyle/>
              <a:p>
                <a:endParaRPr lang="en-US"/>
              </a:p>
            </p:txBody>
          </p:sp>
          <p:sp>
            <p:nvSpPr>
              <p:cNvPr id="45" name="Line 18"/>
              <p:cNvSpPr>
                <a:spLocks noChangeShapeType="1"/>
              </p:cNvSpPr>
              <p:nvPr/>
            </p:nvSpPr>
            <p:spPr bwMode="auto">
              <a:xfrm flipV="1">
                <a:off x="640" y="2987"/>
                <a:ext cx="895" cy="294"/>
              </a:xfrm>
              <a:prstGeom prst="line">
                <a:avLst/>
              </a:prstGeom>
              <a:noFill/>
              <a:ln w="9525" cap="flat">
                <a:solidFill>
                  <a:srgbClr val="7E0021"/>
                </a:solidFill>
                <a:round/>
                <a:headEnd/>
                <a:tailEnd type="triangle" w="med" len="med"/>
              </a:ln>
              <a:effectLst/>
            </p:spPr>
            <p:txBody>
              <a:bodyPr/>
              <a:lstStyle/>
              <a:p>
                <a:endParaRPr lang="en-US"/>
              </a:p>
            </p:txBody>
          </p:sp>
        </p:grpSp>
        <p:grpSp>
          <p:nvGrpSpPr>
            <p:cNvPr id="3" name="Group 46"/>
            <p:cNvGrpSpPr>
              <a:grpSpLocks/>
            </p:cNvGrpSpPr>
            <p:nvPr/>
          </p:nvGrpSpPr>
          <p:grpSpPr bwMode="auto">
            <a:xfrm>
              <a:off x="3240720" y="1672579"/>
              <a:ext cx="1509080" cy="1426221"/>
              <a:chOff x="3953" y="1310"/>
              <a:chExt cx="1580" cy="1779"/>
            </a:xfrm>
          </p:grpSpPr>
          <p:pic>
            <p:nvPicPr>
              <p:cNvPr id="49" name="Picture 2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58" y="1926"/>
                <a:ext cx="444" cy="519"/>
              </a:xfrm>
              <a:prstGeom prst="rect">
                <a:avLst/>
              </a:prstGeom>
              <a:noFill/>
              <a:ln w="9525" cap="flat">
                <a:noFill/>
                <a:round/>
                <a:headEnd/>
                <a:tailEnd/>
              </a:ln>
              <a:effectLst/>
            </p:spPr>
          </p:pic>
          <p:pic>
            <p:nvPicPr>
              <p:cNvPr id="50" name="Picture 2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89" y="1919"/>
                <a:ext cx="444" cy="519"/>
              </a:xfrm>
              <a:prstGeom prst="rect">
                <a:avLst/>
              </a:prstGeom>
              <a:noFill/>
              <a:ln w="9525" cap="flat">
                <a:noFill/>
                <a:round/>
                <a:headEnd/>
                <a:tailEnd/>
              </a:ln>
              <a:effectLst/>
            </p:spPr>
          </p:pic>
          <p:pic>
            <p:nvPicPr>
              <p:cNvPr id="51" name="Picture 2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73" y="2555"/>
                <a:ext cx="444" cy="519"/>
              </a:xfrm>
              <a:prstGeom prst="rect">
                <a:avLst/>
              </a:prstGeom>
              <a:noFill/>
              <a:ln w="9525" cap="flat">
                <a:noFill/>
                <a:round/>
                <a:headEnd/>
                <a:tailEnd/>
              </a:ln>
              <a:effectLst/>
            </p:spPr>
          </p:pic>
          <p:pic>
            <p:nvPicPr>
              <p:cNvPr id="52" name="Picture 2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62" y="2570"/>
                <a:ext cx="444" cy="519"/>
              </a:xfrm>
              <a:prstGeom prst="rect">
                <a:avLst/>
              </a:prstGeom>
              <a:noFill/>
              <a:ln w="9525" cap="flat">
                <a:noFill/>
                <a:round/>
                <a:headEnd/>
                <a:tailEnd/>
              </a:ln>
              <a:effectLst/>
            </p:spPr>
          </p:pic>
          <p:pic>
            <p:nvPicPr>
              <p:cNvPr id="53" name="Picture 2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67" y="1310"/>
                <a:ext cx="444" cy="519"/>
              </a:xfrm>
              <a:prstGeom prst="rect">
                <a:avLst/>
              </a:prstGeom>
              <a:noFill/>
              <a:ln w="9525" cap="flat">
                <a:noFill/>
                <a:round/>
                <a:headEnd/>
                <a:tailEnd/>
              </a:ln>
              <a:effectLst/>
            </p:spPr>
          </p:pic>
          <p:sp>
            <p:nvSpPr>
              <p:cNvPr id="54" name="Line 27"/>
              <p:cNvSpPr>
                <a:spLocks noChangeShapeType="1"/>
              </p:cNvSpPr>
              <p:nvPr/>
            </p:nvSpPr>
            <p:spPr bwMode="auto">
              <a:xfrm flipV="1">
                <a:off x="4519" y="1759"/>
                <a:ext cx="236" cy="167"/>
              </a:xfrm>
              <a:prstGeom prst="line">
                <a:avLst/>
              </a:prstGeom>
              <a:noFill/>
              <a:ln w="9525" cap="flat">
                <a:solidFill>
                  <a:srgbClr val="000000"/>
                </a:solidFill>
                <a:round/>
                <a:headEnd/>
                <a:tailEnd/>
              </a:ln>
              <a:effectLst/>
            </p:spPr>
            <p:txBody>
              <a:bodyPr/>
              <a:lstStyle/>
              <a:p>
                <a:endParaRPr lang="en-US"/>
              </a:p>
            </p:txBody>
          </p:sp>
          <p:sp>
            <p:nvSpPr>
              <p:cNvPr id="55" name="Line 28"/>
              <p:cNvSpPr>
                <a:spLocks noChangeShapeType="1"/>
              </p:cNvSpPr>
              <p:nvPr/>
            </p:nvSpPr>
            <p:spPr bwMode="auto">
              <a:xfrm>
                <a:off x="4578" y="2107"/>
                <a:ext cx="652" cy="0"/>
              </a:xfrm>
              <a:prstGeom prst="line">
                <a:avLst/>
              </a:prstGeom>
              <a:noFill/>
              <a:ln w="9525" cap="flat">
                <a:solidFill>
                  <a:srgbClr val="000000"/>
                </a:solidFill>
                <a:round/>
                <a:headEnd/>
                <a:tailEnd/>
              </a:ln>
              <a:effectLst/>
            </p:spPr>
            <p:txBody>
              <a:bodyPr/>
              <a:lstStyle/>
              <a:p>
                <a:endParaRPr lang="en-US"/>
              </a:p>
            </p:txBody>
          </p:sp>
          <p:sp>
            <p:nvSpPr>
              <p:cNvPr id="56" name="Line 29"/>
              <p:cNvSpPr>
                <a:spLocks noChangeShapeType="1"/>
              </p:cNvSpPr>
              <p:nvPr/>
            </p:nvSpPr>
            <p:spPr bwMode="auto">
              <a:xfrm>
                <a:off x="4578" y="2245"/>
                <a:ext cx="629" cy="415"/>
              </a:xfrm>
              <a:prstGeom prst="line">
                <a:avLst/>
              </a:prstGeom>
              <a:noFill/>
              <a:ln w="9525" cap="flat">
                <a:solidFill>
                  <a:srgbClr val="000000"/>
                </a:solidFill>
                <a:round/>
                <a:headEnd/>
                <a:tailEnd/>
              </a:ln>
              <a:effectLst/>
            </p:spPr>
            <p:txBody>
              <a:bodyPr/>
              <a:lstStyle/>
              <a:p>
                <a:endParaRPr lang="en-US"/>
              </a:p>
            </p:txBody>
          </p:sp>
          <p:sp>
            <p:nvSpPr>
              <p:cNvPr id="57" name="Line 30"/>
              <p:cNvSpPr>
                <a:spLocks noChangeShapeType="1"/>
              </p:cNvSpPr>
              <p:nvPr/>
            </p:nvSpPr>
            <p:spPr bwMode="auto">
              <a:xfrm>
                <a:off x="4519" y="2419"/>
                <a:ext cx="0" cy="136"/>
              </a:xfrm>
              <a:prstGeom prst="line">
                <a:avLst/>
              </a:prstGeom>
              <a:noFill/>
              <a:ln w="9525" cap="flat">
                <a:solidFill>
                  <a:srgbClr val="000000"/>
                </a:solidFill>
                <a:round/>
                <a:headEnd/>
                <a:tailEnd/>
              </a:ln>
              <a:effectLst/>
            </p:spPr>
            <p:txBody>
              <a:bodyPr/>
              <a:lstStyle/>
              <a:p>
                <a:endParaRPr lang="en-US"/>
              </a:p>
            </p:txBody>
          </p:sp>
          <p:sp>
            <p:nvSpPr>
              <p:cNvPr id="58" name="Line 31"/>
              <p:cNvSpPr>
                <a:spLocks noChangeShapeType="1"/>
              </p:cNvSpPr>
              <p:nvPr/>
            </p:nvSpPr>
            <p:spPr bwMode="auto">
              <a:xfrm>
                <a:off x="4994" y="1760"/>
                <a:ext cx="236" cy="207"/>
              </a:xfrm>
              <a:prstGeom prst="line">
                <a:avLst/>
              </a:prstGeom>
              <a:noFill/>
              <a:ln w="9525" cap="flat">
                <a:solidFill>
                  <a:srgbClr val="000000"/>
                </a:solidFill>
                <a:round/>
                <a:headEnd/>
                <a:tailEnd/>
              </a:ln>
              <a:effectLst/>
            </p:spPr>
            <p:txBody>
              <a:bodyPr/>
              <a:lstStyle/>
              <a:p>
                <a:endParaRPr lang="en-US"/>
              </a:p>
            </p:txBody>
          </p:sp>
          <p:sp>
            <p:nvSpPr>
              <p:cNvPr id="59" name="Line 32"/>
              <p:cNvSpPr>
                <a:spLocks noChangeShapeType="1"/>
              </p:cNvSpPr>
              <p:nvPr/>
            </p:nvSpPr>
            <p:spPr bwMode="auto">
              <a:xfrm>
                <a:off x="4638" y="2731"/>
                <a:ext cx="534" cy="0"/>
              </a:xfrm>
              <a:prstGeom prst="line">
                <a:avLst/>
              </a:prstGeom>
              <a:noFill/>
              <a:ln w="9525" cap="flat">
                <a:solidFill>
                  <a:srgbClr val="000000"/>
                </a:solidFill>
                <a:round/>
                <a:headEnd/>
                <a:tailEnd/>
              </a:ln>
              <a:effectLst/>
            </p:spPr>
            <p:txBody>
              <a:bodyPr/>
              <a:lstStyle/>
              <a:p>
                <a:endParaRPr lang="en-US"/>
              </a:p>
            </p:txBody>
          </p:sp>
          <p:sp>
            <p:nvSpPr>
              <p:cNvPr id="60" name="Line 33"/>
              <p:cNvSpPr>
                <a:spLocks noChangeShapeType="1"/>
              </p:cNvSpPr>
              <p:nvPr/>
            </p:nvSpPr>
            <p:spPr bwMode="auto">
              <a:xfrm flipV="1">
                <a:off x="4614" y="2272"/>
                <a:ext cx="534" cy="417"/>
              </a:xfrm>
              <a:prstGeom prst="line">
                <a:avLst/>
              </a:prstGeom>
              <a:noFill/>
              <a:ln w="9525" cap="flat">
                <a:solidFill>
                  <a:srgbClr val="000000"/>
                </a:solidFill>
                <a:round/>
                <a:headEnd/>
                <a:tailEnd/>
              </a:ln>
              <a:effectLst/>
            </p:spPr>
            <p:txBody>
              <a:bodyPr/>
              <a:lstStyle/>
              <a:p>
                <a:endParaRPr lang="en-US"/>
              </a:p>
            </p:txBody>
          </p:sp>
          <p:sp>
            <p:nvSpPr>
              <p:cNvPr id="61" name="Line 34"/>
              <p:cNvSpPr>
                <a:spLocks noChangeShapeType="1"/>
              </p:cNvSpPr>
              <p:nvPr/>
            </p:nvSpPr>
            <p:spPr bwMode="auto">
              <a:xfrm>
                <a:off x="5291" y="2439"/>
                <a:ext cx="0" cy="130"/>
              </a:xfrm>
              <a:prstGeom prst="line">
                <a:avLst/>
              </a:prstGeom>
              <a:noFill/>
              <a:ln w="9525" cap="flat">
                <a:solidFill>
                  <a:srgbClr val="000000"/>
                </a:solidFill>
                <a:round/>
                <a:headEnd/>
                <a:tailEnd/>
              </a:ln>
              <a:effectLst/>
            </p:spPr>
            <p:txBody>
              <a:bodyPr/>
              <a:lstStyle/>
              <a:p>
                <a:endParaRPr lang="en-US"/>
              </a:p>
            </p:txBody>
          </p:sp>
          <p:sp>
            <p:nvSpPr>
              <p:cNvPr id="62" name="Line 35"/>
              <p:cNvSpPr>
                <a:spLocks noChangeShapeType="1"/>
              </p:cNvSpPr>
              <p:nvPr/>
            </p:nvSpPr>
            <p:spPr bwMode="auto">
              <a:xfrm flipV="1">
                <a:off x="4578" y="1829"/>
                <a:ext cx="236" cy="726"/>
              </a:xfrm>
              <a:prstGeom prst="line">
                <a:avLst/>
              </a:prstGeom>
              <a:noFill/>
              <a:ln w="9525" cap="flat">
                <a:solidFill>
                  <a:srgbClr val="000000"/>
                </a:solidFill>
                <a:round/>
                <a:headEnd/>
                <a:tailEnd/>
              </a:ln>
              <a:effectLst/>
            </p:spPr>
            <p:txBody>
              <a:bodyPr/>
              <a:lstStyle/>
              <a:p>
                <a:endParaRPr lang="en-US"/>
              </a:p>
            </p:txBody>
          </p:sp>
          <p:sp>
            <p:nvSpPr>
              <p:cNvPr id="63" name="Line 36"/>
              <p:cNvSpPr>
                <a:spLocks noChangeShapeType="1"/>
              </p:cNvSpPr>
              <p:nvPr/>
            </p:nvSpPr>
            <p:spPr bwMode="auto">
              <a:xfrm>
                <a:off x="4875" y="1830"/>
                <a:ext cx="355" cy="761"/>
              </a:xfrm>
              <a:prstGeom prst="line">
                <a:avLst/>
              </a:prstGeom>
              <a:noFill/>
              <a:ln w="9525" cap="flat">
                <a:solidFill>
                  <a:srgbClr val="000000"/>
                </a:solidFill>
                <a:round/>
                <a:headEnd/>
                <a:tailEnd/>
              </a:ln>
              <a:effectLst/>
            </p:spPr>
            <p:txBody>
              <a:bodyPr/>
              <a:lstStyle/>
              <a:p>
                <a:endParaRPr lang="en-US"/>
              </a:p>
            </p:txBody>
          </p:sp>
          <p:sp>
            <p:nvSpPr>
              <p:cNvPr id="64" name="Line 37"/>
              <p:cNvSpPr>
                <a:spLocks noChangeShapeType="1"/>
              </p:cNvSpPr>
              <p:nvPr/>
            </p:nvSpPr>
            <p:spPr bwMode="auto">
              <a:xfrm flipH="1">
                <a:off x="3953" y="1687"/>
                <a:ext cx="714" cy="551"/>
              </a:xfrm>
              <a:prstGeom prst="line">
                <a:avLst/>
              </a:prstGeom>
              <a:noFill/>
              <a:ln w="9525" cap="flat">
                <a:solidFill>
                  <a:srgbClr val="7E0021"/>
                </a:solidFill>
                <a:round/>
                <a:headEnd/>
                <a:tailEnd type="triangle" w="med" len="med"/>
              </a:ln>
              <a:effectLst/>
            </p:spPr>
            <p:txBody>
              <a:bodyPr/>
              <a:lstStyle/>
              <a:p>
                <a:endParaRPr lang="en-US"/>
              </a:p>
            </p:txBody>
          </p:sp>
          <p:sp>
            <p:nvSpPr>
              <p:cNvPr id="65" name="Line 38"/>
              <p:cNvSpPr>
                <a:spLocks noChangeShapeType="1"/>
              </p:cNvSpPr>
              <p:nvPr/>
            </p:nvSpPr>
            <p:spPr bwMode="auto">
              <a:xfrm flipH="1">
                <a:off x="4011" y="2354"/>
                <a:ext cx="289" cy="25"/>
              </a:xfrm>
              <a:prstGeom prst="line">
                <a:avLst/>
              </a:prstGeom>
              <a:noFill/>
              <a:ln w="9525" cap="flat">
                <a:solidFill>
                  <a:srgbClr val="7E0021"/>
                </a:solidFill>
                <a:round/>
                <a:headEnd/>
                <a:tailEnd type="triangle" w="med" len="med"/>
              </a:ln>
              <a:effectLst/>
            </p:spPr>
            <p:txBody>
              <a:bodyPr/>
              <a:lstStyle/>
              <a:p>
                <a:endParaRPr lang="en-US"/>
              </a:p>
            </p:txBody>
          </p:sp>
          <p:sp>
            <p:nvSpPr>
              <p:cNvPr id="66" name="Line 39"/>
              <p:cNvSpPr>
                <a:spLocks noChangeShapeType="1"/>
              </p:cNvSpPr>
              <p:nvPr/>
            </p:nvSpPr>
            <p:spPr bwMode="auto">
              <a:xfrm flipH="1" flipV="1">
                <a:off x="4011" y="2571"/>
                <a:ext cx="370" cy="270"/>
              </a:xfrm>
              <a:prstGeom prst="line">
                <a:avLst/>
              </a:prstGeom>
              <a:noFill/>
              <a:ln w="9525" cap="flat">
                <a:solidFill>
                  <a:srgbClr val="7E0021"/>
                </a:solidFill>
                <a:round/>
                <a:headEnd/>
                <a:tailEnd type="triangle" w="med" len="med"/>
              </a:ln>
              <a:effectLst/>
            </p:spPr>
            <p:txBody>
              <a:bodyPr/>
              <a:lstStyle/>
              <a:p>
                <a:endParaRPr lang="en-US"/>
              </a:p>
            </p:txBody>
          </p:sp>
          <p:sp>
            <p:nvSpPr>
              <p:cNvPr id="67" name="Line 40"/>
              <p:cNvSpPr>
                <a:spLocks noChangeShapeType="1"/>
              </p:cNvSpPr>
              <p:nvPr/>
            </p:nvSpPr>
            <p:spPr bwMode="auto">
              <a:xfrm flipH="1" flipV="1">
                <a:off x="4011" y="2469"/>
                <a:ext cx="1161" cy="220"/>
              </a:xfrm>
              <a:prstGeom prst="line">
                <a:avLst/>
              </a:prstGeom>
              <a:noFill/>
              <a:ln w="9525" cap="flat">
                <a:solidFill>
                  <a:srgbClr val="7E0021"/>
                </a:solidFill>
                <a:round/>
                <a:headEnd/>
                <a:tailEnd type="triangle" w="med" len="med"/>
              </a:ln>
              <a:effectLst/>
            </p:spPr>
            <p:txBody>
              <a:bodyPr/>
              <a:lstStyle/>
              <a:p>
                <a:endParaRPr lang="en-US"/>
              </a:p>
            </p:txBody>
          </p:sp>
          <p:sp>
            <p:nvSpPr>
              <p:cNvPr id="68" name="Line 41"/>
              <p:cNvSpPr>
                <a:spLocks noChangeShapeType="1"/>
              </p:cNvSpPr>
              <p:nvPr/>
            </p:nvSpPr>
            <p:spPr bwMode="auto">
              <a:xfrm flipH="1">
                <a:off x="4011" y="2021"/>
                <a:ext cx="1221" cy="244"/>
              </a:xfrm>
              <a:prstGeom prst="line">
                <a:avLst/>
              </a:prstGeom>
              <a:noFill/>
              <a:ln w="9525" cap="flat">
                <a:solidFill>
                  <a:srgbClr val="7E0021"/>
                </a:solidFill>
                <a:round/>
                <a:headEnd/>
                <a:tailEnd type="triangle" w="med" len="med"/>
              </a:ln>
              <a:effectLst/>
            </p:spPr>
            <p:txBody>
              <a:bodyPr/>
              <a:lstStyle/>
              <a:p>
                <a:endParaRPr lang="en-US"/>
              </a:p>
            </p:txBody>
          </p:sp>
        </p:grpSp>
      </p:grpSp>
      <p:sp>
        <p:nvSpPr>
          <p:cNvPr id="69" name="TextBox 68"/>
          <p:cNvSpPr txBox="1"/>
          <p:nvPr/>
        </p:nvSpPr>
        <p:spPr>
          <a:xfrm>
            <a:off x="3009900" y="1752600"/>
            <a:ext cx="1905000" cy="492443"/>
          </a:xfrm>
          <a:prstGeom prst="rect">
            <a:avLst/>
          </a:prstGeom>
          <a:noFill/>
        </p:spPr>
        <p:txBody>
          <a:bodyPr wrap="square" rtlCol="0">
            <a:spAutoFit/>
          </a:bodyPr>
          <a:lstStyle/>
          <a:p>
            <a:pPr algn="l"/>
            <a:r>
              <a:rPr lang="en-US" dirty="0"/>
              <a:t>Clique</a:t>
            </a:r>
          </a:p>
        </p:txBody>
      </p:sp>
      <p:pic>
        <p:nvPicPr>
          <p:cNvPr id="70" name="Picture 1"/>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25699" y="2755900"/>
            <a:ext cx="6564229" cy="3429000"/>
          </a:xfrm>
          <a:prstGeom prst="rect">
            <a:avLst/>
          </a:prstGeom>
          <a:noFill/>
          <a:ln w="9525" cap="flat">
            <a:noFill/>
            <a:round/>
            <a:headEnd/>
            <a:tailEnd/>
          </a:ln>
          <a:effectLst/>
        </p:spPr>
      </p:pic>
      <p:sp>
        <p:nvSpPr>
          <p:cNvPr id="77" name="TextBox 76"/>
          <p:cNvSpPr txBox="1"/>
          <p:nvPr/>
        </p:nvSpPr>
        <p:spPr>
          <a:xfrm>
            <a:off x="252026" y="2730500"/>
            <a:ext cx="1407820" cy="892552"/>
          </a:xfrm>
          <a:prstGeom prst="rect">
            <a:avLst/>
          </a:prstGeom>
          <a:noFill/>
        </p:spPr>
        <p:txBody>
          <a:bodyPr wrap="none" rtlCol="0">
            <a:spAutoFit/>
          </a:bodyPr>
          <a:lstStyle/>
          <a:p>
            <a:r>
              <a:rPr lang="en-US" dirty="0"/>
              <a:t>Bipartite</a:t>
            </a:r>
          </a:p>
          <a:p>
            <a:r>
              <a:rPr lang="en-US" dirty="0"/>
              <a:t>core</a:t>
            </a:r>
          </a:p>
        </p:txBody>
      </p:sp>
      <p:sp>
        <p:nvSpPr>
          <p:cNvPr id="71" name="TextBox 70"/>
          <p:cNvSpPr txBox="1"/>
          <p:nvPr/>
        </p:nvSpPr>
        <p:spPr>
          <a:xfrm>
            <a:off x="5602061" y="1778000"/>
            <a:ext cx="2112440" cy="892552"/>
          </a:xfrm>
          <a:prstGeom prst="rect">
            <a:avLst/>
          </a:prstGeom>
          <a:noFill/>
        </p:spPr>
        <p:txBody>
          <a:bodyPr wrap="none" rtlCol="0">
            <a:spAutoFit/>
          </a:bodyPr>
          <a:lstStyle/>
          <a:p>
            <a:r>
              <a:rPr lang="en-US" dirty="0"/>
              <a:t>41.7M nodes</a:t>
            </a:r>
          </a:p>
          <a:p>
            <a:r>
              <a:rPr lang="en-US" dirty="0"/>
              <a:t>1.5B edges</a:t>
            </a:r>
          </a:p>
        </p:txBody>
      </p:sp>
      <p:pic>
        <p:nvPicPr>
          <p:cNvPr id="72" name="Picture 13" descr="twitter-logo_1.jp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8089106" y="1854200"/>
            <a:ext cx="757238" cy="757238"/>
          </a:xfrm>
          <a:prstGeom prst="rect">
            <a:avLst/>
          </a:prstGeom>
          <a:noFill/>
          <a:ln w="9525">
            <a:noFill/>
            <a:miter lim="800000"/>
            <a:headEnd/>
            <a:tailEnd/>
          </a:ln>
        </p:spPr>
      </p:pic>
      <p:cxnSp>
        <p:nvCxnSpPr>
          <p:cNvPr id="75" name="Straight Connector 74"/>
          <p:cNvCxnSpPr/>
          <p:nvPr/>
        </p:nvCxnSpPr>
        <p:spPr bwMode="auto">
          <a:xfrm flipV="1">
            <a:off x="3759200" y="3162300"/>
            <a:ext cx="1549400" cy="127000"/>
          </a:xfrm>
          <a:prstGeom prst="line">
            <a:avLst/>
          </a:prstGeom>
          <a:solidFill>
            <a:schemeClr val="accent1"/>
          </a:solidFill>
          <a:ln w="50800" cap="flat" cmpd="sng" algn="ctr">
            <a:solidFill>
              <a:schemeClr val="tx2"/>
            </a:solidFill>
            <a:prstDash val="solid"/>
            <a:round/>
            <a:headEnd type="none" w="sm" len="sm"/>
            <a:tailEnd type="none" w="med" len="med"/>
          </a:ln>
          <a:effectLst/>
        </p:spPr>
      </p:cxn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5"/>
          <p:cNvSpPr>
            <a:spLocks noGrp="1"/>
          </p:cNvSpPr>
          <p:nvPr>
            <p:ph type="ftr" sz="quarter" idx="11"/>
          </p:nvPr>
        </p:nvSpPr>
        <p:spPr>
          <a:noFill/>
        </p:spPr>
        <p:txBody>
          <a:bodyPr/>
          <a:lstStyle/>
          <a:p>
            <a:r>
              <a:rPr lang="en-US"/>
              <a:t>(c) 2016, C. Faloutsos</a:t>
            </a:r>
          </a:p>
        </p:txBody>
      </p:sp>
      <p:sp>
        <p:nvSpPr>
          <p:cNvPr id="23555" name="Slide Number Placeholder 6"/>
          <p:cNvSpPr>
            <a:spLocks noGrp="1"/>
          </p:cNvSpPr>
          <p:nvPr>
            <p:ph type="sldNum" sz="quarter" idx="12"/>
          </p:nvPr>
        </p:nvSpPr>
        <p:spPr>
          <a:noFill/>
        </p:spPr>
        <p:txBody>
          <a:bodyPr/>
          <a:lstStyle/>
          <a:p>
            <a:fld id="{60385EB5-65FE-4545-A2DC-623AEAD8C7E4}" type="slidenum">
              <a:rPr lang="en-US" smtClean="0"/>
              <a:pPr/>
              <a:t>18</a:t>
            </a:fld>
            <a:endParaRPr lang="en-US"/>
          </a:p>
        </p:txBody>
      </p:sp>
      <p:sp>
        <p:nvSpPr>
          <p:cNvPr id="23556" name="Rectangle 1026"/>
          <p:cNvSpPr>
            <a:spLocks noGrp="1" noChangeArrowheads="1"/>
          </p:cNvSpPr>
          <p:nvPr>
            <p:ph type="title"/>
          </p:nvPr>
        </p:nvSpPr>
        <p:spPr>
          <a:xfrm>
            <a:off x="292100" y="266700"/>
            <a:ext cx="8458200" cy="685800"/>
          </a:xfrm>
        </p:spPr>
        <p:txBody>
          <a:bodyPr lIns="82945" tIns="41473" rIns="82945" bIns="41473" anchor="t"/>
          <a:lstStyle/>
          <a:p>
            <a:pPr defTabSz="912813"/>
            <a:r>
              <a:rPr lang="en-US" dirty="0">
                <a:ea typeface="ＭＳ Ｐゴシック" charset="-128"/>
                <a:cs typeface="ＭＳ Ｐゴシック" charset="-128"/>
              </a:rPr>
              <a:t>Problem: Social Network Link Fraud</a:t>
            </a:r>
            <a:br>
              <a:rPr lang="en-US" dirty="0">
                <a:ea typeface="ＭＳ Ｐゴシック" charset="-128"/>
                <a:cs typeface="ＭＳ Ｐゴシック" charset="-128"/>
              </a:rPr>
            </a:br>
            <a:endParaRPr lang="en-US" dirty="0">
              <a:ea typeface="ＭＳ Ｐゴシック" charset="-128"/>
              <a:cs typeface="ＭＳ Ｐゴシック" charset="-128"/>
            </a:endParaRPr>
          </a:p>
        </p:txBody>
      </p:sp>
      <p:sp>
        <p:nvSpPr>
          <p:cNvPr id="23563" name="Date Placeholder 13"/>
          <p:cNvSpPr>
            <a:spLocks noGrp="1"/>
          </p:cNvSpPr>
          <p:nvPr>
            <p:ph type="dt" sz="quarter" idx="10"/>
          </p:nvPr>
        </p:nvSpPr>
        <p:spPr>
          <a:noFill/>
        </p:spPr>
        <p:txBody>
          <a:bodyPr/>
          <a:lstStyle/>
          <a:p>
            <a:r>
              <a:rPr lang="en-US"/>
              <a:t>Amazon'16</a:t>
            </a:r>
          </a:p>
        </p:txBody>
      </p:sp>
      <p:sp>
        <p:nvSpPr>
          <p:cNvPr id="9" name="TextBox 8"/>
          <p:cNvSpPr txBox="1"/>
          <p:nvPr/>
        </p:nvSpPr>
        <p:spPr>
          <a:xfrm>
            <a:off x="0" y="5575300"/>
            <a:ext cx="9144000" cy="1292662"/>
          </a:xfrm>
          <a:prstGeom prst="rect">
            <a:avLst/>
          </a:prstGeom>
          <a:solidFill>
            <a:srgbClr val="FF6600"/>
          </a:solidFill>
        </p:spPr>
        <p:txBody>
          <a:bodyPr wrap="square" rtlCol="0">
            <a:spAutoFit/>
          </a:bodyPr>
          <a:lstStyle/>
          <a:p>
            <a:pPr algn="just"/>
            <a:r>
              <a:rPr lang="en-US" dirty="0">
                <a:solidFill>
                  <a:schemeClr val="bg1"/>
                </a:solidFill>
              </a:rPr>
              <a:t>Neil Shah, Alex </a:t>
            </a:r>
            <a:r>
              <a:rPr lang="en-US" dirty="0" err="1">
                <a:solidFill>
                  <a:schemeClr val="bg1"/>
                </a:solidFill>
              </a:rPr>
              <a:t>Beutel</a:t>
            </a:r>
            <a:r>
              <a:rPr lang="en-US" dirty="0">
                <a:solidFill>
                  <a:schemeClr val="bg1"/>
                </a:solidFill>
              </a:rPr>
              <a:t>, Brian Gallagher and Christos </a:t>
            </a:r>
            <a:r>
              <a:rPr lang="en-US" dirty="0" err="1">
                <a:solidFill>
                  <a:schemeClr val="bg1"/>
                </a:solidFill>
              </a:rPr>
              <a:t>Faloutsos</a:t>
            </a:r>
            <a:r>
              <a:rPr lang="en-US" dirty="0">
                <a:solidFill>
                  <a:schemeClr val="bg1"/>
                </a:solidFill>
              </a:rPr>
              <a:t>.</a:t>
            </a:r>
            <a:r>
              <a:rPr lang="en-US" i="1" dirty="0">
                <a:solidFill>
                  <a:schemeClr val="bg1"/>
                </a:solidFill>
              </a:rPr>
              <a:t> Spotting Suspicious Link Behavior with </a:t>
            </a:r>
            <a:r>
              <a:rPr lang="en-US" i="1" dirty="0" err="1">
                <a:solidFill>
                  <a:schemeClr val="bg1"/>
                </a:solidFill>
              </a:rPr>
              <a:t>fBox</a:t>
            </a:r>
            <a:r>
              <a:rPr lang="en-US" i="1" dirty="0">
                <a:solidFill>
                  <a:schemeClr val="bg1"/>
                </a:solidFill>
              </a:rPr>
              <a:t>: An Adversarial Perspective.</a:t>
            </a:r>
            <a:r>
              <a:rPr lang="en-US" dirty="0">
                <a:solidFill>
                  <a:schemeClr val="bg1"/>
                </a:solidFill>
              </a:rPr>
              <a:t> ICDM 2014, Shenzhen, China. </a:t>
            </a:r>
          </a:p>
        </p:txBody>
      </p:sp>
      <p:pic>
        <p:nvPicPr>
          <p:cNvPr id="16" name="Content Placeholder 15" descr="headshot.JPG"/>
          <p:cNvPicPr>
            <a:picLocks noGrp="1" noChangeAspect="1"/>
          </p:cNvPicPr>
          <p:nvPr>
            <p:ph sz="half" idx="1"/>
          </p:nvPr>
        </p:nvPicPr>
        <p:blipFill>
          <a:blip r:embed="rId3" cstate="print">
            <a:extLst>
              <a:ext uri="{28A0092B-C50C-407E-A947-70E740481C1C}">
                <a14:useLocalDpi xmlns:a14="http://schemas.microsoft.com/office/drawing/2010/main"/>
              </a:ext>
            </a:extLst>
          </a:blip>
          <a:stretch>
            <a:fillRect/>
          </a:stretch>
        </p:blipFill>
        <p:spPr>
          <a:xfrm>
            <a:off x="34925" y="4533900"/>
            <a:ext cx="761238" cy="1014984"/>
          </a:xfrm>
        </p:spPr>
      </p:pic>
      <p:sp>
        <p:nvSpPr>
          <p:cNvPr id="26" name="TextBox 25"/>
          <p:cNvSpPr txBox="1"/>
          <p:nvPr/>
        </p:nvSpPr>
        <p:spPr>
          <a:xfrm>
            <a:off x="-38100" y="965200"/>
            <a:ext cx="9207500" cy="492443"/>
          </a:xfrm>
          <a:prstGeom prst="rect">
            <a:avLst/>
          </a:prstGeom>
          <a:noFill/>
        </p:spPr>
        <p:txBody>
          <a:bodyPr wrap="square" rtlCol="0">
            <a:spAutoFit/>
          </a:bodyPr>
          <a:lstStyle/>
          <a:p>
            <a:r>
              <a:rPr lang="en-US" dirty="0">
                <a:ea typeface="ＭＳ Ｐゴシック" charset="-128"/>
                <a:cs typeface="ＭＳ Ｐゴシック" charset="-128"/>
              </a:rPr>
              <a:t>Target: find “stealthy” attackers missed by other algorithms</a:t>
            </a:r>
            <a:endParaRPr lang="en-US" dirty="0"/>
          </a:p>
        </p:txBody>
      </p:sp>
      <p:pic>
        <p:nvPicPr>
          <p:cNvPr id="70" name="Picture 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40400" y="1651039"/>
            <a:ext cx="3403600" cy="1777961"/>
          </a:xfrm>
          <a:prstGeom prst="rect">
            <a:avLst/>
          </a:prstGeom>
          <a:noFill/>
          <a:ln w="9525" cap="flat">
            <a:noFill/>
            <a:round/>
            <a:headEnd/>
            <a:tailEnd/>
          </a:ln>
          <a:effectLst/>
        </p:spPr>
      </p:pic>
      <p:sp>
        <p:nvSpPr>
          <p:cNvPr id="72" name="TextBox 71"/>
          <p:cNvSpPr txBox="1"/>
          <p:nvPr/>
        </p:nvSpPr>
        <p:spPr>
          <a:xfrm>
            <a:off x="2692400" y="3810000"/>
            <a:ext cx="6248400" cy="892552"/>
          </a:xfrm>
          <a:prstGeom prst="rect">
            <a:avLst/>
          </a:prstGeom>
          <a:noFill/>
        </p:spPr>
        <p:txBody>
          <a:bodyPr wrap="square" rtlCol="0">
            <a:spAutoFit/>
          </a:bodyPr>
          <a:lstStyle/>
          <a:p>
            <a:pPr algn="l"/>
            <a:r>
              <a:rPr lang="en-US" b="1" dirty="0">
                <a:ea typeface="ＭＳ Ｐゴシック" charset="-128"/>
                <a:cs typeface="ＭＳ Ｐゴシック" charset="-128"/>
              </a:rPr>
              <a:t>Takeaway: </a:t>
            </a:r>
            <a:r>
              <a:rPr lang="en-US" dirty="0">
                <a:ea typeface="ＭＳ Ｐゴシック" charset="-128"/>
                <a:cs typeface="ＭＳ Ｐゴシック" charset="-128"/>
              </a:rPr>
              <a:t>use</a:t>
            </a:r>
            <a:r>
              <a:rPr lang="en-US" i="1" dirty="0">
                <a:ea typeface="ＭＳ Ｐゴシック" charset="-128"/>
                <a:cs typeface="ＭＳ Ｐゴシック" charset="-128"/>
              </a:rPr>
              <a:t> reconstruction error </a:t>
            </a:r>
            <a:r>
              <a:rPr lang="en-US" dirty="0">
                <a:ea typeface="ＭＳ Ｐゴシック" charset="-128"/>
                <a:cs typeface="ＭＳ Ｐゴシック" charset="-128"/>
              </a:rPr>
              <a:t>between true/latent representation!</a:t>
            </a:r>
            <a:endParaRPr lang="en-US" dirty="0"/>
          </a:p>
        </p:txBody>
      </p:sp>
      <p:pic>
        <p:nvPicPr>
          <p:cNvPr id="73" name="Picture 1"/>
          <p:cNvPicPr>
            <a:picLocks noChangeAspect="1" noChangeArrowheads="1"/>
          </p:cNvPicPr>
          <p:nvPr/>
        </p:nvPicPr>
        <p:blipFill>
          <a:blip r:embed="rId5"/>
          <a:srcRect/>
          <a:stretch>
            <a:fillRect/>
          </a:stretch>
        </p:blipFill>
        <p:spPr bwMode="auto">
          <a:xfrm>
            <a:off x="0" y="1549400"/>
            <a:ext cx="5619435" cy="2260600"/>
          </a:xfrm>
          <a:prstGeom prst="rect">
            <a:avLst/>
          </a:prstGeom>
          <a:noFill/>
          <a:ln w="9525" cap="flat">
            <a:noFill/>
            <a:round/>
            <a:headEnd/>
            <a:tailEnd/>
          </a:ln>
          <a:effectLst/>
        </p:spPr>
      </p:pic>
      <p:cxnSp>
        <p:nvCxnSpPr>
          <p:cNvPr id="75" name="Straight Arrow Connector 74"/>
          <p:cNvCxnSpPr>
            <a:stCxn id="76" idx="2"/>
          </p:cNvCxnSpPr>
          <p:nvPr/>
        </p:nvCxnSpPr>
        <p:spPr bwMode="auto">
          <a:xfrm rot="10800000">
            <a:off x="4572000" y="2806700"/>
            <a:ext cx="1308100" cy="6350"/>
          </a:xfrm>
          <a:prstGeom prst="straightConnector1">
            <a:avLst/>
          </a:prstGeom>
          <a:solidFill>
            <a:schemeClr val="accent1"/>
          </a:solidFill>
          <a:ln w="3175" cap="flat" cmpd="sng" algn="ctr">
            <a:solidFill>
              <a:schemeClr val="tx1"/>
            </a:solidFill>
            <a:prstDash val="solid"/>
            <a:round/>
            <a:headEnd type="none" w="sm" len="sm"/>
            <a:tailEnd type="arrow"/>
          </a:ln>
          <a:effectLst/>
        </p:spPr>
      </p:cxnSp>
      <p:sp>
        <p:nvSpPr>
          <p:cNvPr id="76" name="Oval 75"/>
          <p:cNvSpPr/>
          <p:nvPr/>
        </p:nvSpPr>
        <p:spPr bwMode="auto">
          <a:xfrm>
            <a:off x="5880100" y="2578100"/>
            <a:ext cx="1397000" cy="469900"/>
          </a:xfrm>
          <a:prstGeom prst="ellipse">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pic>
        <p:nvPicPr>
          <p:cNvPr id="14" name="Picture 13" descr="alex_beutel_small.jpg"/>
          <p:cNvPicPr>
            <a:picLocks noChangeAspect="1"/>
          </p:cNvPicPr>
          <p:nvPr/>
        </p:nvPicPr>
        <p:blipFill>
          <a:blip r:embed="rId6"/>
          <a:stretch>
            <a:fillRect/>
          </a:stretch>
        </p:blipFill>
        <p:spPr>
          <a:xfrm>
            <a:off x="1797050" y="4536392"/>
            <a:ext cx="793750" cy="969057"/>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19</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 </a:t>
            </a:r>
            <a:r>
              <a:rPr lang="en-US" b="1" dirty="0">
                <a:ea typeface="ＭＳ Ｐゴシック" charset="-128"/>
                <a:cs typeface="ＭＳ Ｐゴシック" charset="-128"/>
              </a:rPr>
              <a:t>suspiciousness</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1560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02843-DFB7-394A-A69D-F25C687D1675}"/>
              </a:ext>
            </a:extLst>
          </p:cNvPr>
          <p:cNvSpPr>
            <a:spLocks noGrp="1"/>
          </p:cNvSpPr>
          <p:nvPr>
            <p:ph type="title"/>
          </p:nvPr>
        </p:nvSpPr>
        <p:spPr/>
        <p:txBody>
          <a:bodyPr/>
          <a:lstStyle/>
          <a:p>
            <a:r>
              <a:rPr lang="en-US" dirty="0"/>
              <a:t>To Leman, from </a:t>
            </a:r>
            <a:r>
              <a:rPr lang="en-US" dirty="0" err="1"/>
              <a:t>christos</a:t>
            </a:r>
            <a:endParaRPr lang="en-US" dirty="0"/>
          </a:p>
        </p:txBody>
      </p:sp>
      <p:sp>
        <p:nvSpPr>
          <p:cNvPr id="3" name="Content Placeholder 2">
            <a:extLst>
              <a:ext uri="{FF2B5EF4-FFF2-40B4-BE49-F238E27FC236}">
                <a16:creationId xmlns:a16="http://schemas.microsoft.com/office/drawing/2014/main" id="{113894A9-09B9-D443-9B71-EAF6F452CC2D}"/>
              </a:ext>
            </a:extLst>
          </p:cNvPr>
          <p:cNvSpPr>
            <a:spLocks noGrp="1"/>
          </p:cNvSpPr>
          <p:nvPr>
            <p:ph idx="1"/>
          </p:nvPr>
        </p:nvSpPr>
        <p:spPr/>
        <p:txBody>
          <a:bodyPr/>
          <a:lstStyle/>
          <a:p>
            <a:pPr marL="514350" indent="-514350">
              <a:buFont typeface="+mj-lt"/>
              <a:buAutoNum type="arabicPeriod"/>
            </a:pPr>
            <a:r>
              <a:rPr lang="en-US" dirty="0"/>
              <a:t>Feel free to ignore / modify at will!</a:t>
            </a:r>
          </a:p>
          <a:p>
            <a:pPr marL="514350" indent="-514350">
              <a:buFont typeface="+mj-lt"/>
              <a:buAutoNum type="arabicPeriod"/>
            </a:pPr>
            <a:r>
              <a:rPr lang="en-US" dirty="0"/>
              <a:t>FYI, I marked the starting point of each paper with a </a:t>
            </a:r>
            <a:r>
              <a:rPr lang="en-US"/>
              <a:t>red-background slide</a:t>
            </a:r>
            <a:endParaRPr lang="en-US" dirty="0"/>
          </a:p>
        </p:txBody>
      </p:sp>
      <p:sp>
        <p:nvSpPr>
          <p:cNvPr id="4" name="Date Placeholder 3">
            <a:extLst>
              <a:ext uri="{FF2B5EF4-FFF2-40B4-BE49-F238E27FC236}">
                <a16:creationId xmlns:a16="http://schemas.microsoft.com/office/drawing/2014/main" id="{D3738D1C-162A-2144-B3F6-2141AF0CA1C1}"/>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A4C6C276-46BB-8446-811E-14F337CD1C8F}"/>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CB746837-1638-104E-9B4F-02AFCAF0D0E1}"/>
              </a:ext>
            </a:extLst>
          </p:cNvPr>
          <p:cNvSpPr>
            <a:spLocks noGrp="1"/>
          </p:cNvSpPr>
          <p:nvPr>
            <p:ph type="sldNum" sz="quarter" idx="12"/>
          </p:nvPr>
        </p:nvSpPr>
        <p:spPr/>
        <p:txBody>
          <a:bodyPr/>
          <a:lstStyle/>
          <a:p>
            <a:pPr>
              <a:defRPr/>
            </a:pPr>
            <a:fld id="{F9B43987-7F84-BB4A-8611-CDF75B6A737D}" type="slidenum">
              <a:rPr lang="en-US" smtClean="0"/>
              <a:pPr>
                <a:defRPr/>
              </a:pPr>
              <a:t>2</a:t>
            </a:fld>
            <a:endParaRPr lang="en-US"/>
          </a:p>
        </p:txBody>
      </p:sp>
    </p:spTree>
    <p:extLst>
      <p:ext uri="{BB962C8B-B14F-4D97-AF65-F5344CB8AC3E}">
        <p14:creationId xmlns:p14="http://schemas.microsoft.com/office/powerpoint/2010/main" val="58304017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4B6-D41E-A542-A942-AA72BBD9C9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49EC-F6B2-B34B-8E85-14EF809B322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71F6D67-52F2-AB4F-BE85-2DC5E6C0EC0C}"/>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38C10CAF-9795-9E43-A429-3736F135C6DB}"/>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49402029-5D32-6148-B4C2-C73FB1A5F8CA}"/>
              </a:ext>
            </a:extLst>
          </p:cNvPr>
          <p:cNvSpPr>
            <a:spLocks noGrp="1"/>
          </p:cNvSpPr>
          <p:nvPr>
            <p:ph type="sldNum" sz="quarter" idx="12"/>
          </p:nvPr>
        </p:nvSpPr>
        <p:spPr/>
        <p:txBody>
          <a:bodyPr/>
          <a:lstStyle/>
          <a:p>
            <a:pPr>
              <a:defRPr/>
            </a:pPr>
            <a:fld id="{F9B43987-7F84-BB4A-8611-CDF75B6A737D}" type="slidenum">
              <a:rPr lang="en-US" smtClean="0"/>
              <a:pPr>
                <a:defRPr/>
              </a:pPr>
              <a:t>20</a:t>
            </a:fld>
            <a:endParaRPr lang="en-US"/>
          </a:p>
        </p:txBody>
      </p:sp>
      <p:sp>
        <p:nvSpPr>
          <p:cNvPr id="7" name="TextBox 6">
            <a:extLst>
              <a:ext uri="{FF2B5EF4-FFF2-40B4-BE49-F238E27FC236}">
                <a16:creationId xmlns:a16="http://schemas.microsoft.com/office/drawing/2014/main" id="{286E61A5-818B-9C47-873F-278337371BCE}"/>
              </a:ext>
            </a:extLst>
          </p:cNvPr>
          <p:cNvSpPr txBox="1"/>
          <p:nvPr/>
        </p:nvSpPr>
        <p:spPr>
          <a:xfrm>
            <a:off x="1544431" y="3678621"/>
            <a:ext cx="5371984" cy="1323439"/>
          </a:xfrm>
          <a:prstGeom prst="rect">
            <a:avLst/>
          </a:prstGeom>
          <a:noFill/>
        </p:spPr>
        <p:txBody>
          <a:bodyPr wrap="none" rtlCol="0">
            <a:spAutoFit/>
          </a:bodyPr>
          <a:lstStyle/>
          <a:p>
            <a:r>
              <a:rPr lang="en-US" sz="8000" b="1" dirty="0" err="1">
                <a:solidFill>
                  <a:schemeClr val="bg1"/>
                </a:solidFill>
              </a:rPr>
              <a:t>CrossSpot</a:t>
            </a:r>
            <a:endParaRPr lang="en-US" sz="8000" b="1" dirty="0">
              <a:solidFill>
                <a:schemeClr val="bg1"/>
              </a:solidFill>
            </a:endParaRPr>
          </a:p>
        </p:txBody>
      </p:sp>
    </p:spTree>
    <p:extLst>
      <p:ext uri="{BB962C8B-B14F-4D97-AF65-F5344CB8AC3E}">
        <p14:creationId xmlns:p14="http://schemas.microsoft.com/office/powerpoint/2010/main" val="350360086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Suspicious Patterns in Event Data</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21</a:t>
            </a:fld>
            <a:endParaRPr lang="en-US"/>
          </a:p>
        </p:txBody>
      </p:sp>
      <p:sp>
        <p:nvSpPr>
          <p:cNvPr id="7" name="TextBox 6"/>
          <p:cNvSpPr txBox="1"/>
          <p:nvPr/>
        </p:nvSpPr>
        <p:spPr>
          <a:xfrm>
            <a:off x="0" y="5565338"/>
            <a:ext cx="9144000" cy="1292662"/>
          </a:xfrm>
          <a:prstGeom prst="rect">
            <a:avLst/>
          </a:prstGeom>
          <a:solidFill>
            <a:srgbClr val="FF6600"/>
          </a:solidFill>
        </p:spPr>
        <p:txBody>
          <a:bodyPr wrap="square" rtlCol="0">
            <a:spAutoFit/>
          </a:bodyPr>
          <a:lstStyle/>
          <a:p>
            <a:pPr algn="just"/>
            <a:r>
              <a:rPr lang="en-US" b="1" dirty="0">
                <a:solidFill>
                  <a:schemeClr val="bg1"/>
                </a:solidFill>
              </a:rPr>
              <a:t>A General Suspiciousness Metric for Dense Blocks in Multimodal Data,</a:t>
            </a:r>
            <a:r>
              <a:rPr lang="en-US" dirty="0">
                <a:solidFill>
                  <a:schemeClr val="bg1"/>
                </a:solidFill>
              </a:rPr>
              <a:t> </a:t>
            </a:r>
            <a:r>
              <a:rPr lang="en-US" dirty="0" err="1">
                <a:solidFill>
                  <a:schemeClr val="bg1"/>
                </a:solidFill>
              </a:rPr>
              <a:t>Meng</a:t>
            </a:r>
            <a:r>
              <a:rPr lang="en-US" dirty="0">
                <a:solidFill>
                  <a:schemeClr val="bg1"/>
                </a:solidFill>
              </a:rPr>
              <a:t> Jiang, Alex </a:t>
            </a:r>
            <a:r>
              <a:rPr lang="en-US" dirty="0" err="1">
                <a:solidFill>
                  <a:schemeClr val="bg1"/>
                </a:solidFill>
              </a:rPr>
              <a:t>Beutel</a:t>
            </a:r>
            <a:r>
              <a:rPr lang="en-US" dirty="0">
                <a:solidFill>
                  <a:schemeClr val="bg1"/>
                </a:solidFill>
              </a:rPr>
              <a:t>, </a:t>
            </a:r>
            <a:r>
              <a:rPr lang="en-US" dirty="0" err="1">
                <a:solidFill>
                  <a:schemeClr val="bg1"/>
                </a:solidFill>
              </a:rPr>
              <a:t>Peng</a:t>
            </a:r>
            <a:r>
              <a:rPr lang="en-US" dirty="0">
                <a:solidFill>
                  <a:schemeClr val="bg1"/>
                </a:solidFill>
              </a:rPr>
              <a:t> Cui, Bryan </a:t>
            </a:r>
            <a:r>
              <a:rPr lang="en-US" dirty="0" err="1">
                <a:solidFill>
                  <a:schemeClr val="bg1"/>
                </a:solidFill>
              </a:rPr>
              <a:t>Hooi</a:t>
            </a:r>
            <a:r>
              <a:rPr lang="en-US" dirty="0">
                <a:solidFill>
                  <a:schemeClr val="bg1"/>
                </a:solidFill>
              </a:rPr>
              <a:t>, </a:t>
            </a:r>
            <a:r>
              <a:rPr lang="en-US" dirty="0" err="1">
                <a:solidFill>
                  <a:schemeClr val="bg1"/>
                </a:solidFill>
              </a:rPr>
              <a:t>Shiqiang</a:t>
            </a:r>
            <a:r>
              <a:rPr lang="en-US" dirty="0">
                <a:solidFill>
                  <a:schemeClr val="bg1"/>
                </a:solidFill>
              </a:rPr>
              <a:t> Yang, and Christos Faloutsos, </a:t>
            </a:r>
            <a:r>
              <a:rPr lang="en-US" i="1" dirty="0">
                <a:solidFill>
                  <a:schemeClr val="bg1"/>
                </a:solidFill>
              </a:rPr>
              <a:t>ICDM</a:t>
            </a:r>
            <a:r>
              <a:rPr lang="en-US" dirty="0">
                <a:solidFill>
                  <a:schemeClr val="bg1"/>
                </a:solidFill>
              </a:rPr>
              <a:t>, 2015. </a:t>
            </a:r>
          </a:p>
        </p:txBody>
      </p:sp>
      <p:grpSp>
        <p:nvGrpSpPr>
          <p:cNvPr id="3" name="Group 20"/>
          <p:cNvGrpSpPr>
            <a:grpSpLocks noChangeAspect="1"/>
          </p:cNvGrpSpPr>
          <p:nvPr/>
        </p:nvGrpSpPr>
        <p:grpSpPr>
          <a:xfrm>
            <a:off x="2930199" y="3497087"/>
            <a:ext cx="1154975" cy="1098211"/>
            <a:chOff x="483325" y="3886608"/>
            <a:chExt cx="2309949" cy="2196421"/>
          </a:xfrm>
        </p:grpSpPr>
        <p:sp>
          <p:nvSpPr>
            <p:cNvPr id="11" name="Cube 10"/>
            <p:cNvSpPr/>
            <p:nvPr/>
          </p:nvSpPr>
          <p:spPr>
            <a:xfrm>
              <a:off x="483325" y="3886608"/>
              <a:ext cx="2309949" cy="2196421"/>
            </a:xfrm>
            <a:prstGeom prst="cube">
              <a:avLst/>
            </a:prstGeom>
            <a:solidFill>
              <a:schemeClr val="accent4">
                <a:lumMod val="25000"/>
                <a:lumOff val="7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1043425" y="4684209"/>
              <a:ext cx="953567" cy="439838"/>
            </a:xfrm>
            <a:prstGeom prst="cube">
              <a:avLst>
                <a:gd name="adj" fmla="val 46053"/>
              </a:avLst>
            </a:prstGeom>
            <a:solidFill>
              <a:schemeClr val="tx1">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8" name="Group 19"/>
          <p:cNvGrpSpPr>
            <a:grpSpLocks noChangeAspect="1"/>
          </p:cNvGrpSpPr>
          <p:nvPr/>
        </p:nvGrpSpPr>
        <p:grpSpPr>
          <a:xfrm>
            <a:off x="4956270" y="3497088"/>
            <a:ext cx="1154975" cy="1098211"/>
            <a:chOff x="6099269" y="3886608"/>
            <a:chExt cx="2309949" cy="2196421"/>
          </a:xfrm>
        </p:grpSpPr>
        <p:sp>
          <p:nvSpPr>
            <p:cNvPr id="15" name="Cube 14"/>
            <p:cNvSpPr/>
            <p:nvPr/>
          </p:nvSpPr>
          <p:spPr>
            <a:xfrm>
              <a:off x="6099269" y="3886608"/>
              <a:ext cx="2309949" cy="2196421"/>
            </a:xfrm>
            <a:prstGeom prst="cube">
              <a:avLst/>
            </a:prstGeom>
            <a:solidFill>
              <a:schemeClr val="accent4">
                <a:lumMod val="25000"/>
                <a:lumOff val="7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7262949" y="5398880"/>
              <a:ext cx="423470" cy="439837"/>
            </a:xfrm>
            <a:prstGeom prst="cube">
              <a:avLst>
                <a:gd name="adj" fmla="val 31946"/>
              </a:avLst>
            </a:prstGeom>
            <a:solidFill>
              <a:schemeClr val="accent4">
                <a:lumMod val="75000"/>
                <a:lumOff val="25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9" name="Group 25"/>
          <p:cNvGrpSpPr/>
          <p:nvPr/>
        </p:nvGrpSpPr>
        <p:grpSpPr>
          <a:xfrm>
            <a:off x="3090334" y="1481664"/>
            <a:ext cx="1032933" cy="1219200"/>
            <a:chOff x="6756400" y="1642534"/>
            <a:chExt cx="1032933" cy="1219200"/>
          </a:xfrm>
        </p:grpSpPr>
        <p:sp>
          <p:nvSpPr>
            <p:cNvPr id="23" name="Rectangle 22"/>
            <p:cNvSpPr/>
            <p:nvPr/>
          </p:nvSpPr>
          <p:spPr bwMode="auto">
            <a:xfrm>
              <a:off x="6756400" y="1642534"/>
              <a:ext cx="1032933" cy="1219200"/>
            </a:xfrm>
            <a:prstGeom prst="rect">
              <a:avLst/>
            </a:prstGeom>
            <a:solidFill>
              <a:schemeClr val="accent4">
                <a:lumMod val="10000"/>
                <a:lumOff val="90000"/>
              </a:schemeClr>
            </a:solidFill>
            <a:ln w="31750" cap="flat" cmpd="sng" algn="ctr">
              <a:solidFill>
                <a:schemeClr val="tx1"/>
              </a:solidFill>
              <a:prstDash val="solid"/>
              <a:round/>
              <a:headEnd type="none" w="sm" len="sm"/>
              <a:tailEnd type="none" w="med" len="med"/>
            </a:ln>
            <a:effectLst/>
          </p:spPr>
          <p:txBody>
            <a:bodyPr rtlCol="0" anchor="ctr"/>
            <a:lstStyle/>
            <a:p>
              <a:endParaRPr lang="en-US"/>
            </a:p>
          </p:txBody>
        </p:sp>
        <p:sp>
          <p:nvSpPr>
            <p:cNvPr id="25" name="Rectangle 24"/>
            <p:cNvSpPr/>
            <p:nvPr/>
          </p:nvSpPr>
          <p:spPr bwMode="auto">
            <a:xfrm>
              <a:off x="6832601" y="1761067"/>
              <a:ext cx="491066" cy="541866"/>
            </a:xfrm>
            <a:prstGeom prst="rect">
              <a:avLst/>
            </a:prstGeom>
            <a:solidFill>
              <a:schemeClr val="tx1">
                <a:lumMod val="20000"/>
                <a:lumOff val="80000"/>
              </a:schemeClr>
            </a:solidFill>
            <a:ln w="22225" cap="flat" cmpd="sng" algn="ctr">
              <a:solidFill>
                <a:schemeClr val="tx1"/>
              </a:solidFill>
              <a:prstDash val="solid"/>
              <a:round/>
              <a:headEnd type="none" w="sm" len="sm"/>
              <a:tailEnd type="none" w="med" len="med"/>
            </a:ln>
            <a:effectLst/>
          </p:spPr>
          <p:txBody>
            <a:bodyPr rtlCol="0" anchor="ctr"/>
            <a:lstStyle/>
            <a:p>
              <a:pPr algn="ctr"/>
              <a:endParaRPr lang="en-US"/>
            </a:p>
          </p:txBody>
        </p:sp>
      </p:grpSp>
      <p:sp>
        <p:nvSpPr>
          <p:cNvPr id="27" name="TextBox 26"/>
          <p:cNvSpPr txBox="1"/>
          <p:nvPr/>
        </p:nvSpPr>
        <p:spPr>
          <a:xfrm>
            <a:off x="221050" y="1837263"/>
            <a:ext cx="1774569" cy="646331"/>
          </a:xfrm>
          <a:prstGeom prst="rect">
            <a:avLst/>
          </a:prstGeom>
          <a:noFill/>
        </p:spPr>
        <p:txBody>
          <a:bodyPr wrap="none" rtlCol="0">
            <a:spAutoFit/>
          </a:bodyPr>
          <a:lstStyle/>
          <a:p>
            <a:r>
              <a:rPr lang="en-US" sz="3600" dirty="0">
                <a:latin typeface="+mj-lt"/>
                <a:ea typeface="ＭＳ Ｐゴシック" pitchFamily="-112" charset="-128"/>
                <a:cs typeface="ＭＳ Ｐゴシック" pitchFamily="-112" charset="-128"/>
              </a:rPr>
              <a:t>2-modes</a:t>
            </a:r>
          </a:p>
        </p:txBody>
      </p:sp>
      <p:sp>
        <p:nvSpPr>
          <p:cNvPr id="28" name="TextBox 27"/>
          <p:cNvSpPr txBox="1"/>
          <p:nvPr/>
        </p:nvSpPr>
        <p:spPr>
          <a:xfrm>
            <a:off x="229619" y="3555987"/>
            <a:ext cx="1808232" cy="646331"/>
          </a:xfrm>
          <a:prstGeom prst="rect">
            <a:avLst/>
          </a:prstGeom>
          <a:noFill/>
        </p:spPr>
        <p:txBody>
          <a:bodyPr wrap="none" rtlCol="0">
            <a:spAutoFit/>
          </a:bodyPr>
          <a:lstStyle/>
          <a:p>
            <a:r>
              <a:rPr lang="en-US" sz="3600" i="1" dirty="0">
                <a:solidFill>
                  <a:srgbClr val="000066"/>
                </a:solidFill>
                <a:latin typeface="+mj-lt"/>
                <a:ea typeface="ＭＳ Ｐゴシック" pitchFamily="-112" charset="-128"/>
                <a:cs typeface="ＭＳ Ｐゴシック" pitchFamily="-112" charset="-128"/>
              </a:rPr>
              <a:t>n</a:t>
            </a:r>
            <a:r>
              <a:rPr lang="en-US" sz="3600" dirty="0">
                <a:solidFill>
                  <a:srgbClr val="000066"/>
                </a:solidFill>
                <a:latin typeface="+mj-lt"/>
                <a:ea typeface="ＭＳ Ｐゴシック" pitchFamily="-112" charset="-128"/>
                <a:cs typeface="ＭＳ Ｐゴシック" pitchFamily="-112" charset="-128"/>
              </a:rPr>
              <a:t>-modes</a:t>
            </a:r>
          </a:p>
        </p:txBody>
      </p:sp>
      <p:pic>
        <p:nvPicPr>
          <p:cNvPr id="29" name="Picture 28" descr="alex_beutel_small.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63609" y="4876799"/>
            <a:ext cx="535729" cy="654049"/>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3530599" y="4886205"/>
            <a:ext cx="508000" cy="637031"/>
          </a:xfrm>
          <a:prstGeom prst="rect">
            <a:avLst/>
          </a:prstGeom>
        </p:spPr>
      </p:pic>
      <p:grpSp>
        <p:nvGrpSpPr>
          <p:cNvPr id="10" name="Group 30"/>
          <p:cNvGrpSpPr/>
          <p:nvPr/>
        </p:nvGrpSpPr>
        <p:grpSpPr>
          <a:xfrm>
            <a:off x="5173133" y="1523997"/>
            <a:ext cx="1032933" cy="1219200"/>
            <a:chOff x="6756400" y="1642534"/>
            <a:chExt cx="1032933" cy="1219200"/>
          </a:xfrm>
        </p:grpSpPr>
        <p:sp>
          <p:nvSpPr>
            <p:cNvPr id="32" name="Rectangle 31"/>
            <p:cNvSpPr/>
            <p:nvPr/>
          </p:nvSpPr>
          <p:spPr bwMode="auto">
            <a:xfrm>
              <a:off x="6756400" y="1642534"/>
              <a:ext cx="1032933" cy="1219200"/>
            </a:xfrm>
            <a:prstGeom prst="rect">
              <a:avLst/>
            </a:prstGeom>
            <a:solidFill>
              <a:schemeClr val="accent4">
                <a:lumMod val="10000"/>
                <a:lumOff val="90000"/>
              </a:schemeClr>
            </a:solidFill>
            <a:ln w="22225" cap="flat" cmpd="sng" algn="ctr">
              <a:solidFill>
                <a:schemeClr val="tx1"/>
              </a:solidFill>
              <a:prstDash val="solid"/>
              <a:round/>
              <a:headEnd type="none" w="sm" len="sm"/>
              <a:tailEnd type="none" w="med" len="med"/>
            </a:ln>
            <a:effectLst/>
          </p:spPr>
          <p:txBody>
            <a:bodyPr rtlCol="0" anchor="ctr"/>
            <a:lstStyle/>
            <a:p>
              <a:endParaRPr lang="en-US"/>
            </a:p>
          </p:txBody>
        </p:sp>
        <p:sp>
          <p:nvSpPr>
            <p:cNvPr id="33" name="Rectangle 32"/>
            <p:cNvSpPr/>
            <p:nvPr/>
          </p:nvSpPr>
          <p:spPr bwMode="auto">
            <a:xfrm>
              <a:off x="7442200" y="2429934"/>
              <a:ext cx="304800" cy="338666"/>
            </a:xfrm>
            <a:prstGeom prst="rect">
              <a:avLst/>
            </a:prstGeom>
            <a:solidFill>
              <a:schemeClr val="accent4">
                <a:lumMod val="75000"/>
                <a:lumOff val="25000"/>
              </a:schemeClr>
            </a:solidFill>
            <a:ln w="22225" cap="flat" cmpd="sng" algn="ctr">
              <a:solidFill>
                <a:schemeClr val="tx1"/>
              </a:solidFill>
              <a:prstDash val="solid"/>
              <a:round/>
              <a:headEnd type="none" w="sm" len="sm"/>
              <a:tailEnd type="none" w="med" len="med"/>
            </a:ln>
            <a:effectLst/>
          </p:spPr>
          <p:txBody>
            <a:bodyPr rtlCol="0" anchor="ctr"/>
            <a:lstStyle/>
            <a:p>
              <a:endParaRPr lang="en-US"/>
            </a:p>
          </p:txBody>
        </p:sp>
      </p:grpSp>
      <p:sp>
        <p:nvSpPr>
          <p:cNvPr id="35" name="Left-Right Arrow 34"/>
          <p:cNvSpPr/>
          <p:nvPr/>
        </p:nvSpPr>
        <p:spPr bwMode="auto">
          <a:xfrm>
            <a:off x="4318000" y="3733800"/>
            <a:ext cx="465667" cy="169333"/>
          </a:xfrm>
          <a:prstGeom prst="leftRightArrow">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6" name="Left-Right Arrow 35"/>
          <p:cNvSpPr/>
          <p:nvPr/>
        </p:nvSpPr>
        <p:spPr bwMode="auto">
          <a:xfrm>
            <a:off x="4478867" y="2032000"/>
            <a:ext cx="465667" cy="169333"/>
          </a:xfrm>
          <a:prstGeom prst="leftRightArrow">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8" name="Up-Down Arrow 37"/>
          <p:cNvSpPr/>
          <p:nvPr/>
        </p:nvSpPr>
        <p:spPr bwMode="auto">
          <a:xfrm>
            <a:off x="3352800" y="2853266"/>
            <a:ext cx="262467" cy="397934"/>
          </a:xfrm>
          <a:prstGeom prst="upDownArrow">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9" name="TextBox 38"/>
          <p:cNvSpPr txBox="1"/>
          <p:nvPr/>
        </p:nvSpPr>
        <p:spPr>
          <a:xfrm>
            <a:off x="4530083" y="1566333"/>
            <a:ext cx="370101" cy="492443"/>
          </a:xfrm>
          <a:prstGeom prst="rect">
            <a:avLst/>
          </a:prstGeom>
          <a:noFill/>
        </p:spPr>
        <p:txBody>
          <a:bodyPr wrap="none" rtlCol="0">
            <a:spAutoFit/>
          </a:bodyPr>
          <a:lstStyle/>
          <a:p>
            <a:r>
              <a:rPr lang="en-US" dirty="0"/>
              <a:t>?</a:t>
            </a:r>
          </a:p>
        </p:txBody>
      </p:sp>
      <p:sp>
        <p:nvSpPr>
          <p:cNvPr id="40" name="TextBox 39"/>
          <p:cNvSpPr txBox="1"/>
          <p:nvPr/>
        </p:nvSpPr>
        <p:spPr>
          <a:xfrm>
            <a:off x="4360749" y="3158066"/>
            <a:ext cx="370101" cy="492443"/>
          </a:xfrm>
          <a:prstGeom prst="rect">
            <a:avLst/>
          </a:prstGeom>
          <a:noFill/>
        </p:spPr>
        <p:txBody>
          <a:bodyPr wrap="none" rtlCol="0">
            <a:spAutoFit/>
          </a:bodyPr>
          <a:lstStyle/>
          <a:p>
            <a:r>
              <a:rPr lang="en-US" dirty="0"/>
              <a:t>?</a:t>
            </a:r>
          </a:p>
        </p:txBody>
      </p:sp>
      <p:sp>
        <p:nvSpPr>
          <p:cNvPr id="41" name="TextBox 40"/>
          <p:cNvSpPr txBox="1"/>
          <p:nvPr/>
        </p:nvSpPr>
        <p:spPr>
          <a:xfrm>
            <a:off x="2938349" y="2827866"/>
            <a:ext cx="370101" cy="492443"/>
          </a:xfrm>
          <a:prstGeom prst="rect">
            <a:avLst/>
          </a:prstGeom>
          <a:noFill/>
        </p:spPr>
        <p:txBody>
          <a:bodyPr wrap="none" rtlCol="0">
            <a:spAutoFit/>
          </a:bodyPr>
          <a:lstStyle/>
          <a:p>
            <a:r>
              <a:rPr lang="en-US" dirty="0"/>
              <a:t>?</a:t>
            </a:r>
          </a:p>
        </p:txBody>
      </p:sp>
      <p:pic>
        <p:nvPicPr>
          <p:cNvPr id="42" name="Picture 41"/>
          <p:cNvPicPr>
            <a:picLocks noChangeAspect="1"/>
          </p:cNvPicPr>
          <p:nvPr/>
        </p:nvPicPr>
        <p:blipFill>
          <a:blip r:embed="rId4"/>
          <a:stretch>
            <a:fillRect/>
          </a:stretch>
        </p:blipFill>
        <p:spPr>
          <a:xfrm>
            <a:off x="6781799" y="4885266"/>
            <a:ext cx="643467" cy="643467"/>
          </a:xfrm>
          <a:prstGeom prst="rect">
            <a:avLst/>
          </a:prstGeom>
        </p:spPr>
      </p:pic>
      <p:pic>
        <p:nvPicPr>
          <p:cNvPr id="31" name="Picture 30"/>
          <p:cNvPicPr>
            <a:picLocks noChangeAspect="1"/>
          </p:cNvPicPr>
          <p:nvPr/>
        </p:nvPicPr>
        <p:blipFill rotWithShape="1">
          <a:blip r:embed="rId5" cstate="print">
            <a:extLst>
              <a:ext uri="{28A0092B-C50C-407E-A947-70E740481C1C}">
                <a14:useLocalDpi xmlns:a14="http://schemas.microsoft.com/office/drawing/2010/main"/>
              </a:ext>
            </a:extLst>
          </a:blip>
          <a:srcRect t="-65802" r="-19890"/>
          <a:stretch/>
        </p:blipFill>
        <p:spPr>
          <a:xfrm>
            <a:off x="7950200" y="4305300"/>
            <a:ext cx="945693" cy="1182116"/>
          </a:xfrm>
          <a:prstGeom prst="rect">
            <a:avLst/>
          </a:prstGeom>
        </p:spPr>
      </p:pic>
    </p:spTree>
    <p:extLst>
      <p:ext uri="{BB962C8B-B14F-4D97-AF65-F5344CB8AC3E}">
        <p14:creationId xmlns:p14="http://schemas.microsoft.com/office/powerpoint/2010/main" val="4084802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ube 14"/>
          <p:cNvSpPr/>
          <p:nvPr/>
        </p:nvSpPr>
        <p:spPr>
          <a:xfrm>
            <a:off x="6099269" y="3886608"/>
            <a:ext cx="2309949" cy="2196421"/>
          </a:xfrm>
          <a:prstGeom prst="cube">
            <a:avLst/>
          </a:prstGeom>
          <a:solidFill>
            <a:schemeClr val="accent4">
              <a:lumMod val="25000"/>
              <a:lumOff val="7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Suspicious Patterns in Event Data</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22</a:t>
            </a:fld>
            <a:endParaRPr lang="en-US"/>
          </a:p>
        </p:txBody>
      </p:sp>
      <p:sp>
        <p:nvSpPr>
          <p:cNvPr id="7" name="TextBox 6"/>
          <p:cNvSpPr txBox="1"/>
          <p:nvPr/>
        </p:nvSpPr>
        <p:spPr>
          <a:xfrm>
            <a:off x="0" y="1332410"/>
            <a:ext cx="9144000" cy="492443"/>
          </a:xfrm>
          <a:prstGeom prst="rect">
            <a:avLst/>
          </a:prstGeom>
          <a:noFill/>
        </p:spPr>
        <p:txBody>
          <a:bodyPr wrap="square" rtlCol="0">
            <a:spAutoFit/>
          </a:bodyPr>
          <a:lstStyle/>
          <a:p>
            <a:r>
              <a:rPr lang="en-US" dirty="0"/>
              <a:t>Which is </a:t>
            </a:r>
            <a:r>
              <a:rPr lang="en-US"/>
              <a:t>more suspicious?</a:t>
            </a:r>
            <a:endParaRPr lang="en-US" dirty="0"/>
          </a:p>
        </p:txBody>
      </p:sp>
      <p:sp>
        <p:nvSpPr>
          <p:cNvPr id="8" name="TextBox 7"/>
          <p:cNvSpPr txBox="1"/>
          <p:nvPr/>
        </p:nvSpPr>
        <p:spPr>
          <a:xfrm>
            <a:off x="136660" y="1839617"/>
            <a:ext cx="3967753" cy="1969770"/>
          </a:xfrm>
          <a:prstGeom prst="rect">
            <a:avLst/>
          </a:prstGeom>
          <a:noFill/>
        </p:spPr>
        <p:txBody>
          <a:bodyPr wrap="none" rtlCol="0">
            <a:spAutoFit/>
          </a:bodyPr>
          <a:lstStyle/>
          <a:p>
            <a:pPr algn="l"/>
            <a:r>
              <a:rPr lang="en-US" sz="2400" dirty="0"/>
              <a:t>20,000 Users</a:t>
            </a:r>
          </a:p>
          <a:p>
            <a:pPr algn="l"/>
            <a:r>
              <a:rPr lang="en-US" sz="2400" dirty="0"/>
              <a:t>Retweeting same 20 tweets</a:t>
            </a:r>
          </a:p>
          <a:p>
            <a:pPr algn="l"/>
            <a:r>
              <a:rPr lang="en-US" sz="2400" dirty="0"/>
              <a:t>       6 times each</a:t>
            </a:r>
            <a:endParaRPr lang="en-US" dirty="0"/>
          </a:p>
          <a:p>
            <a:pPr algn="l"/>
            <a:r>
              <a:rPr lang="en-US" sz="2400" dirty="0"/>
              <a:t>All in 10 hours</a:t>
            </a:r>
          </a:p>
          <a:p>
            <a:pPr algn="l"/>
            <a:endParaRPr lang="en-US" dirty="0"/>
          </a:p>
        </p:txBody>
      </p:sp>
      <p:sp>
        <p:nvSpPr>
          <p:cNvPr id="9" name="TextBox 8"/>
          <p:cNvSpPr txBox="1"/>
          <p:nvPr/>
        </p:nvSpPr>
        <p:spPr>
          <a:xfrm>
            <a:off x="5433072" y="1824853"/>
            <a:ext cx="3642344" cy="1938992"/>
          </a:xfrm>
          <a:prstGeom prst="rect">
            <a:avLst/>
          </a:prstGeom>
          <a:noFill/>
        </p:spPr>
        <p:txBody>
          <a:bodyPr wrap="none" rtlCol="0">
            <a:spAutoFit/>
          </a:bodyPr>
          <a:lstStyle/>
          <a:p>
            <a:pPr algn="l"/>
            <a:r>
              <a:rPr lang="en-US" sz="2400" dirty="0"/>
              <a:t>225 Users</a:t>
            </a:r>
          </a:p>
          <a:p>
            <a:pPr algn="l"/>
            <a:r>
              <a:rPr lang="en-US" sz="2400" dirty="0"/>
              <a:t>Retweeting same 1 tweet</a:t>
            </a:r>
          </a:p>
          <a:p>
            <a:pPr algn="l"/>
            <a:r>
              <a:rPr lang="en-US" sz="2400" dirty="0"/>
              <a:t>        15 times each</a:t>
            </a:r>
          </a:p>
          <a:p>
            <a:pPr algn="l"/>
            <a:r>
              <a:rPr lang="en-US" sz="2400" dirty="0"/>
              <a:t>All in 3 hours</a:t>
            </a:r>
          </a:p>
          <a:p>
            <a:pPr algn="l"/>
            <a:r>
              <a:rPr lang="en-US" sz="2400" dirty="0"/>
              <a:t>All from 2 IP addresses</a:t>
            </a:r>
          </a:p>
        </p:txBody>
      </p:sp>
      <p:sp>
        <p:nvSpPr>
          <p:cNvPr id="11" name="Cube 10"/>
          <p:cNvSpPr/>
          <p:nvPr/>
        </p:nvSpPr>
        <p:spPr>
          <a:xfrm>
            <a:off x="483325" y="3886608"/>
            <a:ext cx="2309949" cy="2196421"/>
          </a:xfrm>
          <a:prstGeom prst="cube">
            <a:avLst/>
          </a:prstGeom>
          <a:solidFill>
            <a:schemeClr val="accent4">
              <a:lumMod val="25000"/>
              <a:lumOff val="7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1043425" y="4684209"/>
            <a:ext cx="953567" cy="439838"/>
          </a:xfrm>
          <a:prstGeom prst="cube">
            <a:avLst>
              <a:gd name="adj" fmla="val 46053"/>
            </a:avLst>
          </a:prstGeom>
          <a:solidFill>
            <a:schemeClr val="accent2">
              <a:alpha val="4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Cube 13"/>
          <p:cNvSpPr/>
          <p:nvPr/>
        </p:nvSpPr>
        <p:spPr>
          <a:xfrm>
            <a:off x="7262949" y="5398880"/>
            <a:ext cx="423470" cy="439837"/>
          </a:xfrm>
          <a:prstGeom prst="cube">
            <a:avLst>
              <a:gd name="adj" fmla="val 319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Box 15"/>
          <p:cNvSpPr txBox="1"/>
          <p:nvPr/>
        </p:nvSpPr>
        <p:spPr>
          <a:xfrm>
            <a:off x="4266467" y="2647405"/>
            <a:ext cx="611065" cy="492443"/>
          </a:xfrm>
          <a:prstGeom prst="rect">
            <a:avLst/>
          </a:prstGeom>
          <a:noFill/>
        </p:spPr>
        <p:txBody>
          <a:bodyPr wrap="none" rtlCol="0">
            <a:spAutoFit/>
          </a:bodyPr>
          <a:lstStyle/>
          <a:p>
            <a:r>
              <a:rPr lang="en-US"/>
              <a:t>vs.</a:t>
            </a:r>
          </a:p>
        </p:txBody>
      </p:sp>
      <p:cxnSp>
        <p:nvCxnSpPr>
          <p:cNvPr id="18" name="Straight Connector 17"/>
          <p:cNvCxnSpPr/>
          <p:nvPr/>
        </p:nvCxnSpPr>
        <p:spPr bwMode="auto">
          <a:xfrm>
            <a:off x="4545872" y="1915886"/>
            <a:ext cx="1" cy="731519"/>
          </a:xfrm>
          <a:prstGeom prst="line">
            <a:avLst/>
          </a:prstGeom>
          <a:solidFill>
            <a:schemeClr val="accent1"/>
          </a:solidFill>
          <a:ln w="3175" cap="flat" cmpd="sng" algn="ctr">
            <a:solidFill>
              <a:schemeClr val="tx1"/>
            </a:solidFill>
            <a:prstDash val="solid"/>
            <a:round/>
            <a:headEnd type="none" w="sm" len="sm"/>
            <a:tailEnd type="none" w="med" len="med"/>
          </a:ln>
          <a:effectLst/>
        </p:spPr>
      </p:cxnSp>
      <p:cxnSp>
        <p:nvCxnSpPr>
          <p:cNvPr id="19" name="Straight Connector 18"/>
          <p:cNvCxnSpPr/>
          <p:nvPr/>
        </p:nvCxnSpPr>
        <p:spPr bwMode="auto">
          <a:xfrm>
            <a:off x="4545871" y="3155089"/>
            <a:ext cx="1" cy="2927940"/>
          </a:xfrm>
          <a:prstGeom prst="line">
            <a:avLst/>
          </a:prstGeom>
          <a:solidFill>
            <a:schemeClr val="accent1"/>
          </a:solidFill>
          <a:ln w="3175" cap="flat" cmpd="sng" algn="ctr">
            <a:solidFill>
              <a:schemeClr val="tx1"/>
            </a:solidFill>
            <a:prstDash val="solid"/>
            <a:round/>
            <a:headEnd type="none" w="sm" len="sm"/>
            <a:tailEnd type="none" w="med" len="med"/>
          </a:ln>
          <a:effectLst/>
        </p:spPr>
      </p:cxnSp>
      <p:sp>
        <p:nvSpPr>
          <p:cNvPr id="17" name="TextBox 16"/>
          <p:cNvSpPr txBox="1"/>
          <p:nvPr/>
        </p:nvSpPr>
        <p:spPr>
          <a:xfrm>
            <a:off x="7208997" y="34105"/>
            <a:ext cx="1872629" cy="492443"/>
          </a:xfrm>
          <a:prstGeom prst="rect">
            <a:avLst/>
          </a:prstGeom>
          <a:noFill/>
        </p:spPr>
        <p:txBody>
          <a:bodyPr wrap="none" rtlCol="0">
            <a:spAutoFit/>
          </a:bodyPr>
          <a:lstStyle/>
          <a:p>
            <a:r>
              <a:rPr lang="en-US"/>
              <a:t>ICDM 2015</a:t>
            </a:r>
          </a:p>
        </p:txBody>
      </p:sp>
      <p:sp>
        <p:nvSpPr>
          <p:cNvPr id="20" name="TextBox 19"/>
          <p:cNvSpPr txBox="1"/>
          <p:nvPr/>
        </p:nvSpPr>
        <p:spPr>
          <a:xfrm>
            <a:off x="1300408" y="6155265"/>
            <a:ext cx="6609367" cy="584776"/>
          </a:xfrm>
          <a:prstGeom prst="rect">
            <a:avLst/>
          </a:prstGeom>
          <a:solidFill>
            <a:schemeClr val="tx2"/>
          </a:solidFill>
        </p:spPr>
        <p:txBody>
          <a:bodyPr wrap="none" rtlCol="0">
            <a:spAutoFit/>
          </a:bodyPr>
          <a:lstStyle/>
          <a:p>
            <a:r>
              <a:rPr lang="en-US" sz="3200" dirty="0">
                <a:solidFill>
                  <a:schemeClr val="bg1"/>
                </a:solidFill>
              </a:rPr>
              <a:t>Answer: volume * </a:t>
            </a:r>
            <a:r>
              <a:rPr lang="en-US" sz="3200" dirty="0" err="1">
                <a:solidFill>
                  <a:schemeClr val="bg1"/>
                </a:solidFill>
              </a:rPr>
              <a:t>D</a:t>
            </a:r>
            <a:r>
              <a:rPr lang="en-US" sz="3200" baseline="-25000" dirty="0" err="1">
                <a:solidFill>
                  <a:schemeClr val="bg1"/>
                </a:solidFill>
              </a:rPr>
              <a:t>KL</a:t>
            </a:r>
            <a:r>
              <a:rPr lang="en-US" sz="3200" dirty="0" err="1">
                <a:solidFill>
                  <a:schemeClr val="bg1"/>
                </a:solidFill>
              </a:rPr>
              <a:t>(p</a:t>
            </a:r>
            <a:r>
              <a:rPr lang="en-US" sz="3200" dirty="0">
                <a:solidFill>
                  <a:schemeClr val="bg1"/>
                </a:solidFill>
              </a:rPr>
              <a:t>|| </a:t>
            </a:r>
            <a:r>
              <a:rPr lang="en-US" sz="3200" dirty="0" err="1">
                <a:solidFill>
                  <a:schemeClr val="bg1"/>
                </a:solidFill>
              </a:rPr>
              <a:t>p</a:t>
            </a:r>
            <a:r>
              <a:rPr lang="en-US" sz="3200" baseline="-25000" dirty="0" err="1">
                <a:solidFill>
                  <a:schemeClr val="bg1"/>
                </a:solidFill>
              </a:rPr>
              <a:t>background</a:t>
            </a:r>
            <a:r>
              <a:rPr lang="en-US" sz="3200" dirty="0">
                <a:solidFill>
                  <a:schemeClr val="bg1"/>
                </a:solidFill>
              </a:rPr>
              <a:t>)</a:t>
            </a:r>
          </a:p>
        </p:txBody>
      </p:sp>
      <p:cxnSp>
        <p:nvCxnSpPr>
          <p:cNvPr id="22" name="Straight Connector 21"/>
          <p:cNvCxnSpPr/>
          <p:nvPr/>
        </p:nvCxnSpPr>
        <p:spPr bwMode="auto">
          <a:xfrm>
            <a:off x="4343400" y="2074333"/>
            <a:ext cx="677333" cy="1588"/>
          </a:xfrm>
          <a:prstGeom prst="line">
            <a:avLst/>
          </a:prstGeom>
          <a:solidFill>
            <a:schemeClr val="accent1"/>
          </a:solidFill>
          <a:ln w="3175" cap="flat" cmpd="sng" algn="ctr">
            <a:solidFill>
              <a:schemeClr val="bg2">
                <a:lumMod val="60000"/>
                <a:lumOff val="40000"/>
              </a:schemeClr>
            </a:solidFill>
            <a:prstDash val="solid"/>
            <a:round/>
            <a:headEnd type="arrow" w="med" len="med"/>
            <a:tailEnd type="arrow" w="med" len="med"/>
          </a:ln>
          <a:effectLst/>
        </p:spPr>
      </p:cxnSp>
      <p:cxnSp>
        <p:nvCxnSpPr>
          <p:cNvPr id="24" name="Straight Connector 23"/>
          <p:cNvCxnSpPr/>
          <p:nvPr/>
        </p:nvCxnSpPr>
        <p:spPr bwMode="auto">
          <a:xfrm>
            <a:off x="4343400" y="2463800"/>
            <a:ext cx="677333" cy="1588"/>
          </a:xfrm>
          <a:prstGeom prst="line">
            <a:avLst/>
          </a:prstGeom>
          <a:solidFill>
            <a:schemeClr val="accent1"/>
          </a:solidFill>
          <a:ln w="3175" cap="flat" cmpd="sng" algn="ctr">
            <a:solidFill>
              <a:schemeClr val="bg2">
                <a:lumMod val="60000"/>
                <a:lumOff val="40000"/>
              </a:schemeClr>
            </a:solidFill>
            <a:prstDash val="solid"/>
            <a:round/>
            <a:headEnd type="arrow" w="med" len="med"/>
            <a:tailEnd type="arrow" w="med" len="med"/>
          </a:ln>
          <a:effectLst/>
        </p:spPr>
      </p:cxnSp>
      <p:cxnSp>
        <p:nvCxnSpPr>
          <p:cNvPr id="25" name="Straight Connector 24"/>
          <p:cNvCxnSpPr/>
          <p:nvPr/>
        </p:nvCxnSpPr>
        <p:spPr bwMode="auto">
          <a:xfrm>
            <a:off x="4343400" y="3234266"/>
            <a:ext cx="677333" cy="1588"/>
          </a:xfrm>
          <a:prstGeom prst="line">
            <a:avLst/>
          </a:prstGeom>
          <a:solidFill>
            <a:schemeClr val="accent1"/>
          </a:solidFill>
          <a:ln w="3175" cap="flat" cmpd="sng" algn="ctr">
            <a:solidFill>
              <a:schemeClr val="bg2">
                <a:lumMod val="60000"/>
                <a:lumOff val="40000"/>
              </a:schemeClr>
            </a:solidFill>
            <a:prstDash val="solid"/>
            <a:round/>
            <a:headEnd type="arrow" w="med" len="med"/>
            <a:tailEnd type="arrow" w="med" len="med"/>
          </a:ln>
          <a:effectLst/>
        </p:spPr>
      </p:cxnSp>
    </p:spTree>
    <p:extLst>
      <p:ext uri="{BB962C8B-B14F-4D97-AF65-F5344CB8AC3E}">
        <p14:creationId xmlns:p14="http://schemas.microsoft.com/office/powerpoint/2010/main" val="4084802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Suspicious Patterns in Event Data</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23</a:t>
            </a:fld>
            <a:endParaRPr lang="en-US"/>
          </a:p>
        </p:txBody>
      </p:sp>
      <p:pic>
        <p:nvPicPr>
          <p:cNvPr id="13" name="Picture 12"/>
          <p:cNvPicPr>
            <a:picLocks noChangeAspect="1"/>
          </p:cNvPicPr>
          <p:nvPr/>
        </p:nvPicPr>
        <p:blipFill>
          <a:blip r:embed="rId2"/>
          <a:stretch>
            <a:fillRect/>
          </a:stretch>
        </p:blipFill>
        <p:spPr>
          <a:xfrm>
            <a:off x="1638300" y="1295400"/>
            <a:ext cx="6380654" cy="2029097"/>
          </a:xfrm>
          <a:prstGeom prst="rect">
            <a:avLst/>
          </a:prstGeom>
        </p:spPr>
      </p:pic>
      <p:sp>
        <p:nvSpPr>
          <p:cNvPr id="10" name="TextBox 9"/>
          <p:cNvSpPr txBox="1"/>
          <p:nvPr/>
        </p:nvSpPr>
        <p:spPr>
          <a:xfrm>
            <a:off x="0" y="3421493"/>
            <a:ext cx="9144000" cy="892552"/>
          </a:xfrm>
          <a:prstGeom prst="rect">
            <a:avLst/>
          </a:prstGeom>
          <a:noFill/>
        </p:spPr>
        <p:txBody>
          <a:bodyPr wrap="square" rtlCol="0">
            <a:spAutoFit/>
          </a:bodyPr>
          <a:lstStyle/>
          <a:p>
            <a:r>
              <a:rPr lang="en-US" dirty="0"/>
              <a:t>Retweeting: “Galaxy Note Dream Project: </a:t>
            </a:r>
            <a:br>
              <a:rPr lang="en-US" dirty="0"/>
            </a:br>
            <a:r>
              <a:rPr lang="en-US" dirty="0"/>
              <a:t>Happy Happy Life Traveling the World”</a:t>
            </a:r>
          </a:p>
        </p:txBody>
      </p:sp>
      <p:pic>
        <p:nvPicPr>
          <p:cNvPr id="16" name="Picture 15"/>
          <p:cNvPicPr>
            <a:picLocks noChangeAspect="1"/>
          </p:cNvPicPr>
          <p:nvPr/>
        </p:nvPicPr>
        <p:blipFill>
          <a:blip r:embed="rId3"/>
          <a:stretch>
            <a:fillRect/>
          </a:stretch>
        </p:blipFill>
        <p:spPr>
          <a:xfrm>
            <a:off x="998687" y="4237587"/>
            <a:ext cx="7146625" cy="2113399"/>
          </a:xfrm>
          <a:prstGeom prst="rect">
            <a:avLst/>
          </a:prstGeom>
        </p:spPr>
      </p:pic>
      <p:sp>
        <p:nvSpPr>
          <p:cNvPr id="17" name="Rectangle 16"/>
          <p:cNvSpPr/>
          <p:nvPr/>
        </p:nvSpPr>
        <p:spPr bwMode="auto">
          <a:xfrm>
            <a:off x="2547255" y="5048796"/>
            <a:ext cx="5428154" cy="242714"/>
          </a:xfrm>
          <a:prstGeom prst="rect">
            <a:avLst/>
          </a:prstGeom>
          <a:noFill/>
          <a:ln>
            <a:solidFill>
              <a:schemeClr val="tx2"/>
            </a:solidFill>
            <a:headEnd type="none" w="sm" len="sm"/>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Freeform 17"/>
          <p:cNvSpPr/>
          <p:nvPr/>
        </p:nvSpPr>
        <p:spPr bwMode="auto">
          <a:xfrm>
            <a:off x="7942217" y="2577737"/>
            <a:ext cx="740685" cy="2551612"/>
          </a:xfrm>
          <a:custGeom>
            <a:avLst/>
            <a:gdLst>
              <a:gd name="connsiteX0" fmla="*/ 87086 w 740685"/>
              <a:gd name="connsiteY0" fmla="*/ 2551612 h 2551612"/>
              <a:gd name="connsiteX1" fmla="*/ 740229 w 740685"/>
              <a:gd name="connsiteY1" fmla="*/ 1062446 h 2551612"/>
              <a:gd name="connsiteX2" fmla="*/ 0 w 740685"/>
              <a:gd name="connsiteY2" fmla="*/ 0 h 2551612"/>
            </a:gdLst>
            <a:ahLst/>
            <a:cxnLst>
              <a:cxn ang="0">
                <a:pos x="connsiteX0" y="connsiteY0"/>
              </a:cxn>
              <a:cxn ang="0">
                <a:pos x="connsiteX1" y="connsiteY1"/>
              </a:cxn>
              <a:cxn ang="0">
                <a:pos x="connsiteX2" y="connsiteY2"/>
              </a:cxn>
            </a:cxnLst>
            <a:rect l="l" t="t" r="r" b="b"/>
            <a:pathLst>
              <a:path w="740685" h="2551612">
                <a:moveTo>
                  <a:pt x="87086" y="2551612"/>
                </a:moveTo>
                <a:cubicBezTo>
                  <a:pt x="420914" y="2019663"/>
                  <a:pt x="754743" y="1487715"/>
                  <a:pt x="740229" y="1062446"/>
                </a:cubicBezTo>
                <a:cubicBezTo>
                  <a:pt x="725715" y="637177"/>
                  <a:pt x="0" y="0"/>
                  <a:pt x="0" y="0"/>
                </a:cubicBezTo>
              </a:path>
            </a:pathLst>
          </a:custGeom>
          <a:noFill/>
          <a:ln w="34925" cap="flat" cmpd="sng" algn="ctr">
            <a:solidFill>
              <a:schemeClr val="tx2"/>
            </a:solidFill>
            <a:prstDash val="solid"/>
            <a:round/>
            <a:headEnd type="none" w="sm" len="sm"/>
            <a:tailEnd type="stealth" w="lg" len="lg"/>
          </a:ln>
          <a:effectLst/>
        </p:spPr>
        <p:txBody>
          <a:bodyPr rtlCol="0" anchor="ctr"/>
          <a:lstStyle/>
          <a:p>
            <a:pPr algn="ctr"/>
            <a:endParaRPr lang="en-US"/>
          </a:p>
        </p:txBody>
      </p:sp>
      <p:pic>
        <p:nvPicPr>
          <p:cNvPr id="19" name="Picture 1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680" y="3395616"/>
            <a:ext cx="796834" cy="863600"/>
          </a:xfrm>
          <a:prstGeom prst="rect">
            <a:avLst/>
          </a:prstGeom>
        </p:spPr>
      </p:pic>
      <p:sp>
        <p:nvSpPr>
          <p:cNvPr id="3" name="TextBox 2"/>
          <p:cNvSpPr txBox="1"/>
          <p:nvPr/>
        </p:nvSpPr>
        <p:spPr>
          <a:xfrm>
            <a:off x="7208997" y="34105"/>
            <a:ext cx="1872629" cy="492443"/>
          </a:xfrm>
          <a:prstGeom prst="rect">
            <a:avLst/>
          </a:prstGeom>
          <a:noFill/>
        </p:spPr>
        <p:txBody>
          <a:bodyPr wrap="none" rtlCol="0">
            <a:spAutoFit/>
          </a:bodyPr>
          <a:lstStyle/>
          <a:p>
            <a:r>
              <a:rPr lang="en-US"/>
              <a:t>ICDM 2015</a:t>
            </a:r>
          </a:p>
        </p:txBody>
      </p:sp>
    </p:spTree>
    <p:extLst>
      <p:ext uri="{BB962C8B-B14F-4D97-AF65-F5344CB8AC3E}">
        <p14:creationId xmlns:p14="http://schemas.microsoft.com/office/powerpoint/2010/main" val="213961403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4B6-D41E-A542-A942-AA72BBD9C9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49EC-F6B2-B34B-8E85-14EF809B322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71F6D67-52F2-AB4F-BE85-2DC5E6C0EC0C}"/>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38C10CAF-9795-9E43-A429-3736F135C6DB}"/>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49402029-5D32-6148-B4C2-C73FB1A5F8CA}"/>
              </a:ext>
            </a:extLst>
          </p:cNvPr>
          <p:cNvSpPr>
            <a:spLocks noGrp="1"/>
          </p:cNvSpPr>
          <p:nvPr>
            <p:ph type="sldNum" sz="quarter" idx="12"/>
          </p:nvPr>
        </p:nvSpPr>
        <p:spPr/>
        <p:txBody>
          <a:bodyPr/>
          <a:lstStyle/>
          <a:p>
            <a:pPr>
              <a:defRPr/>
            </a:pPr>
            <a:fld id="{F9B43987-7F84-BB4A-8611-CDF75B6A737D}" type="slidenum">
              <a:rPr lang="en-US" smtClean="0"/>
              <a:pPr>
                <a:defRPr/>
              </a:pPr>
              <a:t>24</a:t>
            </a:fld>
            <a:endParaRPr lang="en-US"/>
          </a:p>
        </p:txBody>
      </p:sp>
      <p:sp>
        <p:nvSpPr>
          <p:cNvPr id="7" name="TextBox 6">
            <a:extLst>
              <a:ext uri="{FF2B5EF4-FFF2-40B4-BE49-F238E27FC236}">
                <a16:creationId xmlns:a16="http://schemas.microsoft.com/office/drawing/2014/main" id="{286E61A5-818B-9C47-873F-278337371BCE}"/>
              </a:ext>
            </a:extLst>
          </p:cNvPr>
          <p:cNvSpPr txBox="1"/>
          <p:nvPr/>
        </p:nvSpPr>
        <p:spPr>
          <a:xfrm>
            <a:off x="2000486" y="3678621"/>
            <a:ext cx="4459875" cy="2554545"/>
          </a:xfrm>
          <a:prstGeom prst="rect">
            <a:avLst/>
          </a:prstGeom>
          <a:noFill/>
        </p:spPr>
        <p:txBody>
          <a:bodyPr wrap="none" rtlCol="0">
            <a:spAutoFit/>
          </a:bodyPr>
          <a:lstStyle/>
          <a:p>
            <a:r>
              <a:rPr lang="en-US" sz="8000" b="1" dirty="0">
                <a:solidFill>
                  <a:schemeClr val="bg1"/>
                </a:solidFill>
              </a:rPr>
              <a:t>Spectral</a:t>
            </a:r>
          </a:p>
          <a:p>
            <a:r>
              <a:rPr lang="en-US" sz="8000" b="1">
                <a:solidFill>
                  <a:schemeClr val="bg1"/>
                </a:solidFill>
              </a:rPr>
              <a:t>methods</a:t>
            </a:r>
            <a:endParaRPr lang="en-US" sz="8000" b="1" dirty="0">
              <a:solidFill>
                <a:schemeClr val="bg1"/>
              </a:solidFill>
            </a:endParaRPr>
          </a:p>
        </p:txBody>
      </p:sp>
    </p:spTree>
    <p:extLst>
      <p:ext uri="{BB962C8B-B14F-4D97-AF65-F5344CB8AC3E}">
        <p14:creationId xmlns:p14="http://schemas.microsoft.com/office/powerpoint/2010/main" val="103018837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7700" y="682625"/>
            <a:ext cx="7772400" cy="1470025"/>
          </a:xfrm>
        </p:spPr>
        <p:txBody>
          <a:bodyPr>
            <a:normAutofit fontScale="90000"/>
          </a:bodyPr>
          <a:lstStyle/>
          <a:p>
            <a:r>
              <a:rPr lang="en-US" sz="3600" dirty="0"/>
              <a:t>Inferring Strange Behavior</a:t>
            </a:r>
            <a:r>
              <a:rPr lang="zh-CN" altLang="en-US" sz="3600" dirty="0"/>
              <a:t> </a:t>
            </a:r>
            <a:r>
              <a:rPr lang="en-US" altLang="zh-CN" sz="3600" dirty="0"/>
              <a:t>from</a:t>
            </a:r>
            <a:r>
              <a:rPr lang="zh-CN" altLang="en-US" sz="3600" dirty="0"/>
              <a:t> </a:t>
            </a:r>
            <a:r>
              <a:rPr lang="en-US" altLang="zh-CN" sz="3600" dirty="0"/>
              <a:t>Connectivity</a:t>
            </a:r>
            <a:r>
              <a:rPr lang="zh-CN" altLang="en-US" sz="3600" dirty="0"/>
              <a:t> </a:t>
            </a:r>
            <a:r>
              <a:rPr lang="en-US" altLang="zh-CN" sz="3600" dirty="0"/>
              <a:t>Pattern</a:t>
            </a:r>
            <a:r>
              <a:rPr lang="zh-CN" altLang="en-US" sz="3600" dirty="0"/>
              <a:t> </a:t>
            </a:r>
            <a:r>
              <a:rPr lang="en-US" altLang="zh-CN" sz="3600" dirty="0"/>
              <a:t>in</a:t>
            </a:r>
            <a:r>
              <a:rPr lang="zh-CN" altLang="en-US" sz="3600" dirty="0"/>
              <a:t> </a:t>
            </a:r>
            <a:r>
              <a:rPr lang="en-US" altLang="zh-CN" sz="3600" dirty="0"/>
              <a:t>Social</a:t>
            </a:r>
            <a:r>
              <a:rPr lang="zh-CN" altLang="en-US" sz="3600" dirty="0"/>
              <a:t> </a:t>
            </a:r>
            <a:r>
              <a:rPr lang="en-US" altLang="zh-CN" sz="3600" dirty="0"/>
              <a:t>Networks</a:t>
            </a:r>
            <a:br>
              <a:rPr lang="en-US" altLang="zh-CN" sz="3600" dirty="0"/>
            </a:br>
            <a:r>
              <a:rPr lang="en-US" altLang="zh-CN" sz="3600" dirty="0">
                <a:solidFill>
                  <a:schemeClr val="tx1"/>
                </a:solidFill>
              </a:rPr>
              <a:t>PAKDD’14</a:t>
            </a:r>
            <a:r>
              <a:rPr lang="en-US" sz="3600" dirty="0">
                <a:solidFill>
                  <a:schemeClr val="tx1"/>
                </a:solidFill>
              </a:rPr>
              <a:t> </a:t>
            </a:r>
          </a:p>
        </p:txBody>
      </p:sp>
      <p:sp>
        <p:nvSpPr>
          <p:cNvPr id="3" name="Subtitle 2"/>
          <p:cNvSpPr>
            <a:spLocks noGrp="1"/>
          </p:cNvSpPr>
          <p:nvPr>
            <p:ph type="subTitle" idx="1"/>
          </p:nvPr>
        </p:nvSpPr>
        <p:spPr>
          <a:xfrm>
            <a:off x="977900" y="3886200"/>
            <a:ext cx="7683500" cy="1752600"/>
          </a:xfrm>
        </p:spPr>
        <p:txBody>
          <a:bodyPr>
            <a:normAutofit/>
          </a:bodyPr>
          <a:lstStyle/>
          <a:p>
            <a:r>
              <a:rPr lang="en-US" sz="2800" dirty="0"/>
              <a:t>Meng</a:t>
            </a:r>
            <a:r>
              <a:rPr lang="zh-CN" altLang="en-US" sz="2800" dirty="0"/>
              <a:t> </a:t>
            </a:r>
            <a:r>
              <a:rPr lang="en-US" altLang="zh-CN" sz="2800" dirty="0"/>
              <a:t>Jiang, </a:t>
            </a:r>
            <a:r>
              <a:rPr lang="en-US" altLang="zh-CN" sz="2800" dirty="0" err="1"/>
              <a:t>Peng</a:t>
            </a:r>
            <a:r>
              <a:rPr lang="zh-CN" altLang="en-US" sz="2800" dirty="0"/>
              <a:t> </a:t>
            </a:r>
            <a:r>
              <a:rPr lang="en-US" altLang="zh-CN" sz="2800" dirty="0"/>
              <a:t>Cui, </a:t>
            </a:r>
            <a:r>
              <a:rPr lang="en-US" altLang="zh-CN" sz="2800" dirty="0" err="1"/>
              <a:t>Shiqiang</a:t>
            </a:r>
            <a:r>
              <a:rPr lang="zh-CN" altLang="en-US" sz="2800" dirty="0"/>
              <a:t> </a:t>
            </a:r>
            <a:r>
              <a:rPr lang="en-US" altLang="zh-CN" sz="2800" dirty="0"/>
              <a:t>Yang (</a:t>
            </a:r>
            <a:r>
              <a:rPr lang="en-US" altLang="zh-CN" sz="2800" dirty="0" err="1"/>
              <a:t>Tsinghua</a:t>
            </a:r>
            <a:r>
              <a:rPr lang="en-US" altLang="zh-CN" sz="2800" dirty="0"/>
              <a:t>)</a:t>
            </a:r>
          </a:p>
          <a:p>
            <a:r>
              <a:rPr lang="en-US" altLang="zh-CN" sz="2800" dirty="0"/>
              <a:t>Alex</a:t>
            </a:r>
            <a:r>
              <a:rPr lang="zh-CN" altLang="en-US" sz="2800" dirty="0"/>
              <a:t> </a:t>
            </a:r>
            <a:r>
              <a:rPr lang="en-US" altLang="zh-CN" sz="2800" dirty="0" err="1"/>
              <a:t>Beutel</a:t>
            </a:r>
            <a:r>
              <a:rPr lang="en-US" altLang="zh-CN" sz="2800" dirty="0"/>
              <a:t>,</a:t>
            </a:r>
            <a:r>
              <a:rPr lang="zh-CN" altLang="en-US" sz="2800" dirty="0"/>
              <a:t> </a:t>
            </a:r>
            <a:r>
              <a:rPr lang="en-US" altLang="zh-CN" sz="2800" dirty="0"/>
              <a:t>Christos</a:t>
            </a:r>
            <a:r>
              <a:rPr lang="zh-CN" altLang="en-US" sz="2800" dirty="0"/>
              <a:t> </a:t>
            </a:r>
            <a:r>
              <a:rPr lang="en-US" altLang="zh-CN" sz="2800" dirty="0" err="1"/>
              <a:t>Faloutsos</a:t>
            </a:r>
            <a:r>
              <a:rPr lang="en-US" altLang="zh-CN" sz="2800" dirty="0"/>
              <a:t> (CMU)</a:t>
            </a:r>
          </a:p>
        </p:txBody>
      </p:sp>
      <p:pic>
        <p:nvPicPr>
          <p:cNvPr id="6" name="Picture 5" descr="alex_beutel_small.jpg"/>
          <p:cNvPicPr>
            <a:picLocks noChangeAspect="1"/>
          </p:cNvPicPr>
          <p:nvPr/>
        </p:nvPicPr>
        <p:blipFill>
          <a:blip r:embed="rId2"/>
          <a:stretch>
            <a:fillRect/>
          </a:stretch>
        </p:blipFill>
        <p:spPr>
          <a:xfrm>
            <a:off x="1898650" y="5118100"/>
            <a:ext cx="1035050" cy="1263650"/>
          </a:xfrm>
          <a:prstGeom prst="rect">
            <a:avLst/>
          </a:prstGeom>
        </p:spPr>
      </p:pic>
      <p:pic>
        <p:nvPicPr>
          <p:cNvPr id="7" name="Picture 6"/>
          <p:cNvPicPr>
            <a:picLocks noChangeAspect="1"/>
          </p:cNvPicPr>
          <p:nvPr/>
        </p:nvPicPr>
        <p:blipFill>
          <a:blip r:embed="rId3">
            <a:lum/>
          </a:blip>
          <a:srcRect l="7579" b="30316"/>
          <a:stretch>
            <a:fillRect/>
          </a:stretch>
        </p:blipFill>
        <p:spPr>
          <a:xfrm>
            <a:off x="1783090" y="2578100"/>
            <a:ext cx="1157729" cy="1309377"/>
          </a:xfrm>
          <a:prstGeom prst="rect">
            <a:avLst/>
          </a:prstGeom>
        </p:spPr>
      </p:pic>
      <p:pic>
        <p:nvPicPr>
          <p:cNvPr id="8" name="Picture 7"/>
          <p:cNvPicPr>
            <a:picLocks noChangeAspect="1"/>
          </p:cNvPicPr>
          <p:nvPr/>
        </p:nvPicPr>
        <p:blipFill>
          <a:blip r:embed="rId4"/>
          <a:stretch>
            <a:fillRect/>
          </a:stretch>
        </p:blipFill>
        <p:spPr>
          <a:xfrm>
            <a:off x="3568700" y="2565400"/>
            <a:ext cx="1371600" cy="1371600"/>
          </a:xfrm>
          <a:prstGeom prst="rect">
            <a:avLst/>
          </a:prstGeom>
        </p:spPr>
      </p:pic>
      <p:pic>
        <p:nvPicPr>
          <p:cNvPr id="9" name="Picture 8"/>
          <p:cNvPicPr>
            <a:picLocks noChangeAspect="1"/>
          </p:cNvPicPr>
          <p:nvPr/>
        </p:nvPicPr>
        <p:blipFill>
          <a:blip r:embed="rId5"/>
          <a:srcRect l="11163" r="11163" b="28235"/>
          <a:stretch>
            <a:fillRect/>
          </a:stretch>
        </p:blipFill>
        <p:spPr>
          <a:xfrm>
            <a:off x="5688335" y="2571750"/>
            <a:ext cx="1272531" cy="1394474"/>
          </a:xfrm>
          <a:prstGeom prst="rect">
            <a:avLst/>
          </a:prstGeom>
        </p:spPr>
      </p:pic>
      <p:pic>
        <p:nvPicPr>
          <p:cNvPr id="10" name="清华大学logo副本.png"/>
          <p:cNvPicPr>
            <a:picLocks noChangeAspect="1"/>
          </p:cNvPicPr>
          <p:nvPr/>
        </p:nvPicPr>
        <p:blipFill>
          <a:blip r:embed="rId6"/>
          <a:stretch>
            <a:fillRect/>
          </a:stretch>
        </p:blipFill>
        <p:spPr>
          <a:xfrm>
            <a:off x="190500" y="3733799"/>
            <a:ext cx="1016000" cy="950131"/>
          </a:xfrm>
          <a:prstGeom prst="rect">
            <a:avLst/>
          </a:prstGeom>
          <a:ln w="12700" cap="flat">
            <a:noFill/>
            <a:miter lim="400000"/>
          </a:ln>
          <a:effectLst/>
        </p:spPr>
      </p:pic>
    </p:spTree>
    <p:extLst>
      <p:ext uri="{BB962C8B-B14F-4D97-AF65-F5344CB8AC3E}">
        <p14:creationId xmlns:p14="http://schemas.microsoft.com/office/powerpoint/2010/main" val="184258123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Lockstep</a:t>
            </a:r>
            <a:r>
              <a:rPr lang="en-US" dirty="0"/>
              <a:t> and </a:t>
            </a:r>
            <a:r>
              <a:rPr lang="en-US" i="1" dirty="0"/>
              <a:t>Spectral</a:t>
            </a:r>
            <a:r>
              <a:rPr lang="zh-CN" altLang="en-US" i="1" dirty="0"/>
              <a:t> </a:t>
            </a:r>
            <a:r>
              <a:rPr lang="en-US" altLang="zh-CN" i="1" dirty="0"/>
              <a:t>Subspace</a:t>
            </a:r>
            <a:r>
              <a:rPr lang="zh-CN" altLang="en-US" i="1" dirty="0"/>
              <a:t> </a:t>
            </a:r>
            <a:r>
              <a:rPr lang="en-US" altLang="zh-CN" i="1" dirty="0"/>
              <a:t>Plot</a:t>
            </a:r>
            <a:endParaRPr lang="en-US" i="1" dirty="0"/>
          </a:p>
        </p:txBody>
      </p:sp>
      <p:sp>
        <p:nvSpPr>
          <p:cNvPr id="3" name="Content Placeholder 2"/>
          <p:cNvSpPr>
            <a:spLocks noGrp="1"/>
          </p:cNvSpPr>
          <p:nvPr>
            <p:ph idx="1"/>
          </p:nvPr>
        </p:nvSpPr>
        <p:spPr/>
        <p:txBody>
          <a:bodyPr/>
          <a:lstStyle/>
          <a:p>
            <a:r>
              <a:rPr lang="en-US" dirty="0"/>
              <a:t>Case</a:t>
            </a:r>
            <a:r>
              <a:rPr lang="zh-CN" altLang="en-US" dirty="0"/>
              <a:t> </a:t>
            </a:r>
            <a:r>
              <a:rPr lang="en-US" altLang="zh-CN" dirty="0"/>
              <a:t>#0:</a:t>
            </a:r>
            <a:r>
              <a:rPr lang="zh-CN" altLang="en-US" dirty="0"/>
              <a:t> </a:t>
            </a:r>
            <a:r>
              <a:rPr lang="en-US" altLang="zh-CN" dirty="0"/>
              <a:t>No</a:t>
            </a:r>
            <a:r>
              <a:rPr lang="zh-CN" altLang="en-US" dirty="0"/>
              <a:t> </a:t>
            </a:r>
            <a:r>
              <a:rPr lang="en-US" altLang="zh-CN" dirty="0"/>
              <a:t>lockstep</a:t>
            </a:r>
            <a:r>
              <a:rPr lang="zh-CN" altLang="en-US" dirty="0"/>
              <a:t> </a:t>
            </a:r>
            <a:r>
              <a:rPr lang="en-US" altLang="zh-CN" dirty="0"/>
              <a:t>behavior</a:t>
            </a:r>
            <a:r>
              <a:rPr lang="zh-CN" altLang="en-US" dirty="0"/>
              <a:t> </a:t>
            </a:r>
            <a:r>
              <a:rPr lang="en-US" altLang="zh-CN" dirty="0"/>
              <a:t>in</a:t>
            </a:r>
            <a:r>
              <a:rPr lang="zh-CN" altLang="en-US" dirty="0"/>
              <a:t> </a:t>
            </a:r>
            <a:r>
              <a:rPr lang="en-US" altLang="zh-CN" dirty="0"/>
              <a:t>random</a:t>
            </a:r>
            <a:r>
              <a:rPr lang="zh-CN" altLang="en-US" dirty="0"/>
              <a:t> </a:t>
            </a:r>
            <a:r>
              <a:rPr lang="en-US" altLang="zh-CN" dirty="0"/>
              <a:t>power</a:t>
            </a:r>
            <a:r>
              <a:rPr lang="zh-CN" altLang="en-US" dirty="0"/>
              <a:t> </a:t>
            </a:r>
            <a:r>
              <a:rPr lang="en-US" altLang="zh-CN" dirty="0"/>
              <a:t>law</a:t>
            </a:r>
            <a:r>
              <a:rPr lang="zh-CN" altLang="en-US" dirty="0"/>
              <a:t> </a:t>
            </a:r>
            <a:r>
              <a:rPr lang="en-US" altLang="zh-CN" dirty="0"/>
              <a:t>graph</a:t>
            </a:r>
            <a:r>
              <a:rPr lang="zh-CN" altLang="en-US" dirty="0"/>
              <a:t> </a:t>
            </a:r>
            <a:r>
              <a:rPr lang="en-US" altLang="zh-CN" dirty="0"/>
              <a:t>of</a:t>
            </a:r>
            <a:r>
              <a:rPr lang="zh-CN" altLang="en-US" dirty="0"/>
              <a:t> </a:t>
            </a:r>
            <a:r>
              <a:rPr lang="en-US" altLang="zh-CN" dirty="0"/>
              <a:t>1M</a:t>
            </a:r>
            <a:r>
              <a:rPr lang="zh-CN" altLang="en-US" dirty="0"/>
              <a:t> </a:t>
            </a:r>
            <a:r>
              <a:rPr lang="en-US" altLang="zh-CN" dirty="0"/>
              <a:t>nodes,</a:t>
            </a:r>
            <a:r>
              <a:rPr lang="zh-CN" altLang="en-US" dirty="0"/>
              <a:t> </a:t>
            </a:r>
            <a:r>
              <a:rPr lang="en-US" altLang="zh-CN" dirty="0"/>
              <a:t>3M</a:t>
            </a:r>
            <a:r>
              <a:rPr lang="zh-CN" altLang="en-US" dirty="0"/>
              <a:t> </a:t>
            </a:r>
            <a:r>
              <a:rPr lang="en-US" altLang="zh-CN" dirty="0"/>
              <a:t>edges</a:t>
            </a:r>
          </a:p>
          <a:p>
            <a:r>
              <a:rPr lang="en-US" altLang="zh-CN" dirty="0"/>
              <a:t>Random</a:t>
            </a:r>
            <a:r>
              <a:rPr lang="zh-CN" altLang="en-US" dirty="0"/>
              <a:t>             </a:t>
            </a:r>
            <a:r>
              <a:rPr lang="en-US" altLang="zh-CN" dirty="0"/>
              <a:t>“Scatter”</a:t>
            </a: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1296" y="3960507"/>
            <a:ext cx="2880000" cy="17280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7297" y="3861729"/>
            <a:ext cx="2880000" cy="17280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6" name="TextBox 5"/>
          <p:cNvSpPr txBox="1"/>
          <p:nvPr/>
        </p:nvSpPr>
        <p:spPr>
          <a:xfrm>
            <a:off x="1717345" y="3400064"/>
            <a:ext cx="2412840" cy="461665"/>
          </a:xfrm>
          <a:prstGeom prst="rect">
            <a:avLst/>
          </a:prstGeom>
          <a:noFill/>
        </p:spPr>
        <p:txBody>
          <a:bodyPr wrap="none" rtlCol="0">
            <a:spAutoFit/>
          </a:bodyPr>
          <a:lstStyle/>
          <a:p>
            <a:pPr algn="ctr"/>
            <a:r>
              <a:rPr lang="en-US" altLang="zh-CN" sz="2400" dirty="0">
                <a:cs typeface="Times New Roman" panose="02020603050405020304" pitchFamily="18" charset="0"/>
              </a:rPr>
              <a:t>Adjacency Matrix</a:t>
            </a:r>
          </a:p>
        </p:txBody>
      </p:sp>
      <p:sp>
        <p:nvSpPr>
          <p:cNvPr id="7" name="TextBox 6"/>
          <p:cNvSpPr txBox="1"/>
          <p:nvPr/>
        </p:nvSpPr>
        <p:spPr>
          <a:xfrm>
            <a:off x="4526454" y="3400064"/>
            <a:ext cx="4160346" cy="461665"/>
          </a:xfrm>
          <a:prstGeom prst="rect">
            <a:avLst/>
          </a:prstGeom>
          <a:noFill/>
        </p:spPr>
        <p:txBody>
          <a:bodyPr wrap="square" rtlCol="0">
            <a:spAutoFit/>
          </a:bodyPr>
          <a:lstStyle/>
          <a:p>
            <a:pPr algn="ctr"/>
            <a:r>
              <a:rPr lang="en-US" altLang="zh-CN" sz="2400" dirty="0">
                <a:cs typeface="Times New Roman" panose="02020603050405020304" pitchFamily="18" charset="0"/>
              </a:rPr>
              <a:t>Spectral</a:t>
            </a:r>
            <a:r>
              <a:rPr lang="zh-CN" altLang="en-US" sz="2400" dirty="0">
                <a:cs typeface="Times New Roman" panose="02020603050405020304" pitchFamily="18" charset="0"/>
              </a:rPr>
              <a:t> </a:t>
            </a:r>
            <a:r>
              <a:rPr lang="en-US" altLang="zh-CN" sz="2400" dirty="0">
                <a:cs typeface="Times New Roman" panose="02020603050405020304" pitchFamily="18" charset="0"/>
              </a:rPr>
              <a:t>Subspace</a:t>
            </a:r>
            <a:r>
              <a:rPr lang="zh-CN" altLang="en-US" sz="2400" dirty="0">
                <a:cs typeface="Times New Roman" panose="02020603050405020304" pitchFamily="18" charset="0"/>
              </a:rPr>
              <a:t> </a:t>
            </a:r>
            <a:r>
              <a:rPr lang="en-US" altLang="zh-CN" sz="2400" dirty="0">
                <a:cs typeface="Times New Roman" panose="02020603050405020304" pitchFamily="18" charset="0"/>
              </a:rPr>
              <a:t>Plot</a:t>
            </a:r>
          </a:p>
        </p:txBody>
      </p:sp>
      <p:cxnSp>
        <p:nvCxnSpPr>
          <p:cNvPr id="8" name="直接箭头连接符 24"/>
          <p:cNvCxnSpPr/>
          <p:nvPr/>
        </p:nvCxnSpPr>
        <p:spPr>
          <a:xfrm>
            <a:off x="2367454" y="2949222"/>
            <a:ext cx="934546"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a:grpSpLocks noChangeAspect="1"/>
          </p:cNvGrpSpPr>
          <p:nvPr/>
        </p:nvGrpSpPr>
        <p:grpSpPr>
          <a:xfrm>
            <a:off x="4203700" y="5765800"/>
            <a:ext cx="2472266" cy="755650"/>
            <a:chOff x="3644900" y="4330700"/>
            <a:chExt cx="4944532" cy="1511300"/>
          </a:xfrm>
        </p:grpSpPr>
        <p:sp>
          <p:nvSpPr>
            <p:cNvPr id="10" name="Rectangle 13"/>
            <p:cNvSpPr>
              <a:spLocks noChangeArrowheads="1"/>
            </p:cNvSpPr>
            <p:nvPr/>
          </p:nvSpPr>
          <p:spPr bwMode="auto">
            <a:xfrm>
              <a:off x="7416800" y="4419600"/>
              <a:ext cx="46038" cy="14224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11" name="Rectangle 14"/>
            <p:cNvSpPr>
              <a:spLocks noChangeArrowheads="1"/>
            </p:cNvSpPr>
            <p:nvPr/>
          </p:nvSpPr>
          <p:spPr bwMode="auto">
            <a:xfrm>
              <a:off x="5600700" y="4419600"/>
              <a:ext cx="46038" cy="1422400"/>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12"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3"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4" name="Rectangle 10"/>
            <p:cNvSpPr>
              <a:spLocks noChangeArrowheads="1"/>
            </p:cNvSpPr>
            <p:nvPr/>
          </p:nvSpPr>
          <p:spPr bwMode="auto">
            <a:xfrm>
              <a:off x="5816600" y="4356100"/>
              <a:ext cx="965200" cy="45719"/>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15" name="Rectangle 10"/>
            <p:cNvSpPr>
              <a:spLocks noChangeArrowheads="1"/>
            </p:cNvSpPr>
            <p:nvPr/>
          </p:nvSpPr>
          <p:spPr bwMode="auto">
            <a:xfrm>
              <a:off x="7607300" y="4330700"/>
              <a:ext cx="977900" cy="508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16" name="Rectangle 15"/>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7" name="Rectangle 16"/>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8" name="Rectangle 17"/>
            <p:cNvSpPr/>
            <p:nvPr/>
          </p:nvSpPr>
          <p:spPr bwMode="auto">
            <a:xfrm>
              <a:off x="6375400" y="4347633"/>
              <a:ext cx="101600" cy="46567"/>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5592232" y="4889500"/>
              <a:ext cx="71967"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0" name="Rectangle 19"/>
            <p:cNvSpPr/>
            <p:nvPr/>
          </p:nvSpPr>
          <p:spPr bwMode="auto">
            <a:xfrm>
              <a:off x="7416800" y="5638800"/>
              <a:ext cx="50800" cy="1143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1" name="Rectangle 20"/>
            <p:cNvSpPr/>
            <p:nvPr/>
          </p:nvSpPr>
          <p:spPr bwMode="auto">
            <a:xfrm>
              <a:off x="8369300" y="4330700"/>
              <a:ext cx="220132" cy="45719"/>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2" name="TextBox 21"/>
            <p:cNvSpPr txBox="1"/>
            <p:nvPr/>
          </p:nvSpPr>
          <p:spPr>
            <a:xfrm>
              <a:off x="5054610" y="4986867"/>
              <a:ext cx="379381" cy="492443"/>
            </a:xfrm>
            <a:prstGeom prst="rect">
              <a:avLst/>
            </a:prstGeom>
            <a:noFill/>
          </p:spPr>
          <p:txBody>
            <a:bodyPr wrap="none" rtlCol="0">
              <a:spAutoFit/>
            </a:bodyPr>
            <a:lstStyle/>
            <a:p>
              <a:r>
                <a:rPr lang="en-US" dirty="0"/>
                <a:t>+</a:t>
              </a:r>
            </a:p>
          </p:txBody>
        </p:sp>
        <p:sp>
          <p:nvSpPr>
            <p:cNvPr id="23" name="TextBox 22"/>
            <p:cNvSpPr txBox="1"/>
            <p:nvPr/>
          </p:nvSpPr>
          <p:spPr>
            <a:xfrm>
              <a:off x="6925732" y="4986864"/>
              <a:ext cx="379381" cy="492443"/>
            </a:xfrm>
            <a:prstGeom prst="rect">
              <a:avLst/>
            </a:prstGeom>
            <a:noFill/>
          </p:spPr>
          <p:txBody>
            <a:bodyPr wrap="none" rtlCol="0">
              <a:spAutoFit/>
            </a:bodyPr>
            <a:lstStyle/>
            <a:p>
              <a:r>
                <a:rPr lang="en-US" dirty="0"/>
                <a:t>+</a:t>
              </a:r>
            </a:p>
          </p:txBody>
        </p:sp>
      </p:grpSp>
      <p:grpSp>
        <p:nvGrpSpPr>
          <p:cNvPr id="24" name="Group 42"/>
          <p:cNvGrpSpPr/>
          <p:nvPr/>
        </p:nvGrpSpPr>
        <p:grpSpPr>
          <a:xfrm>
            <a:off x="2717800" y="5829300"/>
            <a:ext cx="482600" cy="660400"/>
            <a:chOff x="1422400" y="4419600"/>
            <a:chExt cx="990600" cy="1422400"/>
          </a:xfrm>
        </p:grpSpPr>
        <p:sp>
          <p:nvSpPr>
            <p:cNvPr id="25" name="Rectangle 7"/>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26" name="Rectangle 25"/>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27" name="Rectangle 26"/>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8" name="Rectangle 27"/>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grpSp>
      <p:sp>
        <p:nvSpPr>
          <p:cNvPr id="29" name="Date Placeholder 28"/>
          <p:cNvSpPr>
            <a:spLocks noGrp="1"/>
          </p:cNvSpPr>
          <p:nvPr>
            <p:ph type="dt" sz="half" idx="10"/>
          </p:nvPr>
        </p:nvSpPr>
        <p:spPr/>
        <p:txBody>
          <a:bodyPr/>
          <a:lstStyle/>
          <a:p>
            <a:pPr>
              <a:defRPr/>
            </a:pPr>
            <a:r>
              <a:rPr lang="en-US"/>
              <a:t>Tencent, June 2017</a:t>
            </a:r>
          </a:p>
        </p:txBody>
      </p:sp>
      <p:sp>
        <p:nvSpPr>
          <p:cNvPr id="30" name="Slide Number Placeholder 29"/>
          <p:cNvSpPr>
            <a:spLocks noGrp="1"/>
          </p:cNvSpPr>
          <p:nvPr>
            <p:ph type="sldNum" sz="quarter" idx="12"/>
          </p:nvPr>
        </p:nvSpPr>
        <p:spPr/>
        <p:txBody>
          <a:bodyPr/>
          <a:lstStyle/>
          <a:p>
            <a:pPr>
              <a:defRPr/>
            </a:pPr>
            <a:fld id="{F9B43987-7F84-BB4A-8611-CDF75B6A737D}" type="slidenum">
              <a:rPr lang="en-US" smtClean="0"/>
              <a:pPr>
                <a:defRPr/>
              </a:pPr>
              <a:t>26</a:t>
            </a:fld>
            <a:endParaRPr lang="en-US"/>
          </a:p>
        </p:txBody>
      </p:sp>
      <p:sp>
        <p:nvSpPr>
          <p:cNvPr id="31" name="Footer Placeholder 30"/>
          <p:cNvSpPr>
            <a:spLocks noGrp="1"/>
          </p:cNvSpPr>
          <p:nvPr>
            <p:ph type="ftr" sz="quarter" idx="11"/>
          </p:nvPr>
        </p:nvSpPr>
        <p:spPr/>
        <p:txBody>
          <a:bodyPr/>
          <a:lstStyle/>
          <a:p>
            <a:pPr>
              <a:defRPr/>
            </a:pPr>
            <a:r>
              <a:rPr lang="fi-FI"/>
              <a:t>(c) C. Faloutsos, 2017</a:t>
            </a:r>
            <a:endParaRPr lang="en-US"/>
          </a:p>
        </p:txBody>
      </p:sp>
    </p:spTree>
    <p:extLst>
      <p:ext uri="{BB962C8B-B14F-4D97-AF65-F5344CB8AC3E}">
        <p14:creationId xmlns:p14="http://schemas.microsoft.com/office/powerpoint/2010/main" val="124633496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Lockstep</a:t>
            </a:r>
            <a:r>
              <a:rPr lang="en-US" dirty="0"/>
              <a:t> and </a:t>
            </a:r>
            <a:r>
              <a:rPr lang="en-US" i="1" dirty="0"/>
              <a:t>Spectral</a:t>
            </a:r>
            <a:r>
              <a:rPr lang="zh-CN" altLang="en-US" i="1" dirty="0"/>
              <a:t> </a:t>
            </a:r>
            <a:r>
              <a:rPr lang="en-US" altLang="zh-CN" i="1" dirty="0"/>
              <a:t>Subspace</a:t>
            </a:r>
            <a:r>
              <a:rPr lang="zh-CN" altLang="en-US" i="1" dirty="0"/>
              <a:t> </a:t>
            </a:r>
            <a:r>
              <a:rPr lang="en-US" altLang="zh-CN" i="1" dirty="0"/>
              <a:t>Plot</a:t>
            </a:r>
            <a:endParaRPr lang="en-US" i="1" dirty="0"/>
          </a:p>
        </p:txBody>
      </p:sp>
      <p:sp>
        <p:nvSpPr>
          <p:cNvPr id="3" name="Content Placeholder 2"/>
          <p:cNvSpPr>
            <a:spLocks noGrp="1"/>
          </p:cNvSpPr>
          <p:nvPr>
            <p:ph idx="1"/>
          </p:nvPr>
        </p:nvSpPr>
        <p:spPr/>
        <p:txBody>
          <a:bodyPr/>
          <a:lstStyle/>
          <a:p>
            <a:r>
              <a:rPr lang="en-US" dirty="0"/>
              <a:t>Case</a:t>
            </a:r>
            <a:r>
              <a:rPr lang="zh-CN" altLang="en-US" dirty="0"/>
              <a:t> </a:t>
            </a:r>
            <a:r>
              <a:rPr lang="en-US" altLang="zh-CN" dirty="0"/>
              <a:t>#1:</a:t>
            </a:r>
            <a:r>
              <a:rPr lang="zh-CN" altLang="en-US" dirty="0"/>
              <a:t> </a:t>
            </a:r>
            <a:r>
              <a:rPr lang="en-US" altLang="zh-CN" dirty="0"/>
              <a:t>non-overlapping</a:t>
            </a:r>
            <a:r>
              <a:rPr lang="zh-CN" altLang="en-US" dirty="0"/>
              <a:t> </a:t>
            </a:r>
            <a:r>
              <a:rPr lang="en-US" altLang="zh-CN" dirty="0"/>
              <a:t>lockstep</a:t>
            </a:r>
          </a:p>
          <a:p>
            <a:r>
              <a:rPr lang="en-US" altLang="zh-CN" dirty="0"/>
              <a:t>“Blocks”</a:t>
            </a:r>
            <a:r>
              <a:rPr lang="zh-CN" altLang="en-US" dirty="0"/>
              <a:t>            </a:t>
            </a:r>
            <a:r>
              <a:rPr lang="en-US" altLang="zh-CN" dirty="0"/>
              <a:t>“Rays”</a:t>
            </a:r>
            <a:endParaRPr lang="en-US" dirty="0"/>
          </a:p>
        </p:txBody>
      </p:sp>
      <p:cxnSp>
        <p:nvCxnSpPr>
          <p:cNvPr id="8" name="直接箭头连接符 24"/>
          <p:cNvCxnSpPr/>
          <p:nvPr/>
        </p:nvCxnSpPr>
        <p:spPr>
          <a:xfrm>
            <a:off x="2656732" y="2387599"/>
            <a:ext cx="934546"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00" y="3606502"/>
            <a:ext cx="8640000" cy="2678346"/>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10" name="TextBox 9"/>
          <p:cNvSpPr txBox="1"/>
          <p:nvPr/>
        </p:nvSpPr>
        <p:spPr>
          <a:xfrm>
            <a:off x="1195234" y="2913116"/>
            <a:ext cx="2412840" cy="461665"/>
          </a:xfrm>
          <a:prstGeom prst="rect">
            <a:avLst/>
          </a:prstGeom>
          <a:noFill/>
        </p:spPr>
        <p:txBody>
          <a:bodyPr wrap="none" rtlCol="0">
            <a:spAutoFit/>
          </a:bodyPr>
          <a:lstStyle/>
          <a:p>
            <a:pPr algn="ctr"/>
            <a:r>
              <a:rPr lang="en-US" altLang="zh-CN" sz="2400" dirty="0">
                <a:cs typeface="Times New Roman" panose="02020603050405020304" pitchFamily="18" charset="0"/>
              </a:rPr>
              <a:t>Adjacency Matrix</a:t>
            </a:r>
          </a:p>
        </p:txBody>
      </p:sp>
      <p:sp>
        <p:nvSpPr>
          <p:cNvPr id="11" name="TextBox 10"/>
          <p:cNvSpPr txBox="1"/>
          <p:nvPr/>
        </p:nvSpPr>
        <p:spPr>
          <a:xfrm>
            <a:off x="4004343" y="2913116"/>
            <a:ext cx="4160346" cy="461665"/>
          </a:xfrm>
          <a:prstGeom prst="rect">
            <a:avLst/>
          </a:prstGeom>
          <a:noFill/>
        </p:spPr>
        <p:txBody>
          <a:bodyPr wrap="square" rtlCol="0">
            <a:spAutoFit/>
          </a:bodyPr>
          <a:lstStyle/>
          <a:p>
            <a:pPr algn="ctr"/>
            <a:r>
              <a:rPr lang="en-US" altLang="zh-CN" sz="2400" dirty="0">
                <a:cs typeface="Times New Roman" panose="02020603050405020304" pitchFamily="18" charset="0"/>
              </a:rPr>
              <a:t>Spectral</a:t>
            </a:r>
            <a:r>
              <a:rPr lang="zh-CN" altLang="en-US" sz="2400" dirty="0">
                <a:cs typeface="Times New Roman" panose="02020603050405020304" pitchFamily="18" charset="0"/>
              </a:rPr>
              <a:t> </a:t>
            </a:r>
            <a:r>
              <a:rPr lang="en-US" altLang="zh-CN" sz="2400" dirty="0">
                <a:cs typeface="Times New Roman" panose="02020603050405020304" pitchFamily="18" charset="0"/>
              </a:rPr>
              <a:t>Subspace</a:t>
            </a:r>
            <a:r>
              <a:rPr lang="zh-CN" altLang="en-US" sz="2400" dirty="0">
                <a:cs typeface="Times New Roman" panose="02020603050405020304" pitchFamily="18" charset="0"/>
              </a:rPr>
              <a:t> </a:t>
            </a:r>
            <a:r>
              <a:rPr lang="en-US" altLang="zh-CN" sz="2400" dirty="0">
                <a:cs typeface="Times New Roman" panose="02020603050405020304" pitchFamily="18" charset="0"/>
              </a:rPr>
              <a:t>Plot</a:t>
            </a:r>
          </a:p>
        </p:txBody>
      </p:sp>
      <p:sp>
        <p:nvSpPr>
          <p:cNvPr id="12" name="Date Placeholder 11"/>
          <p:cNvSpPr>
            <a:spLocks noGrp="1"/>
          </p:cNvSpPr>
          <p:nvPr>
            <p:ph type="dt" sz="half" idx="10"/>
          </p:nvPr>
        </p:nvSpPr>
        <p:spPr/>
        <p:txBody>
          <a:bodyPr/>
          <a:lstStyle/>
          <a:p>
            <a:pPr>
              <a:defRPr/>
            </a:pPr>
            <a:r>
              <a:rPr lang="en-US"/>
              <a:t>Tencent, June 2017</a:t>
            </a:r>
          </a:p>
        </p:txBody>
      </p:sp>
      <p:sp>
        <p:nvSpPr>
          <p:cNvPr id="13" name="Slide Number Placeholder 12"/>
          <p:cNvSpPr>
            <a:spLocks noGrp="1"/>
          </p:cNvSpPr>
          <p:nvPr>
            <p:ph type="sldNum" sz="quarter" idx="12"/>
          </p:nvPr>
        </p:nvSpPr>
        <p:spPr/>
        <p:txBody>
          <a:bodyPr/>
          <a:lstStyle/>
          <a:p>
            <a:pPr>
              <a:defRPr/>
            </a:pPr>
            <a:fld id="{F9B43987-7F84-BB4A-8611-CDF75B6A737D}" type="slidenum">
              <a:rPr lang="en-US" smtClean="0"/>
              <a:pPr>
                <a:defRPr/>
              </a:pPr>
              <a:t>27</a:t>
            </a:fld>
            <a:endParaRPr lang="en-US"/>
          </a:p>
        </p:txBody>
      </p:sp>
      <p:sp>
        <p:nvSpPr>
          <p:cNvPr id="14" name="Footer Placeholder 13"/>
          <p:cNvSpPr>
            <a:spLocks noGrp="1"/>
          </p:cNvSpPr>
          <p:nvPr>
            <p:ph type="ftr" sz="quarter" idx="11"/>
          </p:nvPr>
        </p:nvSpPr>
        <p:spPr/>
        <p:txBody>
          <a:bodyPr/>
          <a:lstStyle/>
          <a:p>
            <a:pPr>
              <a:defRPr/>
            </a:pPr>
            <a:r>
              <a:rPr lang="fi-FI"/>
              <a:t>(c) C. Faloutsos, 2017</a:t>
            </a:r>
            <a:endParaRPr lang="en-US"/>
          </a:p>
        </p:txBody>
      </p:sp>
    </p:spTree>
    <p:extLst>
      <p:ext uri="{BB962C8B-B14F-4D97-AF65-F5344CB8AC3E}">
        <p14:creationId xmlns:p14="http://schemas.microsoft.com/office/powerpoint/2010/main" val="184162036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Lockstep</a:t>
            </a:r>
            <a:r>
              <a:rPr lang="en-US" dirty="0"/>
              <a:t> and </a:t>
            </a:r>
            <a:r>
              <a:rPr lang="en-US" i="1" dirty="0"/>
              <a:t>Spectral</a:t>
            </a:r>
            <a:r>
              <a:rPr lang="zh-CN" altLang="en-US" i="1" dirty="0"/>
              <a:t> </a:t>
            </a:r>
            <a:r>
              <a:rPr lang="en-US" altLang="zh-CN" i="1" dirty="0"/>
              <a:t>Subspace</a:t>
            </a:r>
            <a:r>
              <a:rPr lang="zh-CN" altLang="en-US" i="1" dirty="0"/>
              <a:t> </a:t>
            </a:r>
            <a:r>
              <a:rPr lang="en-US" altLang="zh-CN" i="1" dirty="0"/>
              <a:t>Plot</a:t>
            </a:r>
            <a:endParaRPr lang="en-US" i="1" dirty="0"/>
          </a:p>
        </p:txBody>
      </p:sp>
      <p:sp>
        <p:nvSpPr>
          <p:cNvPr id="3" name="Content Placeholder 2"/>
          <p:cNvSpPr>
            <a:spLocks noGrp="1"/>
          </p:cNvSpPr>
          <p:nvPr>
            <p:ph idx="1"/>
          </p:nvPr>
        </p:nvSpPr>
        <p:spPr/>
        <p:txBody>
          <a:bodyPr/>
          <a:lstStyle/>
          <a:p>
            <a:r>
              <a:rPr lang="en-US" dirty="0"/>
              <a:t>Case</a:t>
            </a:r>
            <a:r>
              <a:rPr lang="zh-CN" altLang="en-US" dirty="0"/>
              <a:t> </a:t>
            </a:r>
            <a:r>
              <a:rPr lang="en-US" altLang="zh-CN" dirty="0"/>
              <a:t>#2:</a:t>
            </a:r>
            <a:r>
              <a:rPr lang="zh-CN" altLang="en-US" dirty="0"/>
              <a:t> </a:t>
            </a:r>
            <a:r>
              <a:rPr lang="en-US" altLang="zh-CN" dirty="0"/>
              <a:t>non-overlapping</a:t>
            </a:r>
            <a:r>
              <a:rPr lang="zh-CN" altLang="en-US" dirty="0"/>
              <a:t> </a:t>
            </a:r>
            <a:r>
              <a:rPr lang="en-US" altLang="zh-CN" dirty="0"/>
              <a:t>lockstep</a:t>
            </a:r>
          </a:p>
          <a:p>
            <a:r>
              <a:rPr lang="en-US" altLang="zh-CN" dirty="0"/>
              <a:t>“Blocks;</a:t>
            </a:r>
            <a:r>
              <a:rPr lang="zh-CN" altLang="en-US" dirty="0"/>
              <a:t> </a:t>
            </a:r>
            <a:r>
              <a:rPr lang="en-US" altLang="zh-CN" dirty="0"/>
              <a:t>low</a:t>
            </a:r>
            <a:r>
              <a:rPr lang="zh-CN" altLang="en-US" dirty="0"/>
              <a:t> </a:t>
            </a:r>
            <a:r>
              <a:rPr lang="en-US" altLang="zh-CN" dirty="0"/>
              <a:t>density”</a:t>
            </a:r>
            <a:r>
              <a:rPr lang="zh-CN" altLang="en-US" dirty="0"/>
              <a:t>            </a:t>
            </a:r>
            <a:r>
              <a:rPr lang="en-US" altLang="zh-CN" dirty="0"/>
              <a:t>Elongation</a:t>
            </a:r>
            <a:endParaRPr lang="en-US" dirty="0"/>
          </a:p>
        </p:txBody>
      </p:sp>
      <p:cxnSp>
        <p:nvCxnSpPr>
          <p:cNvPr id="8" name="直接箭头连接符 24"/>
          <p:cNvCxnSpPr/>
          <p:nvPr/>
        </p:nvCxnSpPr>
        <p:spPr>
          <a:xfrm>
            <a:off x="4800210" y="2377720"/>
            <a:ext cx="934546"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95234" y="2927227"/>
            <a:ext cx="2412840" cy="461665"/>
          </a:xfrm>
          <a:prstGeom prst="rect">
            <a:avLst/>
          </a:prstGeom>
          <a:noFill/>
        </p:spPr>
        <p:txBody>
          <a:bodyPr wrap="none" rtlCol="0">
            <a:spAutoFit/>
          </a:bodyPr>
          <a:lstStyle/>
          <a:p>
            <a:pPr algn="ctr"/>
            <a:r>
              <a:rPr lang="en-US" altLang="zh-CN" sz="2400" dirty="0">
                <a:cs typeface="Times New Roman" panose="02020603050405020304" pitchFamily="18" charset="0"/>
              </a:rPr>
              <a:t>Adjacency Matrix</a:t>
            </a:r>
          </a:p>
        </p:txBody>
      </p:sp>
      <p:sp>
        <p:nvSpPr>
          <p:cNvPr id="6" name="TextBox 5"/>
          <p:cNvSpPr txBox="1"/>
          <p:nvPr/>
        </p:nvSpPr>
        <p:spPr>
          <a:xfrm>
            <a:off x="4004343" y="2927227"/>
            <a:ext cx="4160346" cy="461665"/>
          </a:xfrm>
          <a:prstGeom prst="rect">
            <a:avLst/>
          </a:prstGeom>
          <a:noFill/>
        </p:spPr>
        <p:txBody>
          <a:bodyPr wrap="square" rtlCol="0">
            <a:spAutoFit/>
          </a:bodyPr>
          <a:lstStyle/>
          <a:p>
            <a:pPr algn="ctr"/>
            <a:r>
              <a:rPr lang="en-US" altLang="zh-CN" sz="2400" dirty="0">
                <a:cs typeface="Times New Roman" panose="02020603050405020304" pitchFamily="18" charset="0"/>
              </a:rPr>
              <a:t>Spectral</a:t>
            </a:r>
            <a:r>
              <a:rPr lang="zh-CN" altLang="en-US" sz="2400" dirty="0">
                <a:cs typeface="Times New Roman" panose="02020603050405020304" pitchFamily="18" charset="0"/>
              </a:rPr>
              <a:t> </a:t>
            </a:r>
            <a:r>
              <a:rPr lang="en-US" altLang="zh-CN" sz="2400" dirty="0">
                <a:cs typeface="Times New Roman" panose="02020603050405020304" pitchFamily="18" charset="0"/>
              </a:rPr>
              <a:t>Subspace</a:t>
            </a:r>
            <a:r>
              <a:rPr lang="zh-CN" altLang="en-US" sz="2400" dirty="0">
                <a:cs typeface="Times New Roman" panose="02020603050405020304" pitchFamily="18" charset="0"/>
              </a:rPr>
              <a:t> </a:t>
            </a:r>
            <a:r>
              <a:rPr lang="en-US" altLang="zh-CN" sz="2400" dirty="0">
                <a:cs typeface="Times New Roman" panose="02020603050405020304" pitchFamily="18" charset="0"/>
              </a:rPr>
              <a:t>Plot</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573015"/>
            <a:ext cx="8255398" cy="267919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9" name="Date Placeholder 8"/>
          <p:cNvSpPr>
            <a:spLocks noGrp="1"/>
          </p:cNvSpPr>
          <p:nvPr>
            <p:ph type="dt" sz="half" idx="10"/>
          </p:nvPr>
        </p:nvSpPr>
        <p:spPr/>
        <p:txBody>
          <a:bodyPr/>
          <a:lstStyle/>
          <a:p>
            <a:pPr>
              <a:defRPr/>
            </a:pPr>
            <a:r>
              <a:rPr lang="en-US"/>
              <a:t>Tencent, June 2017</a:t>
            </a:r>
          </a:p>
        </p:txBody>
      </p:sp>
      <p:sp>
        <p:nvSpPr>
          <p:cNvPr id="10" name="Slide Number Placeholder 9"/>
          <p:cNvSpPr>
            <a:spLocks noGrp="1"/>
          </p:cNvSpPr>
          <p:nvPr>
            <p:ph type="sldNum" sz="quarter" idx="12"/>
          </p:nvPr>
        </p:nvSpPr>
        <p:spPr/>
        <p:txBody>
          <a:bodyPr/>
          <a:lstStyle/>
          <a:p>
            <a:pPr>
              <a:defRPr/>
            </a:pPr>
            <a:fld id="{F9B43987-7F84-BB4A-8611-CDF75B6A737D}" type="slidenum">
              <a:rPr lang="en-US" smtClean="0"/>
              <a:pPr>
                <a:defRPr/>
              </a:pPr>
              <a:t>28</a:t>
            </a:fld>
            <a:endParaRPr lang="en-US"/>
          </a:p>
        </p:txBody>
      </p:sp>
      <p:sp>
        <p:nvSpPr>
          <p:cNvPr id="11" name="Footer Placeholder 10"/>
          <p:cNvSpPr>
            <a:spLocks noGrp="1"/>
          </p:cNvSpPr>
          <p:nvPr>
            <p:ph type="ftr" sz="quarter" idx="11"/>
          </p:nvPr>
        </p:nvSpPr>
        <p:spPr/>
        <p:txBody>
          <a:bodyPr/>
          <a:lstStyle/>
          <a:p>
            <a:pPr>
              <a:defRPr/>
            </a:pPr>
            <a:r>
              <a:rPr lang="fi-FI"/>
              <a:t>(c) C. Faloutsos, 2017</a:t>
            </a:r>
            <a:endParaRPr lang="en-US"/>
          </a:p>
        </p:txBody>
      </p:sp>
    </p:spTree>
    <p:extLst>
      <p:ext uri="{BB962C8B-B14F-4D97-AF65-F5344CB8AC3E}">
        <p14:creationId xmlns:p14="http://schemas.microsoft.com/office/powerpoint/2010/main" val="18170463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Lockstep</a:t>
            </a:r>
            <a:r>
              <a:rPr lang="en-US" dirty="0"/>
              <a:t> and </a:t>
            </a:r>
            <a:r>
              <a:rPr lang="en-US" i="1" dirty="0"/>
              <a:t>Spectral</a:t>
            </a:r>
            <a:r>
              <a:rPr lang="zh-CN" altLang="en-US" i="1" dirty="0"/>
              <a:t> </a:t>
            </a:r>
            <a:r>
              <a:rPr lang="en-US" altLang="zh-CN" i="1" dirty="0"/>
              <a:t>Subspace</a:t>
            </a:r>
            <a:r>
              <a:rPr lang="zh-CN" altLang="en-US" i="1" dirty="0"/>
              <a:t> </a:t>
            </a:r>
            <a:r>
              <a:rPr lang="en-US" altLang="zh-CN" i="1" dirty="0"/>
              <a:t>Plot</a:t>
            </a:r>
            <a:endParaRPr lang="en-US" i="1" dirty="0"/>
          </a:p>
        </p:txBody>
      </p:sp>
      <p:sp>
        <p:nvSpPr>
          <p:cNvPr id="3" name="Content Placeholder 2"/>
          <p:cNvSpPr>
            <a:spLocks noGrp="1"/>
          </p:cNvSpPr>
          <p:nvPr>
            <p:ph idx="1"/>
          </p:nvPr>
        </p:nvSpPr>
        <p:spPr/>
        <p:txBody>
          <a:bodyPr/>
          <a:lstStyle/>
          <a:p>
            <a:r>
              <a:rPr lang="en-US" dirty="0"/>
              <a:t>Case</a:t>
            </a:r>
            <a:r>
              <a:rPr lang="zh-CN" altLang="en-US" dirty="0"/>
              <a:t> </a:t>
            </a:r>
            <a:r>
              <a:rPr lang="en-US" altLang="zh-CN" dirty="0"/>
              <a:t>#3:</a:t>
            </a:r>
            <a:r>
              <a:rPr lang="zh-CN" altLang="en-US" dirty="0"/>
              <a:t> </a:t>
            </a:r>
            <a:r>
              <a:rPr lang="en-US" altLang="zh-CN" dirty="0"/>
              <a:t>non-overlapping</a:t>
            </a:r>
            <a:r>
              <a:rPr lang="zh-CN" altLang="en-US" dirty="0"/>
              <a:t> </a:t>
            </a:r>
            <a:r>
              <a:rPr lang="en-US" altLang="zh-CN" dirty="0"/>
              <a:t>lockstep</a:t>
            </a:r>
          </a:p>
          <a:p>
            <a:r>
              <a:rPr lang="en-US" altLang="zh-CN" dirty="0"/>
              <a:t>“</a:t>
            </a:r>
            <a:r>
              <a:rPr lang="en-US" altLang="zh-CN" b="1" dirty="0"/>
              <a:t>Camouflage</a:t>
            </a:r>
            <a:r>
              <a:rPr lang="en-US" altLang="zh-CN" dirty="0"/>
              <a:t>” (or “Fame”)</a:t>
            </a:r>
            <a:r>
              <a:rPr lang="zh-CN" altLang="en-US" dirty="0"/>
              <a:t>            </a:t>
            </a:r>
            <a:r>
              <a:rPr lang="en-US" altLang="zh-CN" dirty="0"/>
              <a:t>Tilting</a:t>
            </a:r>
            <a:r>
              <a:rPr lang="zh-CN" altLang="en-US" dirty="0"/>
              <a:t> </a:t>
            </a:r>
            <a:r>
              <a:rPr lang="en-US" altLang="zh-CN" dirty="0"/>
              <a:t>“Rays”</a:t>
            </a:r>
            <a:endParaRPr lang="en-US" dirty="0"/>
          </a:p>
        </p:txBody>
      </p:sp>
      <p:cxnSp>
        <p:nvCxnSpPr>
          <p:cNvPr id="8" name="直接箭头连接符 24"/>
          <p:cNvCxnSpPr/>
          <p:nvPr/>
        </p:nvCxnSpPr>
        <p:spPr>
          <a:xfrm>
            <a:off x="5737188" y="2374899"/>
            <a:ext cx="934546"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95234" y="2913116"/>
            <a:ext cx="2412840" cy="461665"/>
          </a:xfrm>
          <a:prstGeom prst="rect">
            <a:avLst/>
          </a:prstGeom>
          <a:noFill/>
        </p:spPr>
        <p:txBody>
          <a:bodyPr wrap="none" rtlCol="0">
            <a:spAutoFit/>
          </a:bodyPr>
          <a:lstStyle/>
          <a:p>
            <a:pPr algn="ctr"/>
            <a:r>
              <a:rPr lang="en-US" altLang="zh-CN" sz="2400" dirty="0">
                <a:cs typeface="Times New Roman" panose="02020603050405020304" pitchFamily="18" charset="0"/>
              </a:rPr>
              <a:t>Adjacency Matrix</a:t>
            </a:r>
          </a:p>
        </p:txBody>
      </p:sp>
      <p:sp>
        <p:nvSpPr>
          <p:cNvPr id="6" name="TextBox 5"/>
          <p:cNvSpPr txBox="1"/>
          <p:nvPr/>
        </p:nvSpPr>
        <p:spPr>
          <a:xfrm>
            <a:off x="4004343" y="2913116"/>
            <a:ext cx="4160346" cy="461665"/>
          </a:xfrm>
          <a:prstGeom prst="rect">
            <a:avLst/>
          </a:prstGeom>
          <a:noFill/>
        </p:spPr>
        <p:txBody>
          <a:bodyPr wrap="square" rtlCol="0">
            <a:spAutoFit/>
          </a:bodyPr>
          <a:lstStyle/>
          <a:p>
            <a:pPr algn="ctr"/>
            <a:r>
              <a:rPr lang="en-US" altLang="zh-CN" sz="2400" dirty="0">
                <a:cs typeface="Times New Roman" panose="02020603050405020304" pitchFamily="18" charset="0"/>
              </a:rPr>
              <a:t>Spectral</a:t>
            </a:r>
            <a:r>
              <a:rPr lang="zh-CN" altLang="en-US" sz="2400" dirty="0">
                <a:cs typeface="Times New Roman" panose="02020603050405020304" pitchFamily="18" charset="0"/>
              </a:rPr>
              <a:t> </a:t>
            </a:r>
            <a:r>
              <a:rPr lang="en-US" altLang="zh-CN" sz="2400" dirty="0">
                <a:cs typeface="Times New Roman" panose="02020603050405020304" pitchFamily="18" charset="0"/>
              </a:rPr>
              <a:t>Subspace</a:t>
            </a:r>
            <a:r>
              <a:rPr lang="zh-CN" altLang="en-US" sz="2400" dirty="0">
                <a:cs typeface="Times New Roman" panose="02020603050405020304" pitchFamily="18" charset="0"/>
              </a:rPr>
              <a:t> </a:t>
            </a:r>
            <a:r>
              <a:rPr lang="en-US" altLang="zh-CN" sz="2400" dirty="0">
                <a:cs typeface="Times New Roman" panose="02020603050405020304" pitchFamily="18" charset="0"/>
              </a:rPr>
              <a:t>Plot</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592" y="3616305"/>
            <a:ext cx="7297345" cy="267919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9" name="Date Placeholder 8"/>
          <p:cNvSpPr>
            <a:spLocks noGrp="1"/>
          </p:cNvSpPr>
          <p:nvPr>
            <p:ph type="dt" sz="half" idx="10"/>
          </p:nvPr>
        </p:nvSpPr>
        <p:spPr/>
        <p:txBody>
          <a:bodyPr/>
          <a:lstStyle/>
          <a:p>
            <a:pPr>
              <a:defRPr/>
            </a:pPr>
            <a:r>
              <a:rPr lang="en-US"/>
              <a:t>Tencent, June 2017</a:t>
            </a:r>
          </a:p>
        </p:txBody>
      </p:sp>
      <p:sp>
        <p:nvSpPr>
          <p:cNvPr id="10" name="Slide Number Placeholder 9"/>
          <p:cNvSpPr>
            <a:spLocks noGrp="1"/>
          </p:cNvSpPr>
          <p:nvPr>
            <p:ph type="sldNum" sz="quarter" idx="12"/>
          </p:nvPr>
        </p:nvSpPr>
        <p:spPr/>
        <p:txBody>
          <a:bodyPr/>
          <a:lstStyle/>
          <a:p>
            <a:pPr>
              <a:defRPr/>
            </a:pPr>
            <a:fld id="{F9B43987-7F84-BB4A-8611-CDF75B6A737D}" type="slidenum">
              <a:rPr lang="en-US" smtClean="0"/>
              <a:pPr>
                <a:defRPr/>
              </a:pPr>
              <a:t>29</a:t>
            </a:fld>
            <a:endParaRPr lang="en-US"/>
          </a:p>
        </p:txBody>
      </p:sp>
      <p:sp>
        <p:nvSpPr>
          <p:cNvPr id="11" name="Footer Placeholder 10"/>
          <p:cNvSpPr>
            <a:spLocks noGrp="1"/>
          </p:cNvSpPr>
          <p:nvPr>
            <p:ph type="ftr" sz="quarter" idx="11"/>
          </p:nvPr>
        </p:nvSpPr>
        <p:spPr/>
        <p:txBody>
          <a:bodyPr/>
          <a:lstStyle/>
          <a:p>
            <a:pPr>
              <a:defRPr/>
            </a:pPr>
            <a:r>
              <a:rPr lang="fi-FI"/>
              <a:t>(c) C. Faloutsos, 2017</a:t>
            </a:r>
            <a:endParaRPr lang="en-US"/>
          </a:p>
        </p:txBody>
      </p:sp>
    </p:spTree>
    <p:extLst>
      <p:ext uri="{BB962C8B-B14F-4D97-AF65-F5344CB8AC3E}">
        <p14:creationId xmlns:p14="http://schemas.microsoft.com/office/powerpoint/2010/main" val="418836241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85800" y="520700"/>
            <a:ext cx="7772400" cy="685800"/>
          </a:xfrm>
        </p:spPr>
        <p:txBody>
          <a:bodyPr/>
          <a:lstStyle/>
          <a:p>
            <a:pPr algn="l" eaLnBrk="1" hangingPunct="1"/>
            <a:r>
              <a:rPr lang="en-US" dirty="0">
                <a:solidFill>
                  <a:srgbClr val="A50021"/>
                </a:solidFill>
              </a:rPr>
              <a:t>MORE Graph Patterns</a:t>
            </a:r>
          </a:p>
        </p:txBody>
      </p:sp>
      <p:sp>
        <p:nvSpPr>
          <p:cNvPr id="4" name="Date Placeholder 3"/>
          <p:cNvSpPr>
            <a:spLocks noGrp="1"/>
          </p:cNvSpPr>
          <p:nvPr>
            <p:ph type="dt" sz="quarter" idx="10"/>
          </p:nvPr>
        </p:nvSpPr>
        <p:spPr/>
        <p:txBody>
          <a:bodyPr/>
          <a:lstStyle/>
          <a:p>
            <a:r>
              <a:rPr lang="en-US"/>
              <a:t>Amazon'16</a:t>
            </a:r>
          </a:p>
        </p:txBody>
      </p:sp>
      <p:sp>
        <p:nvSpPr>
          <p:cNvPr id="5" name="Footer Placeholder 4"/>
          <p:cNvSpPr>
            <a:spLocks noGrp="1"/>
          </p:cNvSpPr>
          <p:nvPr>
            <p:ph type="ftr" sz="quarter" idx="11"/>
          </p:nvPr>
        </p:nvSpPr>
        <p:spPr/>
        <p:txBody>
          <a:bodyPr/>
          <a:lstStyle/>
          <a:p>
            <a:pPr>
              <a:defRPr/>
            </a:pPr>
            <a:r>
              <a:rPr lang="en-US"/>
              <a:t>(c) 2016, C. Faloutsos</a:t>
            </a:r>
            <a:endParaRPr lang="en-US" dirty="0"/>
          </a:p>
        </p:txBody>
      </p:sp>
      <p:sp>
        <p:nvSpPr>
          <p:cNvPr id="6" name="Slide Number Placeholder 5"/>
          <p:cNvSpPr>
            <a:spLocks noGrp="1"/>
          </p:cNvSpPr>
          <p:nvPr>
            <p:ph type="sldNum" sz="quarter" idx="12"/>
          </p:nvPr>
        </p:nvSpPr>
        <p:spPr/>
        <p:txBody>
          <a:bodyPr/>
          <a:lstStyle/>
          <a:p>
            <a:fld id="{3473F805-5B2F-1D45-B29B-98B97BB8183B}" type="slidenum">
              <a:rPr lang="en-US"/>
              <a:pPr/>
              <a:t>3</a:t>
            </a:fld>
            <a:endParaRPr lang="en-US"/>
          </a:p>
        </p:txBody>
      </p:sp>
      <p:pic>
        <p:nvPicPr>
          <p:cNvPr id="9222" name="Picture 6" descr="Picture3.png"/>
          <p:cNvPicPr>
            <a:picLocks noChangeAspect="1"/>
          </p:cNvPicPr>
          <p:nvPr/>
        </p:nvPicPr>
        <p:blipFill>
          <a:blip r:embed="rId2"/>
          <a:srcRect/>
          <a:stretch>
            <a:fillRect/>
          </a:stretch>
        </p:blipFill>
        <p:spPr bwMode="auto">
          <a:xfrm>
            <a:off x="234950" y="1060450"/>
            <a:ext cx="8832850" cy="5340350"/>
          </a:xfrm>
          <a:prstGeom prst="rect">
            <a:avLst/>
          </a:prstGeom>
          <a:noFill/>
          <a:ln w="9525">
            <a:noFill/>
            <a:miter lim="800000"/>
            <a:headEnd/>
            <a:tailEnd/>
          </a:ln>
        </p:spPr>
      </p:pic>
      <p:sp>
        <p:nvSpPr>
          <p:cNvPr id="8" name="TextBox 7"/>
          <p:cNvSpPr txBox="1"/>
          <p:nvPr/>
        </p:nvSpPr>
        <p:spPr>
          <a:xfrm>
            <a:off x="878867" y="2298700"/>
            <a:ext cx="662135" cy="769441"/>
          </a:xfrm>
          <a:prstGeom prst="rect">
            <a:avLst/>
          </a:prstGeom>
          <a:noFill/>
        </p:spPr>
        <p:txBody>
          <a:bodyPr wrap="none" rtlCol="0">
            <a:spAutoFit/>
          </a:bodyPr>
          <a:lstStyle/>
          <a:p>
            <a:r>
              <a:rPr lang="en-US" sz="4400" b="1" dirty="0">
                <a:solidFill>
                  <a:srgbClr val="008000"/>
                </a:solidFill>
                <a:latin typeface="Zapf Dingbats"/>
                <a:ea typeface="Zapf Dingbats"/>
                <a:cs typeface="Zapf Dingbats"/>
              </a:rPr>
              <a:t>✔</a:t>
            </a:r>
            <a:endParaRPr lang="en-US" b="1" dirty="0">
              <a:solidFill>
                <a:srgbClr val="008000"/>
              </a:solidFill>
            </a:endParaRPr>
          </a:p>
        </p:txBody>
      </p:sp>
      <p:sp>
        <p:nvSpPr>
          <p:cNvPr id="9" name="TextBox 8"/>
          <p:cNvSpPr txBox="1"/>
          <p:nvPr/>
        </p:nvSpPr>
        <p:spPr>
          <a:xfrm>
            <a:off x="891567" y="1993900"/>
            <a:ext cx="662135" cy="769441"/>
          </a:xfrm>
          <a:prstGeom prst="rect">
            <a:avLst/>
          </a:prstGeom>
          <a:noFill/>
        </p:spPr>
        <p:txBody>
          <a:bodyPr wrap="none" rtlCol="0">
            <a:spAutoFit/>
          </a:bodyPr>
          <a:lstStyle/>
          <a:p>
            <a:r>
              <a:rPr lang="en-US" sz="4400" b="1" dirty="0">
                <a:solidFill>
                  <a:srgbClr val="008000"/>
                </a:solidFill>
                <a:latin typeface="Zapf Dingbats"/>
                <a:ea typeface="Zapf Dingbats"/>
                <a:cs typeface="Zapf Dingbats"/>
              </a:rPr>
              <a:t>✔</a:t>
            </a:r>
            <a:endParaRPr lang="en-US" b="1" dirty="0">
              <a:solidFill>
                <a:srgbClr val="008000"/>
              </a:solidFill>
            </a:endParaRPr>
          </a:p>
        </p:txBody>
      </p:sp>
      <p:sp>
        <p:nvSpPr>
          <p:cNvPr id="10" name="TextBox 9"/>
          <p:cNvSpPr txBox="1"/>
          <p:nvPr/>
        </p:nvSpPr>
        <p:spPr>
          <a:xfrm>
            <a:off x="891567" y="1435100"/>
            <a:ext cx="662135" cy="769441"/>
          </a:xfrm>
          <a:prstGeom prst="rect">
            <a:avLst/>
          </a:prstGeom>
          <a:noFill/>
        </p:spPr>
        <p:txBody>
          <a:bodyPr wrap="none" rtlCol="0">
            <a:spAutoFit/>
          </a:bodyPr>
          <a:lstStyle/>
          <a:p>
            <a:r>
              <a:rPr lang="en-US" sz="4400" b="1" dirty="0">
                <a:solidFill>
                  <a:srgbClr val="008000"/>
                </a:solidFill>
                <a:latin typeface="Zapf Dingbats"/>
                <a:ea typeface="Zapf Dingbats"/>
                <a:cs typeface="Zapf Dingbats"/>
              </a:rPr>
              <a:t>✔</a:t>
            </a:r>
            <a:endParaRPr lang="en-US" b="1" dirty="0">
              <a:solidFill>
                <a:srgbClr val="008000"/>
              </a:solidFill>
            </a:endParaRPr>
          </a:p>
        </p:txBody>
      </p:sp>
      <p:sp>
        <p:nvSpPr>
          <p:cNvPr id="13" name="TextBox 12"/>
          <p:cNvSpPr txBox="1"/>
          <p:nvPr/>
        </p:nvSpPr>
        <p:spPr>
          <a:xfrm>
            <a:off x="0" y="5965448"/>
            <a:ext cx="9144000" cy="892552"/>
          </a:xfrm>
          <a:prstGeom prst="rect">
            <a:avLst/>
          </a:prstGeom>
          <a:solidFill>
            <a:srgbClr val="FF6600"/>
          </a:solidFill>
        </p:spPr>
        <p:txBody>
          <a:bodyPr wrap="square" rtlCol="0">
            <a:spAutoFit/>
          </a:bodyPr>
          <a:lstStyle/>
          <a:p>
            <a:pPr algn="l"/>
            <a:r>
              <a:rPr lang="en-US" i="1" dirty="0">
                <a:solidFill>
                  <a:schemeClr val="bg1"/>
                </a:solidFill>
              </a:rPr>
              <a:t>RTG: A Recursive Realistic Graph Generator using Random Typing</a:t>
            </a:r>
            <a:r>
              <a:rPr lang="en-US" dirty="0">
                <a:solidFill>
                  <a:schemeClr val="bg1"/>
                </a:solidFill>
              </a:rPr>
              <a:t> Leman </a:t>
            </a:r>
            <a:r>
              <a:rPr lang="en-US" dirty="0" err="1">
                <a:solidFill>
                  <a:schemeClr val="bg1"/>
                </a:solidFill>
              </a:rPr>
              <a:t>Akoglu</a:t>
            </a:r>
            <a:r>
              <a:rPr lang="en-US" dirty="0">
                <a:solidFill>
                  <a:schemeClr val="bg1"/>
                </a:solidFill>
              </a:rPr>
              <a:t> and Christos </a:t>
            </a:r>
            <a:r>
              <a:rPr lang="en-US" dirty="0" err="1">
                <a:solidFill>
                  <a:schemeClr val="bg1"/>
                </a:solidFill>
              </a:rPr>
              <a:t>Faloutsos</a:t>
            </a:r>
            <a:r>
              <a:rPr lang="en-US" dirty="0">
                <a:solidFill>
                  <a:schemeClr val="bg1"/>
                </a:solidFill>
              </a:rPr>
              <a:t>. </a:t>
            </a:r>
            <a:r>
              <a:rPr lang="en-US" i="1" dirty="0">
                <a:solidFill>
                  <a:schemeClr val="bg1"/>
                </a:solidFill>
              </a:rPr>
              <a:t>PKDD</a:t>
            </a:r>
            <a:r>
              <a:rPr lang="en-US" dirty="0">
                <a:solidFill>
                  <a:schemeClr val="bg1"/>
                </a:solidFill>
              </a:rPr>
              <a:t>’09.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Lockstep</a:t>
            </a:r>
            <a:r>
              <a:rPr lang="en-US" dirty="0"/>
              <a:t> and </a:t>
            </a:r>
            <a:r>
              <a:rPr lang="en-US" i="1" dirty="0"/>
              <a:t>Spectral</a:t>
            </a:r>
            <a:r>
              <a:rPr lang="zh-CN" altLang="en-US" i="1" dirty="0"/>
              <a:t> </a:t>
            </a:r>
            <a:r>
              <a:rPr lang="en-US" altLang="zh-CN" i="1" dirty="0"/>
              <a:t>Subspace</a:t>
            </a:r>
            <a:r>
              <a:rPr lang="zh-CN" altLang="en-US" i="1" dirty="0"/>
              <a:t> </a:t>
            </a:r>
            <a:r>
              <a:rPr lang="en-US" altLang="zh-CN" i="1" dirty="0"/>
              <a:t>Plot</a:t>
            </a:r>
            <a:endParaRPr lang="en-US" i="1" dirty="0"/>
          </a:p>
        </p:txBody>
      </p:sp>
      <p:sp>
        <p:nvSpPr>
          <p:cNvPr id="3" name="Content Placeholder 2"/>
          <p:cNvSpPr>
            <a:spLocks noGrp="1"/>
          </p:cNvSpPr>
          <p:nvPr>
            <p:ph idx="1"/>
          </p:nvPr>
        </p:nvSpPr>
        <p:spPr/>
        <p:txBody>
          <a:bodyPr/>
          <a:lstStyle/>
          <a:p>
            <a:r>
              <a:rPr lang="en-US" dirty="0"/>
              <a:t>Case</a:t>
            </a:r>
            <a:r>
              <a:rPr lang="zh-CN" altLang="en-US" dirty="0"/>
              <a:t> </a:t>
            </a:r>
            <a:r>
              <a:rPr lang="en-US" altLang="zh-CN" dirty="0"/>
              <a:t>#3:</a:t>
            </a:r>
            <a:r>
              <a:rPr lang="zh-CN" altLang="en-US" dirty="0"/>
              <a:t> </a:t>
            </a:r>
            <a:r>
              <a:rPr lang="en-US" altLang="zh-CN" dirty="0"/>
              <a:t>non-overlapping</a:t>
            </a:r>
            <a:r>
              <a:rPr lang="zh-CN" altLang="en-US" dirty="0"/>
              <a:t> </a:t>
            </a:r>
            <a:r>
              <a:rPr lang="en-US" altLang="zh-CN" dirty="0"/>
              <a:t>lockstep</a:t>
            </a:r>
          </a:p>
          <a:p>
            <a:r>
              <a:rPr lang="en-US" altLang="zh-CN" dirty="0"/>
              <a:t>“Camouflage” (or “</a:t>
            </a:r>
            <a:r>
              <a:rPr lang="en-US" altLang="zh-CN" b="1" dirty="0"/>
              <a:t>Fame</a:t>
            </a:r>
            <a:r>
              <a:rPr lang="en-US" altLang="zh-CN" dirty="0"/>
              <a:t>”)</a:t>
            </a:r>
            <a:r>
              <a:rPr lang="zh-CN" altLang="en-US" dirty="0"/>
              <a:t>            </a:t>
            </a:r>
            <a:r>
              <a:rPr lang="en-US" altLang="zh-CN" dirty="0"/>
              <a:t>Tilting</a:t>
            </a:r>
            <a:r>
              <a:rPr lang="zh-CN" altLang="en-US" dirty="0"/>
              <a:t> </a:t>
            </a:r>
            <a:r>
              <a:rPr lang="en-US" altLang="zh-CN" dirty="0"/>
              <a:t>“Rays”</a:t>
            </a:r>
            <a:endParaRPr lang="en-US" dirty="0"/>
          </a:p>
        </p:txBody>
      </p:sp>
      <p:cxnSp>
        <p:nvCxnSpPr>
          <p:cNvPr id="8" name="直接箭头连接符 24"/>
          <p:cNvCxnSpPr/>
          <p:nvPr/>
        </p:nvCxnSpPr>
        <p:spPr>
          <a:xfrm>
            <a:off x="5711788" y="2362199"/>
            <a:ext cx="934546"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95234" y="2913116"/>
            <a:ext cx="2412840" cy="461665"/>
          </a:xfrm>
          <a:prstGeom prst="rect">
            <a:avLst/>
          </a:prstGeom>
          <a:noFill/>
        </p:spPr>
        <p:txBody>
          <a:bodyPr wrap="none" rtlCol="0">
            <a:spAutoFit/>
          </a:bodyPr>
          <a:lstStyle/>
          <a:p>
            <a:pPr algn="ctr"/>
            <a:r>
              <a:rPr lang="en-US" altLang="zh-CN" sz="2400" dirty="0">
                <a:cs typeface="Times New Roman" panose="02020603050405020304" pitchFamily="18" charset="0"/>
              </a:rPr>
              <a:t>Adjacency Matrix</a:t>
            </a:r>
          </a:p>
        </p:txBody>
      </p:sp>
      <p:sp>
        <p:nvSpPr>
          <p:cNvPr id="6" name="TextBox 5"/>
          <p:cNvSpPr txBox="1"/>
          <p:nvPr/>
        </p:nvSpPr>
        <p:spPr>
          <a:xfrm>
            <a:off x="4004343" y="2913116"/>
            <a:ext cx="4160346" cy="461665"/>
          </a:xfrm>
          <a:prstGeom prst="rect">
            <a:avLst/>
          </a:prstGeom>
          <a:noFill/>
        </p:spPr>
        <p:txBody>
          <a:bodyPr wrap="square" rtlCol="0">
            <a:spAutoFit/>
          </a:bodyPr>
          <a:lstStyle/>
          <a:p>
            <a:pPr algn="ctr"/>
            <a:r>
              <a:rPr lang="en-US" altLang="zh-CN" sz="2400" dirty="0">
                <a:cs typeface="Times New Roman" panose="02020603050405020304" pitchFamily="18" charset="0"/>
              </a:rPr>
              <a:t>Spectral</a:t>
            </a:r>
            <a:r>
              <a:rPr lang="zh-CN" altLang="en-US" sz="2400" dirty="0">
                <a:cs typeface="Times New Roman" panose="02020603050405020304" pitchFamily="18" charset="0"/>
              </a:rPr>
              <a:t> </a:t>
            </a:r>
            <a:r>
              <a:rPr lang="en-US" altLang="zh-CN" sz="2400" dirty="0">
                <a:cs typeface="Times New Roman" panose="02020603050405020304" pitchFamily="18" charset="0"/>
              </a:rPr>
              <a:t>Subspace</a:t>
            </a:r>
            <a:r>
              <a:rPr lang="zh-CN" altLang="en-US" sz="2400" dirty="0">
                <a:cs typeface="Times New Roman" panose="02020603050405020304" pitchFamily="18" charset="0"/>
              </a:rPr>
              <a:t> </a:t>
            </a:r>
            <a:r>
              <a:rPr lang="en-US" altLang="zh-CN" sz="2400" dirty="0">
                <a:cs typeface="Times New Roman" panose="02020603050405020304" pitchFamily="18" charset="0"/>
              </a:rPr>
              <a:t>Plot</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234" y="3569187"/>
            <a:ext cx="7249253" cy="267919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9" name="Date Placeholder 8"/>
          <p:cNvSpPr>
            <a:spLocks noGrp="1"/>
          </p:cNvSpPr>
          <p:nvPr>
            <p:ph type="dt" sz="half" idx="10"/>
          </p:nvPr>
        </p:nvSpPr>
        <p:spPr/>
        <p:txBody>
          <a:bodyPr/>
          <a:lstStyle/>
          <a:p>
            <a:pPr>
              <a:defRPr/>
            </a:pPr>
            <a:r>
              <a:rPr lang="en-US"/>
              <a:t>Tencent, June 2017</a:t>
            </a:r>
          </a:p>
        </p:txBody>
      </p:sp>
      <p:sp>
        <p:nvSpPr>
          <p:cNvPr id="10" name="Slide Number Placeholder 9"/>
          <p:cNvSpPr>
            <a:spLocks noGrp="1"/>
          </p:cNvSpPr>
          <p:nvPr>
            <p:ph type="sldNum" sz="quarter" idx="12"/>
          </p:nvPr>
        </p:nvSpPr>
        <p:spPr/>
        <p:txBody>
          <a:bodyPr/>
          <a:lstStyle/>
          <a:p>
            <a:pPr>
              <a:defRPr/>
            </a:pPr>
            <a:fld id="{F9B43987-7F84-BB4A-8611-CDF75B6A737D}" type="slidenum">
              <a:rPr lang="en-US" smtClean="0"/>
              <a:pPr>
                <a:defRPr/>
              </a:pPr>
              <a:t>30</a:t>
            </a:fld>
            <a:endParaRPr lang="en-US"/>
          </a:p>
        </p:txBody>
      </p:sp>
      <p:sp>
        <p:nvSpPr>
          <p:cNvPr id="11" name="Footer Placeholder 10"/>
          <p:cNvSpPr>
            <a:spLocks noGrp="1"/>
          </p:cNvSpPr>
          <p:nvPr>
            <p:ph type="ftr" sz="quarter" idx="11"/>
          </p:nvPr>
        </p:nvSpPr>
        <p:spPr/>
        <p:txBody>
          <a:bodyPr/>
          <a:lstStyle/>
          <a:p>
            <a:pPr>
              <a:defRPr/>
            </a:pPr>
            <a:r>
              <a:rPr lang="fi-FI"/>
              <a:t>(c) C. Faloutsos, 2017</a:t>
            </a:r>
            <a:endParaRPr lang="en-US"/>
          </a:p>
        </p:txBody>
      </p:sp>
    </p:spTree>
    <p:extLst>
      <p:ext uri="{BB962C8B-B14F-4D97-AF65-F5344CB8AC3E}">
        <p14:creationId xmlns:p14="http://schemas.microsoft.com/office/powerpoint/2010/main" val="91734268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Lockstep</a:t>
            </a:r>
            <a:r>
              <a:rPr lang="en-US" dirty="0"/>
              <a:t> and </a:t>
            </a:r>
            <a:r>
              <a:rPr lang="en-US" i="1" dirty="0"/>
              <a:t>Spectral</a:t>
            </a:r>
            <a:r>
              <a:rPr lang="zh-CN" altLang="en-US" i="1" dirty="0"/>
              <a:t> </a:t>
            </a:r>
            <a:r>
              <a:rPr lang="en-US" altLang="zh-CN" i="1" dirty="0"/>
              <a:t>Subspace</a:t>
            </a:r>
            <a:r>
              <a:rPr lang="zh-CN" altLang="en-US" i="1" dirty="0"/>
              <a:t> </a:t>
            </a:r>
            <a:r>
              <a:rPr lang="en-US" altLang="zh-CN" i="1" dirty="0"/>
              <a:t>Plot</a:t>
            </a:r>
            <a:endParaRPr lang="en-US" i="1" dirty="0"/>
          </a:p>
        </p:txBody>
      </p:sp>
      <p:sp>
        <p:nvSpPr>
          <p:cNvPr id="3" name="Content Placeholder 2"/>
          <p:cNvSpPr>
            <a:spLocks noGrp="1"/>
          </p:cNvSpPr>
          <p:nvPr>
            <p:ph idx="1"/>
          </p:nvPr>
        </p:nvSpPr>
        <p:spPr/>
        <p:txBody>
          <a:bodyPr/>
          <a:lstStyle/>
          <a:p>
            <a:r>
              <a:rPr lang="en-US" dirty="0"/>
              <a:t>Case</a:t>
            </a:r>
            <a:r>
              <a:rPr lang="zh-CN" altLang="en-US" dirty="0"/>
              <a:t> </a:t>
            </a:r>
            <a:r>
              <a:rPr lang="en-US" altLang="zh-CN" dirty="0"/>
              <a:t>#4:</a:t>
            </a:r>
            <a:r>
              <a:rPr lang="zh-CN" altLang="en-US" dirty="0"/>
              <a:t>        </a:t>
            </a:r>
            <a:r>
              <a:rPr lang="en-US" altLang="zh-CN" dirty="0"/>
              <a:t>?</a:t>
            </a:r>
            <a:r>
              <a:rPr lang="zh-CN" altLang="en-US" dirty="0"/>
              <a:t>      </a:t>
            </a:r>
            <a:r>
              <a:rPr lang="en-US" altLang="zh-CN" dirty="0"/>
              <a:t>lockstep</a:t>
            </a:r>
          </a:p>
          <a:p>
            <a:r>
              <a:rPr lang="en-US" altLang="zh-CN" dirty="0"/>
              <a:t>“?”</a:t>
            </a:r>
            <a:r>
              <a:rPr lang="zh-CN" altLang="en-US" dirty="0"/>
              <a:t>                           </a:t>
            </a:r>
            <a:r>
              <a:rPr lang="en-US" altLang="zh-CN" dirty="0"/>
              <a:t>“Pearls”</a:t>
            </a:r>
            <a:endParaRPr lang="en-US" dirty="0"/>
          </a:p>
        </p:txBody>
      </p:sp>
      <p:cxnSp>
        <p:nvCxnSpPr>
          <p:cNvPr id="8" name="直接箭头连接符 24"/>
          <p:cNvCxnSpPr/>
          <p:nvPr/>
        </p:nvCxnSpPr>
        <p:spPr>
          <a:xfrm>
            <a:off x="2842861" y="2539999"/>
            <a:ext cx="934546"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95234" y="2913116"/>
            <a:ext cx="2412840" cy="461665"/>
          </a:xfrm>
          <a:prstGeom prst="rect">
            <a:avLst/>
          </a:prstGeom>
          <a:noFill/>
        </p:spPr>
        <p:txBody>
          <a:bodyPr wrap="none" rtlCol="0">
            <a:spAutoFit/>
          </a:bodyPr>
          <a:lstStyle/>
          <a:p>
            <a:pPr algn="ctr"/>
            <a:r>
              <a:rPr lang="en-US" altLang="zh-CN" sz="2400" dirty="0">
                <a:cs typeface="Times New Roman" panose="02020603050405020304" pitchFamily="18" charset="0"/>
              </a:rPr>
              <a:t>Adjacency Matrix</a:t>
            </a:r>
          </a:p>
        </p:txBody>
      </p:sp>
      <p:sp>
        <p:nvSpPr>
          <p:cNvPr id="6" name="TextBox 5"/>
          <p:cNvSpPr txBox="1"/>
          <p:nvPr/>
        </p:nvSpPr>
        <p:spPr>
          <a:xfrm>
            <a:off x="4004343" y="2913116"/>
            <a:ext cx="4160346" cy="461665"/>
          </a:xfrm>
          <a:prstGeom prst="rect">
            <a:avLst/>
          </a:prstGeom>
          <a:noFill/>
        </p:spPr>
        <p:txBody>
          <a:bodyPr wrap="square" rtlCol="0">
            <a:spAutoFit/>
          </a:bodyPr>
          <a:lstStyle/>
          <a:p>
            <a:pPr algn="ctr"/>
            <a:r>
              <a:rPr lang="en-US" altLang="zh-CN" sz="2400" dirty="0">
                <a:cs typeface="Times New Roman" panose="02020603050405020304" pitchFamily="18" charset="0"/>
              </a:rPr>
              <a:t>Spectral</a:t>
            </a:r>
            <a:r>
              <a:rPr lang="zh-CN" altLang="en-US" sz="2400" dirty="0">
                <a:cs typeface="Times New Roman" panose="02020603050405020304" pitchFamily="18" charset="0"/>
              </a:rPr>
              <a:t> </a:t>
            </a:r>
            <a:r>
              <a:rPr lang="en-US" altLang="zh-CN" sz="2400" dirty="0">
                <a:cs typeface="Times New Roman" panose="02020603050405020304" pitchFamily="18" charset="0"/>
              </a:rPr>
              <a:t>Subspace</a:t>
            </a:r>
            <a:r>
              <a:rPr lang="zh-CN" altLang="en-US" sz="2400" dirty="0">
                <a:cs typeface="Times New Roman" panose="02020603050405020304" pitchFamily="18" charset="0"/>
              </a:rPr>
              <a:t> </a:t>
            </a:r>
            <a:r>
              <a:rPr lang="en-US" altLang="zh-CN" sz="2400" dirty="0">
                <a:cs typeface="Times New Roman" panose="02020603050405020304" pitchFamily="18" charset="0"/>
              </a:rPr>
              <a:t>Plot</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74781"/>
            <a:ext cx="9144000" cy="327102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4" name="Rectangle 3"/>
          <p:cNvSpPr/>
          <p:nvPr/>
        </p:nvSpPr>
        <p:spPr>
          <a:xfrm>
            <a:off x="0" y="3374780"/>
            <a:ext cx="3076222" cy="287531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0" dirty="0">
                <a:solidFill>
                  <a:srgbClr val="FF0000"/>
                </a:solidFill>
              </a:rPr>
              <a:t>?</a:t>
            </a:r>
            <a:endParaRPr lang="en-US" sz="6000" dirty="0">
              <a:solidFill>
                <a:srgbClr val="FF0000"/>
              </a:solidFill>
            </a:endParaRPr>
          </a:p>
        </p:txBody>
      </p:sp>
      <p:sp>
        <p:nvSpPr>
          <p:cNvPr id="9" name="Rectangle 8"/>
          <p:cNvSpPr/>
          <p:nvPr/>
        </p:nvSpPr>
        <p:spPr>
          <a:xfrm>
            <a:off x="96838" y="6250096"/>
            <a:ext cx="8863717" cy="50859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dirty="0">
              <a:solidFill>
                <a:srgbClr val="FF0000"/>
              </a:solidFill>
            </a:endParaRPr>
          </a:p>
        </p:txBody>
      </p:sp>
      <p:sp>
        <p:nvSpPr>
          <p:cNvPr id="10" name="Date Placeholder 9"/>
          <p:cNvSpPr>
            <a:spLocks noGrp="1"/>
          </p:cNvSpPr>
          <p:nvPr>
            <p:ph type="dt" sz="half" idx="10"/>
          </p:nvPr>
        </p:nvSpPr>
        <p:spPr/>
        <p:txBody>
          <a:bodyPr/>
          <a:lstStyle/>
          <a:p>
            <a:pPr>
              <a:defRPr/>
            </a:pPr>
            <a:r>
              <a:rPr lang="en-US"/>
              <a:t>Tencent, June 2017</a:t>
            </a:r>
          </a:p>
        </p:txBody>
      </p:sp>
      <p:sp>
        <p:nvSpPr>
          <p:cNvPr id="11" name="Slide Number Placeholder 10"/>
          <p:cNvSpPr>
            <a:spLocks noGrp="1"/>
          </p:cNvSpPr>
          <p:nvPr>
            <p:ph type="sldNum" sz="quarter" idx="12"/>
          </p:nvPr>
        </p:nvSpPr>
        <p:spPr/>
        <p:txBody>
          <a:bodyPr/>
          <a:lstStyle/>
          <a:p>
            <a:pPr>
              <a:defRPr/>
            </a:pPr>
            <a:fld id="{F9B43987-7F84-BB4A-8611-CDF75B6A737D}" type="slidenum">
              <a:rPr lang="en-US" smtClean="0"/>
              <a:pPr>
                <a:defRPr/>
              </a:pPr>
              <a:t>31</a:t>
            </a:fld>
            <a:endParaRPr lang="en-US"/>
          </a:p>
        </p:txBody>
      </p:sp>
      <p:sp>
        <p:nvSpPr>
          <p:cNvPr id="12" name="Footer Placeholder 11"/>
          <p:cNvSpPr>
            <a:spLocks noGrp="1"/>
          </p:cNvSpPr>
          <p:nvPr>
            <p:ph type="ftr" sz="quarter" idx="11"/>
          </p:nvPr>
        </p:nvSpPr>
        <p:spPr/>
        <p:txBody>
          <a:bodyPr/>
          <a:lstStyle/>
          <a:p>
            <a:pPr>
              <a:defRPr/>
            </a:pPr>
            <a:r>
              <a:rPr lang="fi-FI"/>
              <a:t>(c) C. Faloutsos, 2017</a:t>
            </a:r>
            <a:endParaRPr lang="en-US"/>
          </a:p>
        </p:txBody>
      </p:sp>
    </p:spTree>
    <p:extLst>
      <p:ext uri="{BB962C8B-B14F-4D97-AF65-F5344CB8AC3E}">
        <p14:creationId xmlns:p14="http://schemas.microsoft.com/office/powerpoint/2010/main" val="364545565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Lockstep</a:t>
            </a:r>
            <a:r>
              <a:rPr lang="en-US" dirty="0"/>
              <a:t> and </a:t>
            </a:r>
            <a:r>
              <a:rPr lang="en-US" i="1" dirty="0"/>
              <a:t>Spectral</a:t>
            </a:r>
            <a:r>
              <a:rPr lang="zh-CN" altLang="en-US" i="1" dirty="0"/>
              <a:t> </a:t>
            </a:r>
            <a:r>
              <a:rPr lang="en-US" altLang="zh-CN" i="1" dirty="0"/>
              <a:t>Subspace</a:t>
            </a:r>
            <a:r>
              <a:rPr lang="zh-CN" altLang="en-US" i="1" dirty="0"/>
              <a:t> </a:t>
            </a:r>
            <a:r>
              <a:rPr lang="en-US" altLang="zh-CN" i="1" dirty="0"/>
              <a:t>Plot</a:t>
            </a:r>
            <a:endParaRPr lang="en-US" i="1" dirty="0"/>
          </a:p>
        </p:txBody>
      </p:sp>
      <p:sp>
        <p:nvSpPr>
          <p:cNvPr id="3" name="Content Placeholder 2"/>
          <p:cNvSpPr>
            <a:spLocks noGrp="1"/>
          </p:cNvSpPr>
          <p:nvPr>
            <p:ph idx="1"/>
          </p:nvPr>
        </p:nvSpPr>
        <p:spPr/>
        <p:txBody>
          <a:bodyPr/>
          <a:lstStyle/>
          <a:p>
            <a:r>
              <a:rPr lang="en-US" dirty="0"/>
              <a:t>Case</a:t>
            </a:r>
            <a:r>
              <a:rPr lang="zh-CN" altLang="en-US" dirty="0"/>
              <a:t> </a:t>
            </a:r>
            <a:r>
              <a:rPr lang="en-US" altLang="zh-CN" dirty="0"/>
              <a:t>#4:</a:t>
            </a:r>
            <a:r>
              <a:rPr lang="zh-CN" altLang="en-US" dirty="0"/>
              <a:t> </a:t>
            </a:r>
            <a:r>
              <a:rPr lang="en-US" altLang="zh-CN" b="1" dirty="0"/>
              <a:t>overlapping</a:t>
            </a:r>
            <a:r>
              <a:rPr lang="zh-CN" altLang="en-US" dirty="0"/>
              <a:t> </a:t>
            </a:r>
            <a:r>
              <a:rPr lang="en-US" altLang="zh-CN" dirty="0"/>
              <a:t>lockstep</a:t>
            </a:r>
          </a:p>
          <a:p>
            <a:r>
              <a:rPr lang="en-US" altLang="zh-CN" dirty="0"/>
              <a:t>“</a:t>
            </a:r>
            <a:r>
              <a:rPr lang="en-US" altLang="zh-CN" b="1" dirty="0"/>
              <a:t>Staircase</a:t>
            </a:r>
            <a:r>
              <a:rPr lang="en-US" altLang="zh-CN" dirty="0"/>
              <a:t>”</a:t>
            </a:r>
            <a:r>
              <a:rPr lang="zh-CN" altLang="en-US" dirty="0"/>
              <a:t>             </a:t>
            </a:r>
            <a:r>
              <a:rPr lang="en-US" altLang="zh-CN" dirty="0"/>
              <a:t>“Pearls”</a:t>
            </a:r>
            <a:endParaRPr lang="en-US" dirty="0"/>
          </a:p>
        </p:txBody>
      </p:sp>
      <p:cxnSp>
        <p:nvCxnSpPr>
          <p:cNvPr id="8" name="直接箭头连接符 24"/>
          <p:cNvCxnSpPr/>
          <p:nvPr/>
        </p:nvCxnSpPr>
        <p:spPr>
          <a:xfrm>
            <a:off x="2842861" y="2539999"/>
            <a:ext cx="934546"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95234" y="2913116"/>
            <a:ext cx="2412840" cy="461665"/>
          </a:xfrm>
          <a:prstGeom prst="rect">
            <a:avLst/>
          </a:prstGeom>
          <a:noFill/>
        </p:spPr>
        <p:txBody>
          <a:bodyPr wrap="none" rtlCol="0">
            <a:spAutoFit/>
          </a:bodyPr>
          <a:lstStyle/>
          <a:p>
            <a:pPr algn="ctr"/>
            <a:r>
              <a:rPr lang="en-US" altLang="zh-CN" sz="2400" dirty="0">
                <a:cs typeface="Times New Roman" panose="02020603050405020304" pitchFamily="18" charset="0"/>
              </a:rPr>
              <a:t>Adjacency Matrix</a:t>
            </a:r>
          </a:p>
        </p:txBody>
      </p:sp>
      <p:sp>
        <p:nvSpPr>
          <p:cNvPr id="6" name="TextBox 5"/>
          <p:cNvSpPr txBox="1"/>
          <p:nvPr/>
        </p:nvSpPr>
        <p:spPr>
          <a:xfrm>
            <a:off x="4004343" y="2913116"/>
            <a:ext cx="4160346" cy="461665"/>
          </a:xfrm>
          <a:prstGeom prst="rect">
            <a:avLst/>
          </a:prstGeom>
          <a:noFill/>
        </p:spPr>
        <p:txBody>
          <a:bodyPr wrap="square" rtlCol="0">
            <a:spAutoFit/>
          </a:bodyPr>
          <a:lstStyle/>
          <a:p>
            <a:pPr algn="ctr"/>
            <a:r>
              <a:rPr lang="en-US" altLang="zh-CN" sz="2400" dirty="0">
                <a:cs typeface="Times New Roman" panose="02020603050405020304" pitchFamily="18" charset="0"/>
              </a:rPr>
              <a:t>Spectral</a:t>
            </a:r>
            <a:r>
              <a:rPr lang="zh-CN" altLang="en-US" sz="2400" dirty="0">
                <a:cs typeface="Times New Roman" panose="02020603050405020304" pitchFamily="18" charset="0"/>
              </a:rPr>
              <a:t> </a:t>
            </a:r>
            <a:r>
              <a:rPr lang="en-US" altLang="zh-CN" sz="2400" dirty="0">
                <a:cs typeface="Times New Roman" panose="02020603050405020304" pitchFamily="18" charset="0"/>
              </a:rPr>
              <a:t>Subspace</a:t>
            </a:r>
            <a:r>
              <a:rPr lang="zh-CN" altLang="en-US" sz="2400" dirty="0">
                <a:cs typeface="Times New Roman" panose="02020603050405020304" pitchFamily="18" charset="0"/>
              </a:rPr>
              <a:t> </a:t>
            </a:r>
            <a:r>
              <a:rPr lang="en-US" altLang="zh-CN" sz="2400" dirty="0">
                <a:cs typeface="Times New Roman" panose="02020603050405020304" pitchFamily="18" charset="0"/>
              </a:rPr>
              <a:t>Plot</a:t>
            </a:r>
          </a:p>
        </p:txBody>
      </p:sp>
      <p:sp>
        <p:nvSpPr>
          <p:cNvPr id="9" name="Date Placeholder 8"/>
          <p:cNvSpPr>
            <a:spLocks noGrp="1"/>
          </p:cNvSpPr>
          <p:nvPr>
            <p:ph type="dt" sz="half" idx="10"/>
          </p:nvPr>
        </p:nvSpPr>
        <p:spPr/>
        <p:txBody>
          <a:bodyPr/>
          <a:lstStyle/>
          <a:p>
            <a:pPr>
              <a:defRPr/>
            </a:pPr>
            <a:r>
              <a:rPr lang="en-US"/>
              <a:t>Tencent, June 2017</a:t>
            </a:r>
          </a:p>
        </p:txBody>
      </p:sp>
      <p:sp>
        <p:nvSpPr>
          <p:cNvPr id="10" name="Slide Number Placeholder 9"/>
          <p:cNvSpPr>
            <a:spLocks noGrp="1"/>
          </p:cNvSpPr>
          <p:nvPr>
            <p:ph type="sldNum" sz="quarter" idx="12"/>
          </p:nvPr>
        </p:nvSpPr>
        <p:spPr/>
        <p:txBody>
          <a:bodyPr/>
          <a:lstStyle/>
          <a:p>
            <a:pPr>
              <a:defRPr/>
            </a:pPr>
            <a:fld id="{F9B43987-7F84-BB4A-8611-CDF75B6A737D}" type="slidenum">
              <a:rPr lang="en-US" smtClean="0"/>
              <a:pPr>
                <a:defRPr/>
              </a:pPr>
              <a:t>32</a:t>
            </a:fld>
            <a:endParaRPr lang="en-US"/>
          </a:p>
        </p:txBody>
      </p:sp>
      <p:sp>
        <p:nvSpPr>
          <p:cNvPr id="11" name="Footer Placeholder 10"/>
          <p:cNvSpPr>
            <a:spLocks noGrp="1"/>
          </p:cNvSpPr>
          <p:nvPr>
            <p:ph type="ftr" sz="quarter" idx="11"/>
          </p:nvPr>
        </p:nvSpPr>
        <p:spPr/>
        <p:txBody>
          <a:bodyPr/>
          <a:lstStyle/>
          <a:p>
            <a:pPr>
              <a:defRPr/>
            </a:pPr>
            <a:r>
              <a:rPr lang="fi-FI"/>
              <a:t>(c) C. Faloutsos, 2017</a:t>
            </a:r>
            <a:endParaRPr 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74781"/>
            <a:ext cx="9144000" cy="3271024"/>
          </a:xfrm>
          <a:prstGeom prst="rect">
            <a:avLst/>
          </a:prstGeom>
          <a:solidFill>
            <a:schemeClr val="bg1"/>
          </a:solidFill>
          <a:ln>
            <a:noFill/>
          </a:ln>
          <a:extLs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Tree>
    <p:extLst>
      <p:ext uri="{BB962C8B-B14F-4D97-AF65-F5344CB8AC3E}">
        <p14:creationId xmlns:p14="http://schemas.microsoft.com/office/powerpoint/2010/main" val="332770260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Dataset</a:t>
            </a:r>
          </a:p>
        </p:txBody>
      </p:sp>
      <p:sp>
        <p:nvSpPr>
          <p:cNvPr id="3" name="Content Placeholder 2"/>
          <p:cNvSpPr>
            <a:spLocks noGrp="1"/>
          </p:cNvSpPr>
          <p:nvPr>
            <p:ph idx="1"/>
          </p:nvPr>
        </p:nvSpPr>
        <p:spPr/>
        <p:txBody>
          <a:bodyPr/>
          <a:lstStyle/>
          <a:p>
            <a:r>
              <a:rPr lang="en-US" dirty="0" err="1"/>
              <a:t>Tencent</a:t>
            </a:r>
            <a:r>
              <a:rPr lang="en-US" dirty="0"/>
              <a:t> </a:t>
            </a:r>
            <a:r>
              <a:rPr lang="en-US" dirty="0" err="1"/>
              <a:t>Weibo</a:t>
            </a:r>
            <a:endParaRPr lang="en-US" dirty="0"/>
          </a:p>
          <a:p>
            <a:r>
              <a:rPr lang="en-US" dirty="0"/>
              <a:t>117 million nodes</a:t>
            </a:r>
            <a:r>
              <a:rPr lang="zh-CN" altLang="en-US" dirty="0"/>
              <a:t> </a:t>
            </a:r>
            <a:r>
              <a:rPr lang="en-US" altLang="zh-CN" dirty="0"/>
              <a:t>(with</a:t>
            </a:r>
            <a:r>
              <a:rPr lang="zh-CN" altLang="en-US" dirty="0"/>
              <a:t> </a:t>
            </a:r>
            <a:r>
              <a:rPr lang="en-US" altLang="zh-CN" dirty="0"/>
              <a:t>profile</a:t>
            </a:r>
            <a:r>
              <a:rPr lang="zh-CN" altLang="en-US" dirty="0"/>
              <a:t> </a:t>
            </a:r>
            <a:r>
              <a:rPr lang="en-US" altLang="zh-CN" dirty="0"/>
              <a:t>and</a:t>
            </a:r>
            <a:r>
              <a:rPr lang="zh-CN" altLang="en-US" dirty="0"/>
              <a:t> </a:t>
            </a:r>
            <a:r>
              <a:rPr lang="en-US" altLang="zh-CN" dirty="0"/>
              <a:t>UGC</a:t>
            </a:r>
            <a:r>
              <a:rPr lang="zh-CN" altLang="en-US" dirty="0"/>
              <a:t> </a:t>
            </a:r>
            <a:r>
              <a:rPr lang="en-US" altLang="zh-CN" dirty="0"/>
              <a:t>data)</a:t>
            </a:r>
          </a:p>
          <a:p>
            <a:r>
              <a:rPr lang="en-US" altLang="zh-CN" dirty="0"/>
              <a:t>3.33</a:t>
            </a:r>
            <a:r>
              <a:rPr lang="zh-CN" altLang="en-US" dirty="0"/>
              <a:t> </a:t>
            </a:r>
            <a:r>
              <a:rPr lang="en-US" altLang="zh-CN" dirty="0"/>
              <a:t>billion</a:t>
            </a:r>
            <a:r>
              <a:rPr lang="zh-CN" altLang="en-US" dirty="0"/>
              <a:t> </a:t>
            </a:r>
            <a:r>
              <a:rPr lang="en-US" altLang="zh-CN" dirty="0"/>
              <a:t>directed</a:t>
            </a:r>
            <a:r>
              <a:rPr lang="zh-CN" altLang="en-US" dirty="0"/>
              <a:t> </a:t>
            </a:r>
            <a:r>
              <a:rPr lang="en-US" altLang="zh-CN" dirty="0"/>
              <a:t>edges</a:t>
            </a:r>
          </a:p>
        </p:txBody>
      </p:sp>
      <p:pic>
        <p:nvPicPr>
          <p:cNvPr id="5" name="Picture 4"/>
          <p:cNvPicPr>
            <a:picLocks noChangeAspect="1"/>
          </p:cNvPicPr>
          <p:nvPr/>
        </p:nvPicPr>
        <p:blipFill>
          <a:blip r:embed="rId2"/>
          <a:stretch>
            <a:fillRect/>
          </a:stretch>
        </p:blipFill>
        <p:spPr>
          <a:xfrm>
            <a:off x="3759200" y="1498600"/>
            <a:ext cx="614362" cy="614362"/>
          </a:xfrm>
          <a:prstGeom prst="rect">
            <a:avLst/>
          </a:prstGeom>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978" y="3648175"/>
            <a:ext cx="3082208" cy="2592288"/>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7" name="Date Placeholder 6"/>
          <p:cNvSpPr>
            <a:spLocks noGrp="1"/>
          </p:cNvSpPr>
          <p:nvPr>
            <p:ph type="dt" sz="half" idx="10"/>
          </p:nvPr>
        </p:nvSpPr>
        <p:spPr/>
        <p:txBody>
          <a:bodyPr/>
          <a:lstStyle/>
          <a:p>
            <a:pPr>
              <a:defRPr/>
            </a:pPr>
            <a:r>
              <a:rPr lang="en-US"/>
              <a:t>Tencent, June 2017</a:t>
            </a:r>
          </a:p>
        </p:txBody>
      </p:sp>
      <p:sp>
        <p:nvSpPr>
          <p:cNvPr id="8" name="Slide Number Placeholder 7"/>
          <p:cNvSpPr>
            <a:spLocks noGrp="1"/>
          </p:cNvSpPr>
          <p:nvPr>
            <p:ph type="sldNum" sz="quarter" idx="12"/>
          </p:nvPr>
        </p:nvSpPr>
        <p:spPr/>
        <p:txBody>
          <a:bodyPr/>
          <a:lstStyle/>
          <a:p>
            <a:pPr>
              <a:defRPr/>
            </a:pPr>
            <a:fld id="{F9B43987-7F84-BB4A-8611-CDF75B6A737D}" type="slidenum">
              <a:rPr lang="en-US" smtClean="0"/>
              <a:pPr>
                <a:defRPr/>
              </a:pPr>
              <a:t>33</a:t>
            </a:fld>
            <a:endParaRPr lang="en-US"/>
          </a:p>
        </p:txBody>
      </p:sp>
      <p:sp>
        <p:nvSpPr>
          <p:cNvPr id="9" name="Footer Placeholder 8"/>
          <p:cNvSpPr>
            <a:spLocks noGrp="1"/>
          </p:cNvSpPr>
          <p:nvPr>
            <p:ph type="ftr" sz="quarter" idx="11"/>
          </p:nvPr>
        </p:nvSpPr>
        <p:spPr/>
        <p:txBody>
          <a:bodyPr/>
          <a:lstStyle/>
          <a:p>
            <a:pPr>
              <a:defRPr/>
            </a:pPr>
            <a:r>
              <a:rPr lang="fi-FI"/>
              <a:t>(c) C. Faloutsos, 2017</a:t>
            </a:r>
            <a:endParaRPr lang="en-US"/>
          </a:p>
        </p:txBody>
      </p:sp>
    </p:spTree>
    <p:extLst>
      <p:ext uri="{BB962C8B-B14F-4D97-AF65-F5344CB8AC3E}">
        <p14:creationId xmlns:p14="http://schemas.microsoft.com/office/powerpoint/2010/main" val="1648804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Data</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598" y="1600200"/>
            <a:ext cx="3306703" cy="198402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2720" y="1600199"/>
            <a:ext cx="3157879" cy="1894727"/>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599" y="3950345"/>
            <a:ext cx="3306703" cy="198402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2720" y="4031274"/>
            <a:ext cx="3157879" cy="190309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cxnSp>
        <p:nvCxnSpPr>
          <p:cNvPr id="8" name="直接箭头连接符 24"/>
          <p:cNvCxnSpPr/>
          <p:nvPr/>
        </p:nvCxnSpPr>
        <p:spPr>
          <a:xfrm>
            <a:off x="4253972" y="2539999"/>
            <a:ext cx="934546"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24"/>
          <p:cNvCxnSpPr/>
          <p:nvPr/>
        </p:nvCxnSpPr>
        <p:spPr>
          <a:xfrm>
            <a:off x="4253972" y="4938888"/>
            <a:ext cx="934546"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871575" y="3569609"/>
            <a:ext cx="1579679" cy="584776"/>
          </a:xfrm>
          <a:prstGeom prst="rect">
            <a:avLst/>
          </a:prstGeom>
          <a:noFill/>
        </p:spPr>
        <p:txBody>
          <a:bodyPr wrap="none" rtlCol="0">
            <a:spAutoFit/>
          </a:bodyPr>
          <a:lstStyle/>
          <a:p>
            <a:r>
              <a:rPr lang="en-US" altLang="zh-CN" sz="3200" b="1" dirty="0">
                <a:cs typeface="Times New Roman" panose="02020603050405020304" pitchFamily="18" charset="0"/>
              </a:rPr>
              <a:t>“Pearls”</a:t>
            </a:r>
            <a:endParaRPr lang="zh-CN" altLang="en-US" sz="3200" b="1" dirty="0">
              <a:cs typeface="Times New Roman" panose="02020603050405020304" pitchFamily="18" charset="0"/>
            </a:endParaRPr>
          </a:p>
        </p:txBody>
      </p:sp>
      <p:sp>
        <p:nvSpPr>
          <p:cNvPr id="11" name="TextBox 10"/>
          <p:cNvSpPr txBox="1"/>
          <p:nvPr/>
        </p:nvSpPr>
        <p:spPr>
          <a:xfrm>
            <a:off x="6390266" y="3578163"/>
            <a:ext cx="2071801" cy="584776"/>
          </a:xfrm>
          <a:prstGeom prst="rect">
            <a:avLst/>
          </a:prstGeom>
          <a:noFill/>
        </p:spPr>
        <p:txBody>
          <a:bodyPr wrap="none" rtlCol="0">
            <a:spAutoFit/>
          </a:bodyPr>
          <a:lstStyle/>
          <a:p>
            <a:r>
              <a:rPr lang="en-US" altLang="zh-CN" sz="3200" b="1" dirty="0">
                <a:cs typeface="Times New Roman" panose="02020603050405020304" pitchFamily="18" charset="0"/>
              </a:rPr>
              <a:t>“Staircase”</a:t>
            </a:r>
            <a:endParaRPr lang="zh-CN" altLang="en-US" sz="3200" b="1" dirty="0">
              <a:cs typeface="Times New Roman" panose="02020603050405020304" pitchFamily="18" charset="0"/>
            </a:endParaRPr>
          </a:p>
        </p:txBody>
      </p:sp>
      <p:sp>
        <p:nvSpPr>
          <p:cNvPr id="12" name="TextBox 11"/>
          <p:cNvSpPr txBox="1"/>
          <p:nvPr/>
        </p:nvSpPr>
        <p:spPr>
          <a:xfrm>
            <a:off x="1871575" y="1138535"/>
            <a:ext cx="1333418" cy="584776"/>
          </a:xfrm>
          <a:prstGeom prst="rect">
            <a:avLst/>
          </a:prstGeom>
          <a:noFill/>
        </p:spPr>
        <p:txBody>
          <a:bodyPr wrap="none" rtlCol="0">
            <a:spAutoFit/>
          </a:bodyPr>
          <a:lstStyle/>
          <a:p>
            <a:r>
              <a:rPr lang="en-US" altLang="zh-CN" sz="3200" b="1" dirty="0">
                <a:cs typeface="Times New Roman" panose="02020603050405020304" pitchFamily="18" charset="0"/>
              </a:rPr>
              <a:t>“Rays”</a:t>
            </a:r>
            <a:endParaRPr lang="zh-CN" altLang="en-US" sz="3200" b="1" dirty="0">
              <a:cs typeface="Times New Roman" panose="02020603050405020304" pitchFamily="18" charset="0"/>
            </a:endParaRPr>
          </a:p>
        </p:txBody>
      </p:sp>
      <p:sp>
        <p:nvSpPr>
          <p:cNvPr id="13" name="TextBox 12"/>
          <p:cNvSpPr txBox="1"/>
          <p:nvPr/>
        </p:nvSpPr>
        <p:spPr>
          <a:xfrm>
            <a:off x="6616044" y="1123658"/>
            <a:ext cx="1461859" cy="584776"/>
          </a:xfrm>
          <a:prstGeom prst="rect">
            <a:avLst/>
          </a:prstGeom>
          <a:noFill/>
        </p:spPr>
        <p:txBody>
          <a:bodyPr wrap="none" rtlCol="0">
            <a:spAutoFit/>
          </a:bodyPr>
          <a:lstStyle/>
          <a:p>
            <a:r>
              <a:rPr lang="en-US" altLang="zh-CN" sz="3200" b="1" dirty="0">
                <a:cs typeface="Times New Roman" panose="02020603050405020304" pitchFamily="18" charset="0"/>
              </a:rPr>
              <a:t>“Block”</a:t>
            </a:r>
            <a:endParaRPr lang="zh-CN" altLang="en-US" sz="3200" b="1" dirty="0">
              <a:cs typeface="Times New Roman" panose="02020603050405020304" pitchFamily="18" charset="0"/>
            </a:endParaRPr>
          </a:p>
        </p:txBody>
      </p:sp>
      <p:pic>
        <p:nvPicPr>
          <p:cNvPr id="14" name="Picture 13"/>
          <p:cNvPicPr>
            <a:picLocks noChangeAspect="1"/>
          </p:cNvPicPr>
          <p:nvPr/>
        </p:nvPicPr>
        <p:blipFill>
          <a:blip r:embed="rId6"/>
          <a:stretch>
            <a:fillRect/>
          </a:stretch>
        </p:blipFill>
        <p:spPr>
          <a:xfrm>
            <a:off x="5775904" y="524173"/>
            <a:ext cx="614362" cy="614362"/>
          </a:xfrm>
          <a:prstGeom prst="rect">
            <a:avLst/>
          </a:prstGeom>
        </p:spPr>
      </p:pic>
      <p:sp>
        <p:nvSpPr>
          <p:cNvPr id="15" name="Date Placeholder 14"/>
          <p:cNvSpPr>
            <a:spLocks noGrp="1"/>
          </p:cNvSpPr>
          <p:nvPr>
            <p:ph type="dt" sz="half" idx="10"/>
          </p:nvPr>
        </p:nvSpPr>
        <p:spPr/>
        <p:txBody>
          <a:bodyPr/>
          <a:lstStyle/>
          <a:p>
            <a:pPr>
              <a:defRPr/>
            </a:pPr>
            <a:r>
              <a:rPr lang="en-US"/>
              <a:t>Tencent, June 2017</a:t>
            </a:r>
          </a:p>
        </p:txBody>
      </p:sp>
      <p:sp>
        <p:nvSpPr>
          <p:cNvPr id="16" name="Slide Number Placeholder 15"/>
          <p:cNvSpPr>
            <a:spLocks noGrp="1"/>
          </p:cNvSpPr>
          <p:nvPr>
            <p:ph type="sldNum" sz="quarter" idx="12"/>
          </p:nvPr>
        </p:nvSpPr>
        <p:spPr/>
        <p:txBody>
          <a:bodyPr/>
          <a:lstStyle/>
          <a:p>
            <a:pPr>
              <a:defRPr/>
            </a:pPr>
            <a:fld id="{F9B43987-7F84-BB4A-8611-CDF75B6A737D}" type="slidenum">
              <a:rPr lang="en-US" smtClean="0"/>
              <a:pPr>
                <a:defRPr/>
              </a:pPr>
              <a:t>34</a:t>
            </a:fld>
            <a:endParaRPr lang="en-US"/>
          </a:p>
        </p:txBody>
      </p:sp>
      <p:sp>
        <p:nvSpPr>
          <p:cNvPr id="17" name="Footer Placeholder 16"/>
          <p:cNvSpPr>
            <a:spLocks noGrp="1"/>
          </p:cNvSpPr>
          <p:nvPr>
            <p:ph type="ftr" sz="quarter" idx="11"/>
          </p:nvPr>
        </p:nvSpPr>
        <p:spPr/>
        <p:txBody>
          <a:bodyPr/>
          <a:lstStyle/>
          <a:p>
            <a:pPr>
              <a:defRPr/>
            </a:pPr>
            <a:r>
              <a:rPr lang="fi-FI"/>
              <a:t>(c) C. Faloutsos, 2017</a:t>
            </a:r>
            <a:endParaRPr lang="en-US"/>
          </a:p>
        </p:txBody>
      </p:sp>
    </p:spTree>
    <p:extLst>
      <p:ext uri="{BB962C8B-B14F-4D97-AF65-F5344CB8AC3E}">
        <p14:creationId xmlns:p14="http://schemas.microsoft.com/office/powerpoint/2010/main" val="3567804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Real</a:t>
            </a:r>
            <a:r>
              <a:rPr lang="zh-CN" altLang="en-US" dirty="0"/>
              <a:t> </a:t>
            </a:r>
            <a:r>
              <a:rPr lang="en-US" altLang="zh-CN" dirty="0"/>
              <a:t>Data</a:t>
            </a:r>
            <a:endParaRPr lang="en-US" dirty="0"/>
          </a:p>
        </p:txBody>
      </p:sp>
      <p:sp>
        <p:nvSpPr>
          <p:cNvPr id="3" name="Content Placeholder 2"/>
          <p:cNvSpPr>
            <a:spLocks noGrp="1"/>
          </p:cNvSpPr>
          <p:nvPr>
            <p:ph idx="1"/>
          </p:nvPr>
        </p:nvSpPr>
        <p:spPr/>
        <p:txBody>
          <a:bodyPr/>
          <a:lstStyle/>
          <a:p>
            <a:r>
              <a:rPr lang="en-US" dirty="0"/>
              <a:t>Spikes</a:t>
            </a:r>
            <a:r>
              <a:rPr lang="zh-CN" altLang="en-US" dirty="0"/>
              <a:t> </a:t>
            </a:r>
            <a:r>
              <a:rPr lang="en-US" altLang="zh-CN" dirty="0"/>
              <a:t>on</a:t>
            </a:r>
            <a:r>
              <a:rPr lang="zh-CN" altLang="en-US" dirty="0"/>
              <a:t> </a:t>
            </a:r>
            <a:r>
              <a:rPr lang="en-US" altLang="zh-CN" dirty="0"/>
              <a:t>the</a:t>
            </a:r>
            <a:r>
              <a:rPr lang="zh-CN" altLang="en-US" dirty="0"/>
              <a:t> </a:t>
            </a:r>
            <a:r>
              <a:rPr lang="en-US" altLang="zh-CN" dirty="0"/>
              <a:t>out-degree</a:t>
            </a:r>
            <a:r>
              <a:rPr lang="zh-CN" altLang="en-US" dirty="0"/>
              <a:t> </a:t>
            </a:r>
            <a:r>
              <a:rPr lang="en-US" altLang="zh-CN" dirty="0"/>
              <a:t>distribution</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032" y="2689952"/>
            <a:ext cx="5323968" cy="319438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77" y="2493163"/>
            <a:ext cx="2880000" cy="17280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378" y="4398163"/>
            <a:ext cx="2880000" cy="173562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pic>
      <p:sp>
        <p:nvSpPr>
          <p:cNvPr id="7" name="TextBox 6"/>
          <p:cNvSpPr txBox="1"/>
          <p:nvPr/>
        </p:nvSpPr>
        <p:spPr>
          <a:xfrm>
            <a:off x="1048763" y="3188718"/>
            <a:ext cx="606256" cy="1015663"/>
          </a:xfrm>
          <a:prstGeom prst="rect">
            <a:avLst/>
          </a:prstGeom>
          <a:noFill/>
        </p:spPr>
        <p:txBody>
          <a:bodyPr wrap="none" rtlCol="0">
            <a:spAutoFit/>
          </a:bodyPr>
          <a:lstStyle/>
          <a:p>
            <a:r>
              <a:rPr lang="en-US" altLang="zh-CN" sz="6000" dirty="0">
                <a:solidFill>
                  <a:srgbClr val="FF0000"/>
                </a:solidFill>
                <a:cs typeface="Times New Roman" panose="02020603050405020304" pitchFamily="18" charset="0"/>
                <a:sym typeface="Symbol"/>
              </a:rPr>
              <a:t></a:t>
            </a:r>
            <a:endParaRPr lang="zh-CN" altLang="en-US" sz="6000" dirty="0">
              <a:solidFill>
                <a:srgbClr val="FF0000"/>
              </a:solidFill>
            </a:endParaRPr>
          </a:p>
        </p:txBody>
      </p:sp>
      <p:sp>
        <p:nvSpPr>
          <p:cNvPr id="8" name="TextBox 7"/>
          <p:cNvSpPr txBox="1"/>
          <p:nvPr/>
        </p:nvSpPr>
        <p:spPr>
          <a:xfrm>
            <a:off x="1351891" y="4869007"/>
            <a:ext cx="606256" cy="1015663"/>
          </a:xfrm>
          <a:prstGeom prst="rect">
            <a:avLst/>
          </a:prstGeom>
          <a:noFill/>
        </p:spPr>
        <p:txBody>
          <a:bodyPr wrap="none" rtlCol="0">
            <a:spAutoFit/>
          </a:bodyPr>
          <a:lstStyle/>
          <a:p>
            <a:r>
              <a:rPr lang="en-US" altLang="zh-CN" sz="6000" dirty="0">
                <a:solidFill>
                  <a:srgbClr val="FF0000"/>
                </a:solidFill>
                <a:cs typeface="Times New Roman" panose="02020603050405020304" pitchFamily="18" charset="0"/>
                <a:sym typeface="Symbol"/>
              </a:rPr>
              <a:t></a:t>
            </a:r>
            <a:endParaRPr lang="zh-CN" altLang="en-US" sz="6000" dirty="0">
              <a:solidFill>
                <a:srgbClr val="FF0000"/>
              </a:solidFill>
            </a:endParaRPr>
          </a:p>
        </p:txBody>
      </p:sp>
      <p:pic>
        <p:nvPicPr>
          <p:cNvPr id="9" name="Picture 8"/>
          <p:cNvPicPr>
            <a:picLocks noChangeAspect="1"/>
          </p:cNvPicPr>
          <p:nvPr/>
        </p:nvPicPr>
        <p:blipFill>
          <a:blip r:embed="rId5"/>
          <a:stretch>
            <a:fillRect/>
          </a:stretch>
        </p:blipFill>
        <p:spPr>
          <a:xfrm>
            <a:off x="5775904" y="524173"/>
            <a:ext cx="614362" cy="614362"/>
          </a:xfrm>
          <a:prstGeom prst="rect">
            <a:avLst/>
          </a:prstGeom>
        </p:spPr>
      </p:pic>
      <p:sp>
        <p:nvSpPr>
          <p:cNvPr id="10" name="Date Placeholder 9"/>
          <p:cNvSpPr>
            <a:spLocks noGrp="1"/>
          </p:cNvSpPr>
          <p:nvPr>
            <p:ph type="dt" sz="half" idx="10"/>
          </p:nvPr>
        </p:nvSpPr>
        <p:spPr/>
        <p:txBody>
          <a:bodyPr/>
          <a:lstStyle/>
          <a:p>
            <a:pPr>
              <a:defRPr/>
            </a:pPr>
            <a:r>
              <a:rPr lang="en-US"/>
              <a:t>Tencent, June 2017</a:t>
            </a:r>
          </a:p>
        </p:txBody>
      </p:sp>
      <p:sp>
        <p:nvSpPr>
          <p:cNvPr id="11" name="Slide Number Placeholder 10"/>
          <p:cNvSpPr>
            <a:spLocks noGrp="1"/>
          </p:cNvSpPr>
          <p:nvPr>
            <p:ph type="sldNum" sz="quarter" idx="12"/>
          </p:nvPr>
        </p:nvSpPr>
        <p:spPr/>
        <p:txBody>
          <a:bodyPr/>
          <a:lstStyle/>
          <a:p>
            <a:pPr>
              <a:defRPr/>
            </a:pPr>
            <a:fld id="{F9B43987-7F84-BB4A-8611-CDF75B6A737D}" type="slidenum">
              <a:rPr lang="en-US" smtClean="0"/>
              <a:pPr>
                <a:defRPr/>
              </a:pPr>
              <a:t>35</a:t>
            </a:fld>
            <a:endParaRPr lang="en-US"/>
          </a:p>
        </p:txBody>
      </p:sp>
      <p:sp>
        <p:nvSpPr>
          <p:cNvPr id="12" name="Footer Placeholder 11"/>
          <p:cNvSpPr>
            <a:spLocks noGrp="1"/>
          </p:cNvSpPr>
          <p:nvPr>
            <p:ph type="ftr" sz="quarter" idx="11"/>
          </p:nvPr>
        </p:nvSpPr>
        <p:spPr/>
        <p:txBody>
          <a:bodyPr/>
          <a:lstStyle/>
          <a:p>
            <a:pPr>
              <a:defRPr/>
            </a:pPr>
            <a:r>
              <a:rPr lang="fi-FI"/>
              <a:t>(c) C. Faloutsos, 2017</a:t>
            </a:r>
            <a:endParaRPr lang="en-US"/>
          </a:p>
        </p:txBody>
      </p:sp>
    </p:spTree>
    <p:extLst>
      <p:ext uri="{BB962C8B-B14F-4D97-AF65-F5344CB8AC3E}">
        <p14:creationId xmlns:p14="http://schemas.microsoft.com/office/powerpoint/2010/main" val="3235565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4B6-D41E-A542-A942-AA72BBD9C9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49EC-F6B2-B34B-8E85-14EF809B322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71F6D67-52F2-AB4F-BE85-2DC5E6C0EC0C}"/>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38C10CAF-9795-9E43-A429-3736F135C6DB}"/>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49402029-5D32-6148-B4C2-C73FB1A5F8CA}"/>
              </a:ext>
            </a:extLst>
          </p:cNvPr>
          <p:cNvSpPr>
            <a:spLocks noGrp="1"/>
          </p:cNvSpPr>
          <p:nvPr>
            <p:ph type="sldNum" sz="quarter" idx="12"/>
          </p:nvPr>
        </p:nvSpPr>
        <p:spPr/>
        <p:txBody>
          <a:bodyPr/>
          <a:lstStyle/>
          <a:p>
            <a:pPr>
              <a:defRPr/>
            </a:pPr>
            <a:fld id="{F9B43987-7F84-BB4A-8611-CDF75B6A737D}" type="slidenum">
              <a:rPr lang="en-US" smtClean="0"/>
              <a:pPr>
                <a:defRPr/>
              </a:pPr>
              <a:t>36</a:t>
            </a:fld>
            <a:endParaRPr lang="en-US"/>
          </a:p>
        </p:txBody>
      </p:sp>
      <p:sp>
        <p:nvSpPr>
          <p:cNvPr id="7" name="TextBox 6">
            <a:extLst>
              <a:ext uri="{FF2B5EF4-FFF2-40B4-BE49-F238E27FC236}">
                <a16:creationId xmlns:a16="http://schemas.microsoft.com/office/drawing/2014/main" id="{286E61A5-818B-9C47-873F-278337371BCE}"/>
              </a:ext>
            </a:extLst>
          </p:cNvPr>
          <p:cNvSpPr txBox="1"/>
          <p:nvPr/>
        </p:nvSpPr>
        <p:spPr>
          <a:xfrm>
            <a:off x="1429820" y="3678621"/>
            <a:ext cx="5601213" cy="1323439"/>
          </a:xfrm>
          <a:prstGeom prst="rect">
            <a:avLst/>
          </a:prstGeom>
          <a:noFill/>
        </p:spPr>
        <p:txBody>
          <a:bodyPr wrap="none" rtlCol="0">
            <a:spAutoFit/>
          </a:bodyPr>
          <a:lstStyle/>
          <a:p>
            <a:r>
              <a:rPr lang="en-US" sz="8000" b="1" dirty="0" err="1">
                <a:solidFill>
                  <a:schemeClr val="bg1"/>
                </a:solidFill>
              </a:rPr>
              <a:t>CoreScope</a:t>
            </a:r>
            <a:endParaRPr lang="en-US" sz="8000" b="1" dirty="0">
              <a:solidFill>
                <a:schemeClr val="bg1"/>
              </a:solidFill>
            </a:endParaRPr>
          </a:p>
        </p:txBody>
      </p:sp>
    </p:spTree>
    <p:extLst>
      <p:ext uri="{BB962C8B-B14F-4D97-AF65-F5344CB8AC3E}">
        <p14:creationId xmlns:p14="http://schemas.microsoft.com/office/powerpoint/2010/main" val="132303182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S4: </a:t>
            </a:r>
            <a:r>
              <a:rPr lang="en-US" dirty="0" err="1"/>
              <a:t>k</a:t>
            </a:r>
            <a:r>
              <a:rPr lang="en-US" dirty="0"/>
              <a:t>-core patterns - </a:t>
            </a:r>
            <a:r>
              <a:rPr lang="en-US" dirty="0" err="1"/>
              <a:t>dfn</a:t>
            </a:r>
            <a:endParaRPr lang="en-US" dirty="0"/>
          </a:p>
        </p:txBody>
      </p:sp>
      <p:sp>
        <p:nvSpPr>
          <p:cNvPr id="3" name="Content Placeholder 2"/>
          <p:cNvSpPr>
            <a:spLocks noGrp="1"/>
          </p:cNvSpPr>
          <p:nvPr>
            <p:ph idx="1"/>
          </p:nvPr>
        </p:nvSpPr>
        <p:spPr/>
        <p:txBody>
          <a:bodyPr/>
          <a:lstStyle/>
          <a:p>
            <a:pPr marL="228600" lvl="1">
              <a:spcBef>
                <a:spcPts val="1000"/>
              </a:spcBef>
            </a:pPr>
            <a:r>
              <a:rPr lang="en-US" b="1" dirty="0" err="1"/>
              <a:t>k</a:t>
            </a:r>
            <a:r>
              <a:rPr lang="en-US" b="1" dirty="0"/>
              <a:t>-core</a:t>
            </a:r>
            <a:r>
              <a:rPr lang="en-US" dirty="0"/>
              <a:t> (of a graph)</a:t>
            </a:r>
          </a:p>
          <a:p>
            <a:pPr marL="228600" lvl="1">
              <a:spcBef>
                <a:spcPts val="1000"/>
              </a:spcBef>
            </a:pPr>
            <a:r>
              <a:rPr lang="en-US" b="1" dirty="0"/>
              <a:t>degeneracy</a:t>
            </a:r>
            <a:r>
              <a:rPr lang="en-US" dirty="0"/>
              <a:t> (of a graph)</a:t>
            </a:r>
          </a:p>
          <a:p>
            <a:pPr marL="228600" lvl="1">
              <a:spcBef>
                <a:spcPts val="1000"/>
              </a:spcBef>
            </a:pPr>
            <a:r>
              <a:rPr lang="en-US" b="1" dirty="0" err="1"/>
              <a:t>coreness</a:t>
            </a:r>
            <a:r>
              <a:rPr lang="en-US" dirty="0"/>
              <a:t> (of a vertex)</a:t>
            </a:r>
          </a:p>
        </p:txBody>
      </p:sp>
      <p:pic>
        <p:nvPicPr>
          <p:cNvPr id="4" name="Picture 3"/>
          <p:cNvPicPr>
            <a:picLocks noChangeAspect="1"/>
          </p:cNvPicPr>
          <p:nvPr/>
        </p:nvPicPr>
        <p:blipFill>
          <a:blip r:embed="rId2"/>
          <a:stretch>
            <a:fillRect/>
          </a:stretch>
        </p:blipFill>
        <p:spPr>
          <a:xfrm>
            <a:off x="2939256" y="3213101"/>
            <a:ext cx="4109000" cy="2608264"/>
          </a:xfrm>
          <a:prstGeom prst="rect">
            <a:avLst/>
          </a:prstGeom>
        </p:spPr>
      </p:pic>
      <p:sp>
        <p:nvSpPr>
          <p:cNvPr id="5" name="Slide Number Placeholder 4"/>
          <p:cNvSpPr>
            <a:spLocks noGrp="1"/>
          </p:cNvSpPr>
          <p:nvPr>
            <p:ph type="sldNum" sz="quarter" idx="12"/>
          </p:nvPr>
        </p:nvSpPr>
        <p:spPr/>
        <p:txBody>
          <a:bodyPr/>
          <a:lstStyle/>
          <a:p>
            <a:fld id="{F1D3A153-A8E7-4513-A017-BEE538B7534F}" type="slidenum">
              <a:rPr lang="en-US" smtClean="0"/>
              <a:pPr/>
              <a:t>37</a:t>
            </a:fld>
            <a:endParaRPr lang="en-US"/>
          </a:p>
        </p:txBody>
      </p:sp>
      <p:sp>
        <p:nvSpPr>
          <p:cNvPr id="8" name="Date Placeholder 7"/>
          <p:cNvSpPr>
            <a:spLocks noGrp="1"/>
          </p:cNvSpPr>
          <p:nvPr>
            <p:ph type="dt" sz="half" idx="10"/>
          </p:nvPr>
        </p:nvSpPr>
        <p:spPr/>
        <p:txBody>
          <a:bodyPr/>
          <a:lstStyle/>
          <a:p>
            <a:pPr>
              <a:defRPr/>
            </a:pPr>
            <a:r>
              <a:rPr lang="en-US"/>
              <a:t>UCR, 4/7/17</a:t>
            </a:r>
          </a:p>
        </p:txBody>
      </p:sp>
      <p:sp>
        <p:nvSpPr>
          <p:cNvPr id="9" name="Footer Placeholder 8"/>
          <p:cNvSpPr>
            <a:spLocks noGrp="1"/>
          </p:cNvSpPr>
          <p:nvPr>
            <p:ph type="ftr" sz="quarter" idx="11"/>
          </p:nvPr>
        </p:nvSpPr>
        <p:spPr/>
        <p:txBody>
          <a:bodyPr/>
          <a:lstStyle/>
          <a:p>
            <a:pPr>
              <a:defRPr/>
            </a:pPr>
            <a:r>
              <a:rPr lang="fi-FI"/>
              <a:t>(c) C. Faloutsos, 2017</a:t>
            </a:r>
            <a:endParaRPr lang="en-US"/>
          </a:p>
        </p:txBody>
      </p:sp>
    </p:spTree>
    <p:extLst>
      <p:ext uri="{BB962C8B-B14F-4D97-AF65-F5344CB8AC3E}">
        <p14:creationId xmlns:p14="http://schemas.microsoft.com/office/powerpoint/2010/main" val="43176216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b="1" dirty="0" err="1"/>
              <a:t>CoreScope</a:t>
            </a:r>
            <a:r>
              <a:rPr lang="en-US" sz="3600" b="1" dirty="0"/>
              <a:t>: </a:t>
            </a:r>
            <a:r>
              <a:rPr lang="en-US" sz="3600" dirty="0"/>
              <a:t>Graph Mining Using k-Core Analysis -</a:t>
            </a:r>
            <a:br>
              <a:rPr lang="en-US" sz="3600" dirty="0"/>
            </a:br>
            <a:r>
              <a:rPr lang="en-US" sz="3600" dirty="0"/>
              <a:t>Patterns, Anomalies, and Algorithms</a:t>
            </a:r>
            <a:br>
              <a:rPr lang="en-US" sz="3600" dirty="0"/>
            </a:br>
            <a:endParaRPr lang="en-US" sz="3600" dirty="0"/>
          </a:p>
        </p:txBody>
      </p:sp>
      <p:sp>
        <p:nvSpPr>
          <p:cNvPr id="3" name="Subtitle 2"/>
          <p:cNvSpPr>
            <a:spLocks noGrp="1"/>
          </p:cNvSpPr>
          <p:nvPr>
            <p:ph type="subTitle" idx="1"/>
          </p:nvPr>
        </p:nvSpPr>
        <p:spPr>
          <a:xfrm>
            <a:off x="406400" y="3886200"/>
            <a:ext cx="8229600" cy="1752600"/>
          </a:xfrm>
        </p:spPr>
        <p:txBody>
          <a:bodyPr/>
          <a:lstStyle/>
          <a:p>
            <a:r>
              <a:rPr lang="en-US" i="1" dirty="0"/>
              <a:t>ICDM’16 </a:t>
            </a:r>
          </a:p>
          <a:p>
            <a:r>
              <a:rPr lang="en-US" dirty="0" err="1"/>
              <a:t>Kijung</a:t>
            </a:r>
            <a:r>
              <a:rPr lang="en-US" dirty="0"/>
              <a:t> Shin,  Tina Eliassi-Rad  and CF</a:t>
            </a:r>
          </a:p>
        </p:txBody>
      </p:sp>
      <p:pic>
        <p:nvPicPr>
          <p:cNvPr id="6" name="Picture 5"/>
          <p:cNvPicPr>
            <a:picLocks noChangeAspect="1"/>
          </p:cNvPicPr>
          <p:nvPr/>
        </p:nvPicPr>
        <p:blipFill>
          <a:blip r:embed="rId3"/>
          <a:stretch>
            <a:fillRect/>
          </a:stretch>
        </p:blipFill>
        <p:spPr>
          <a:xfrm>
            <a:off x="1536700" y="5295900"/>
            <a:ext cx="1270000" cy="1270000"/>
          </a:xfrm>
          <a:prstGeom prst="rect">
            <a:avLst/>
          </a:prstGeom>
        </p:spPr>
      </p:pic>
      <p:pic>
        <p:nvPicPr>
          <p:cNvPr id="8" name="Picture 7"/>
          <p:cNvPicPr>
            <a:picLocks noChangeAspect="1"/>
          </p:cNvPicPr>
          <p:nvPr/>
        </p:nvPicPr>
        <p:blipFill>
          <a:blip r:embed="rId4"/>
          <a:stretch>
            <a:fillRect/>
          </a:stretch>
        </p:blipFill>
        <p:spPr>
          <a:xfrm>
            <a:off x="3765550" y="5275105"/>
            <a:ext cx="1035050" cy="1405094"/>
          </a:xfrm>
          <a:prstGeom prst="rect">
            <a:avLst/>
          </a:prstGeom>
        </p:spPr>
      </p:pic>
    </p:spTree>
    <p:extLst>
      <p:ext uri="{BB962C8B-B14F-4D97-AF65-F5344CB8AC3E}">
        <p14:creationId xmlns:p14="http://schemas.microsoft.com/office/powerpoint/2010/main" val="266391171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Mirror Pattern: Observation</a:t>
            </a:r>
          </a:p>
        </p:txBody>
      </p:sp>
      <p:sp>
        <p:nvSpPr>
          <p:cNvPr id="3" name="Content Placeholder 2"/>
          <p:cNvSpPr>
            <a:spLocks noGrp="1"/>
          </p:cNvSpPr>
          <p:nvPr>
            <p:ph idx="1"/>
          </p:nvPr>
        </p:nvSpPr>
        <p:spPr/>
        <p:txBody>
          <a:bodyPr>
            <a:normAutofit/>
          </a:bodyPr>
          <a:lstStyle/>
          <a:p>
            <a:pPr marL="228600" lvl="1">
              <a:spcBef>
                <a:spcPts val="1000"/>
              </a:spcBef>
            </a:pPr>
            <a:r>
              <a:rPr lang="en-US" sz="2800" b="1" dirty="0" err="1"/>
              <a:t>coreness</a:t>
            </a:r>
            <a:r>
              <a:rPr lang="en-US" sz="2800" dirty="0"/>
              <a:t> (of a vertex): maximum k such that the vertex belongs to the k-core</a:t>
            </a:r>
          </a:p>
          <a:p>
            <a:pPr marL="228600" lvl="1">
              <a:spcBef>
                <a:spcPts val="1000"/>
              </a:spcBef>
            </a:pPr>
            <a:r>
              <a:rPr lang="en-US" sz="2800" dirty="0"/>
              <a:t>Definition: </a:t>
            </a:r>
            <a:r>
              <a:rPr lang="en-US" sz="2800" b="1" dirty="0"/>
              <a:t>[Mirror Pattern] </a:t>
            </a:r>
            <a:r>
              <a:rPr lang="en-US" sz="2800" i="1" dirty="0"/>
              <a:t>degree ~ </a:t>
            </a:r>
            <a:r>
              <a:rPr lang="en-US" sz="2800" i="1" dirty="0" err="1"/>
              <a:t>coreness</a:t>
            </a:r>
            <a:endParaRPr lang="en-US" sz="2800" i="1" dirty="0"/>
          </a:p>
        </p:txBody>
      </p:sp>
      <p:pic>
        <p:nvPicPr>
          <p:cNvPr id="4" name="Picture 3"/>
          <p:cNvPicPr>
            <a:picLocks noChangeAspect="1"/>
          </p:cNvPicPr>
          <p:nvPr/>
        </p:nvPicPr>
        <p:blipFill>
          <a:blip r:embed="rId2"/>
          <a:stretch>
            <a:fillRect/>
          </a:stretch>
        </p:blipFill>
        <p:spPr>
          <a:xfrm>
            <a:off x="1320800" y="3321136"/>
            <a:ext cx="6440135" cy="3105065"/>
          </a:xfrm>
          <a:prstGeom prst="rect">
            <a:avLst/>
          </a:prstGeom>
        </p:spPr>
      </p:pic>
      <p:sp>
        <p:nvSpPr>
          <p:cNvPr id="6" name="Slide Number Placeholder 5"/>
          <p:cNvSpPr>
            <a:spLocks noGrp="1"/>
          </p:cNvSpPr>
          <p:nvPr>
            <p:ph type="sldNum" sz="quarter" idx="12"/>
          </p:nvPr>
        </p:nvSpPr>
        <p:spPr/>
        <p:txBody>
          <a:bodyPr/>
          <a:lstStyle/>
          <a:p>
            <a:fld id="{F1D3A153-A8E7-4513-A017-BEE538B7534F}" type="slidenum">
              <a:rPr lang="en-US" smtClean="0"/>
              <a:pPr/>
              <a:t>39</a:t>
            </a:fld>
            <a:endParaRPr lang="en-US"/>
          </a:p>
        </p:txBody>
      </p:sp>
      <p:sp>
        <p:nvSpPr>
          <p:cNvPr id="9" name="Date Placeholder 8"/>
          <p:cNvSpPr>
            <a:spLocks noGrp="1"/>
          </p:cNvSpPr>
          <p:nvPr>
            <p:ph type="dt" sz="half" idx="10"/>
          </p:nvPr>
        </p:nvSpPr>
        <p:spPr/>
        <p:txBody>
          <a:bodyPr/>
          <a:lstStyle/>
          <a:p>
            <a:pPr>
              <a:defRPr/>
            </a:pPr>
            <a:r>
              <a:rPr lang="en-US"/>
              <a:t>UCR, 4/7/17</a:t>
            </a:r>
          </a:p>
        </p:txBody>
      </p:sp>
      <p:sp>
        <p:nvSpPr>
          <p:cNvPr id="10" name="Footer Placeholder 9"/>
          <p:cNvSpPr>
            <a:spLocks noGrp="1"/>
          </p:cNvSpPr>
          <p:nvPr>
            <p:ph type="ftr" sz="quarter" idx="11"/>
          </p:nvPr>
        </p:nvSpPr>
        <p:spPr/>
        <p:txBody>
          <a:bodyPr/>
          <a:lstStyle/>
          <a:p>
            <a:pPr>
              <a:defRPr/>
            </a:pPr>
            <a:r>
              <a:rPr lang="fi-FI"/>
              <a:t>(c) C. Faloutsos, 2017</a:t>
            </a:r>
            <a:endParaRPr lang="en-US"/>
          </a:p>
        </p:txBody>
      </p:sp>
      <p:sp>
        <p:nvSpPr>
          <p:cNvPr id="11" name="Rectangle 10"/>
          <p:cNvSpPr>
            <a:spLocks noRot="1" noChangeAspect="1" noMove="1" noResize="1" noEditPoints="1" noAdjustHandles="1" noChangeArrowheads="1" noChangeShapeType="1" noTextEdit="1"/>
          </p:cNvSpPr>
          <p:nvPr/>
        </p:nvSpPr>
        <p:spPr>
          <a:xfrm>
            <a:off x="3421546" y="6280150"/>
            <a:ext cx="3063965" cy="523220"/>
          </a:xfrm>
          <a:prstGeom prst="rect">
            <a:avLst/>
          </a:prstGeom>
          <a:blipFill rotWithShape="0">
            <a:blip r:embed="rId3"/>
            <a:stretch>
              <a:fillRect l="-2981" t="-10465" b="-32558"/>
            </a:stretch>
          </a:blipFill>
        </p:spPr>
        <p:txBody>
          <a:bodyPr/>
          <a:lstStyle/>
          <a:p>
            <a:r>
              <a:rPr lang="en-US">
                <a:noFill/>
              </a:rPr>
              <a:t> </a:t>
            </a:r>
          </a:p>
        </p:txBody>
      </p:sp>
    </p:spTree>
    <p:extLst>
      <p:ext uri="{BB962C8B-B14F-4D97-AF65-F5344CB8AC3E}">
        <p14:creationId xmlns:p14="http://schemas.microsoft.com/office/powerpoint/2010/main" val="19762391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85800" y="520700"/>
            <a:ext cx="7772400" cy="685800"/>
          </a:xfrm>
        </p:spPr>
        <p:txBody>
          <a:bodyPr/>
          <a:lstStyle/>
          <a:p>
            <a:pPr algn="l" eaLnBrk="1" hangingPunct="1"/>
            <a:r>
              <a:rPr lang="en-US" dirty="0">
                <a:solidFill>
                  <a:srgbClr val="A50021"/>
                </a:solidFill>
              </a:rPr>
              <a:t>MORE Graph Patterns</a:t>
            </a:r>
          </a:p>
        </p:txBody>
      </p:sp>
      <p:sp>
        <p:nvSpPr>
          <p:cNvPr id="4" name="Date Placeholder 3"/>
          <p:cNvSpPr>
            <a:spLocks noGrp="1"/>
          </p:cNvSpPr>
          <p:nvPr>
            <p:ph type="dt" sz="quarter" idx="10"/>
          </p:nvPr>
        </p:nvSpPr>
        <p:spPr/>
        <p:txBody>
          <a:bodyPr/>
          <a:lstStyle/>
          <a:p>
            <a:r>
              <a:rPr lang="en-US"/>
              <a:t>Amazon'16</a:t>
            </a:r>
          </a:p>
        </p:txBody>
      </p:sp>
      <p:sp>
        <p:nvSpPr>
          <p:cNvPr id="5" name="Footer Placeholder 4"/>
          <p:cNvSpPr>
            <a:spLocks noGrp="1"/>
          </p:cNvSpPr>
          <p:nvPr>
            <p:ph type="ftr" sz="quarter" idx="11"/>
          </p:nvPr>
        </p:nvSpPr>
        <p:spPr/>
        <p:txBody>
          <a:bodyPr/>
          <a:lstStyle/>
          <a:p>
            <a:pPr>
              <a:defRPr/>
            </a:pPr>
            <a:r>
              <a:rPr lang="en-US"/>
              <a:t>(c) 2016, C. Faloutsos</a:t>
            </a:r>
            <a:endParaRPr lang="en-US" dirty="0"/>
          </a:p>
        </p:txBody>
      </p:sp>
      <p:sp>
        <p:nvSpPr>
          <p:cNvPr id="6" name="Slide Number Placeholder 5"/>
          <p:cNvSpPr>
            <a:spLocks noGrp="1"/>
          </p:cNvSpPr>
          <p:nvPr>
            <p:ph type="sldNum" sz="quarter" idx="12"/>
          </p:nvPr>
        </p:nvSpPr>
        <p:spPr/>
        <p:txBody>
          <a:bodyPr/>
          <a:lstStyle/>
          <a:p>
            <a:fld id="{3473F805-5B2F-1D45-B29B-98B97BB8183B}" type="slidenum">
              <a:rPr lang="en-US"/>
              <a:pPr/>
              <a:t>4</a:t>
            </a:fld>
            <a:endParaRPr lang="en-US"/>
          </a:p>
        </p:txBody>
      </p:sp>
      <p:pic>
        <p:nvPicPr>
          <p:cNvPr id="9222" name="Picture 6" descr="Picture3.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61950" y="1276350"/>
            <a:ext cx="2649755" cy="1601922"/>
          </a:xfrm>
          <a:prstGeom prst="rect">
            <a:avLst/>
          </a:prstGeom>
          <a:noFill/>
          <a:ln w="9525">
            <a:noFill/>
            <a:miter lim="800000"/>
            <a:headEnd/>
            <a:tailEnd/>
          </a:ln>
        </p:spPr>
      </p:pic>
      <p:sp>
        <p:nvSpPr>
          <p:cNvPr id="7" name="TextBox 6"/>
          <p:cNvSpPr txBox="1"/>
          <p:nvPr/>
        </p:nvSpPr>
        <p:spPr>
          <a:xfrm>
            <a:off x="263832" y="3035300"/>
            <a:ext cx="5921068" cy="2554545"/>
          </a:xfrm>
          <a:prstGeom prst="rect">
            <a:avLst/>
          </a:prstGeom>
          <a:noFill/>
        </p:spPr>
        <p:txBody>
          <a:bodyPr wrap="square" rtlCol="0">
            <a:spAutoFit/>
          </a:bodyPr>
          <a:lstStyle/>
          <a:p>
            <a:pPr algn="l">
              <a:buFont typeface="Arial"/>
              <a:buChar char="•"/>
            </a:pPr>
            <a:r>
              <a:rPr lang="en-US" sz="2000" dirty="0"/>
              <a:t> Mary McGlohon, Leman Akoglu, Christos Faloutsos. </a:t>
            </a:r>
            <a:r>
              <a:rPr lang="en-US" sz="2000" i="1" dirty="0"/>
              <a:t>Statistical Properties of Social Networks. </a:t>
            </a:r>
            <a:r>
              <a:rPr lang="en-US" sz="2000" dirty="0"/>
              <a:t>in "Social Network Data Analytics” (Ed.: </a:t>
            </a:r>
            <a:r>
              <a:rPr lang="en-US" sz="2000" dirty="0" err="1"/>
              <a:t>Charu</a:t>
            </a:r>
            <a:r>
              <a:rPr lang="en-US" sz="2000" dirty="0"/>
              <a:t> </a:t>
            </a:r>
            <a:r>
              <a:rPr lang="en-US" sz="2000" dirty="0" err="1"/>
              <a:t>Aggarwal</a:t>
            </a:r>
            <a:r>
              <a:rPr lang="en-US" sz="2000" dirty="0"/>
              <a:t>)</a:t>
            </a:r>
          </a:p>
          <a:p>
            <a:pPr algn="l">
              <a:buFont typeface="Arial"/>
              <a:buChar char="•"/>
            </a:pPr>
            <a:endParaRPr lang="en-US" sz="2000" dirty="0"/>
          </a:p>
          <a:p>
            <a:pPr algn="l">
              <a:buFont typeface="Arial"/>
              <a:buChar char="•"/>
            </a:pPr>
            <a:r>
              <a:rPr lang="en-US" sz="2000" dirty="0"/>
              <a:t> Deepayan Chakrabarti and Christos Faloutsos, </a:t>
            </a:r>
            <a:r>
              <a:rPr lang="en-US" sz="2000" i="1" dirty="0">
                <a:hlinkClick r:id="rId3"/>
              </a:rPr>
              <a:t>Graph Mining: Laws, Tools, and Case Studies</a:t>
            </a:r>
            <a:r>
              <a:rPr lang="en-US" sz="2000" dirty="0">
                <a:hlinkClick r:id="rId3"/>
              </a:rPr>
              <a:t> </a:t>
            </a:r>
            <a:r>
              <a:rPr lang="en-US" sz="2000" dirty="0"/>
              <a:t>Oct. 2012, Morgan Claypool. </a:t>
            </a:r>
          </a:p>
        </p:txBody>
      </p:sp>
      <p:pic>
        <p:nvPicPr>
          <p:cNvPr id="8" name="Picture 7" descr="book-gm.jpg"/>
          <p:cNvPicPr>
            <a:picLocks noChangeAspect="1"/>
          </p:cNvPicPr>
          <p:nvPr/>
        </p:nvPicPr>
        <p:blipFill>
          <a:blip r:embed="rId4"/>
          <a:stretch>
            <a:fillRect/>
          </a:stretch>
        </p:blipFill>
        <p:spPr>
          <a:xfrm>
            <a:off x="7475747" y="4362646"/>
            <a:ext cx="1363453" cy="1693665"/>
          </a:xfrm>
          <a:prstGeom prst="rect">
            <a:avLst/>
          </a:prstGeom>
        </p:spPr>
      </p:pic>
      <p:pic>
        <p:nvPicPr>
          <p:cNvPr id="9"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273800" y="2770477"/>
            <a:ext cx="927100" cy="909961"/>
          </a:xfrm>
          <a:prstGeom prst="rect">
            <a:avLst/>
          </a:prstGeom>
          <a:noFill/>
          <a:ln w="9525">
            <a:noFill/>
            <a:miter lim="800000"/>
            <a:headEnd/>
            <a:tailEnd/>
          </a:ln>
        </p:spPr>
      </p:pic>
      <p:pic>
        <p:nvPicPr>
          <p:cNvPr id="11" name="Picture 10" descr="deepayface.jpg"/>
          <p:cNvPicPr>
            <a:picLocks noChangeAspect="1"/>
          </p:cNvPicPr>
          <p:nvPr/>
        </p:nvPicPr>
        <p:blipFill>
          <a:blip r:embed="rId6"/>
          <a:stretch>
            <a:fillRect/>
          </a:stretch>
        </p:blipFill>
        <p:spPr>
          <a:xfrm>
            <a:off x="6206422" y="4362450"/>
            <a:ext cx="994477" cy="1098550"/>
          </a:xfrm>
          <a:prstGeom prst="rect">
            <a:avLst/>
          </a:prstGeom>
        </p:spPr>
      </p:pic>
      <p:pic>
        <p:nvPicPr>
          <p:cNvPr id="2" name="Picture 1"/>
          <p:cNvPicPr>
            <a:picLocks noChangeAspect="1"/>
          </p:cNvPicPr>
          <p:nvPr/>
        </p:nvPicPr>
        <p:blipFill rotWithShape="1">
          <a:blip r:embed="rId7" cstate="print">
            <a:extLst>
              <a:ext uri="{28A0092B-C50C-407E-A947-70E740481C1C}">
                <a14:useLocalDpi xmlns:a14="http://schemas.microsoft.com/office/drawing/2010/main"/>
              </a:ext>
            </a:extLst>
          </a:blip>
          <a:srcRect t="-40831"/>
          <a:stretch/>
        </p:blipFill>
        <p:spPr>
          <a:xfrm>
            <a:off x="7711542" y="2336800"/>
            <a:ext cx="1020016" cy="1397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Mirror Pattern: Observation</a:t>
            </a:r>
          </a:p>
        </p:txBody>
      </p:sp>
      <p:sp>
        <p:nvSpPr>
          <p:cNvPr id="3" name="Content Placeholder 2"/>
          <p:cNvSpPr>
            <a:spLocks noGrp="1"/>
          </p:cNvSpPr>
          <p:nvPr>
            <p:ph idx="1"/>
          </p:nvPr>
        </p:nvSpPr>
        <p:spPr/>
        <p:txBody>
          <a:bodyPr>
            <a:normAutofit/>
          </a:bodyPr>
          <a:lstStyle/>
          <a:p>
            <a:pPr marL="228600" lvl="1">
              <a:spcBef>
                <a:spcPts val="1000"/>
              </a:spcBef>
            </a:pPr>
            <a:r>
              <a:rPr lang="en-US" sz="2800" b="1" dirty="0" err="1"/>
              <a:t>coreness</a:t>
            </a:r>
            <a:r>
              <a:rPr lang="en-US" sz="2800" dirty="0"/>
              <a:t> (of a vertex): maximum k such that the vertex belongs to the k-core</a:t>
            </a:r>
          </a:p>
          <a:p>
            <a:pPr marL="228600" lvl="1">
              <a:spcBef>
                <a:spcPts val="1000"/>
              </a:spcBef>
            </a:pPr>
            <a:r>
              <a:rPr lang="en-US" sz="2800" dirty="0"/>
              <a:t>Definition: </a:t>
            </a:r>
            <a:r>
              <a:rPr lang="en-US" sz="2800" b="1" dirty="0"/>
              <a:t>[Mirror Pattern] </a:t>
            </a:r>
            <a:r>
              <a:rPr lang="en-US" sz="2800" i="1" dirty="0"/>
              <a:t>degree ~ </a:t>
            </a:r>
            <a:r>
              <a:rPr lang="en-US" sz="2800" i="1" dirty="0" err="1"/>
              <a:t>coreness</a:t>
            </a:r>
            <a:endParaRPr lang="en-US" sz="2800" i="1" dirty="0"/>
          </a:p>
        </p:txBody>
      </p:sp>
      <p:pic>
        <p:nvPicPr>
          <p:cNvPr id="4" name="Picture 3"/>
          <p:cNvPicPr>
            <a:picLocks noChangeAspect="1"/>
          </p:cNvPicPr>
          <p:nvPr/>
        </p:nvPicPr>
        <p:blipFill>
          <a:blip r:embed="rId2"/>
          <a:stretch>
            <a:fillRect/>
          </a:stretch>
        </p:blipFill>
        <p:spPr>
          <a:xfrm>
            <a:off x="1320800" y="3321136"/>
            <a:ext cx="6440135" cy="3105065"/>
          </a:xfrm>
          <a:prstGeom prst="rect">
            <a:avLst/>
          </a:prstGeom>
        </p:spPr>
      </p:pic>
      <p:sp>
        <p:nvSpPr>
          <p:cNvPr id="6" name="Slide Number Placeholder 5"/>
          <p:cNvSpPr>
            <a:spLocks noGrp="1"/>
          </p:cNvSpPr>
          <p:nvPr>
            <p:ph type="sldNum" sz="quarter" idx="12"/>
          </p:nvPr>
        </p:nvSpPr>
        <p:spPr/>
        <p:txBody>
          <a:bodyPr/>
          <a:lstStyle/>
          <a:p>
            <a:fld id="{F1D3A153-A8E7-4513-A017-BEE538B7534F}" type="slidenum">
              <a:rPr lang="en-US" smtClean="0"/>
              <a:pPr/>
              <a:t>40</a:t>
            </a:fld>
            <a:endParaRPr lang="en-US"/>
          </a:p>
        </p:txBody>
      </p:sp>
      <p:sp>
        <p:nvSpPr>
          <p:cNvPr id="9" name="Date Placeholder 8"/>
          <p:cNvSpPr>
            <a:spLocks noGrp="1"/>
          </p:cNvSpPr>
          <p:nvPr>
            <p:ph type="dt" sz="half" idx="10"/>
          </p:nvPr>
        </p:nvSpPr>
        <p:spPr/>
        <p:txBody>
          <a:bodyPr/>
          <a:lstStyle/>
          <a:p>
            <a:pPr>
              <a:defRPr/>
            </a:pPr>
            <a:r>
              <a:rPr lang="en-US"/>
              <a:t>UCR, 4/7/17</a:t>
            </a:r>
          </a:p>
        </p:txBody>
      </p:sp>
      <p:sp>
        <p:nvSpPr>
          <p:cNvPr id="10" name="Footer Placeholder 9"/>
          <p:cNvSpPr>
            <a:spLocks noGrp="1"/>
          </p:cNvSpPr>
          <p:nvPr>
            <p:ph type="ftr" sz="quarter" idx="11"/>
          </p:nvPr>
        </p:nvSpPr>
        <p:spPr/>
        <p:txBody>
          <a:bodyPr/>
          <a:lstStyle/>
          <a:p>
            <a:pPr>
              <a:defRPr/>
            </a:pPr>
            <a:r>
              <a:rPr lang="fi-FI"/>
              <a:t>(c) C. Faloutsos, 2017</a:t>
            </a:r>
            <a:endParaRPr lang="en-US"/>
          </a:p>
        </p:txBody>
      </p:sp>
      <p:sp>
        <p:nvSpPr>
          <p:cNvPr id="11" name="Rectangle 10"/>
          <p:cNvSpPr>
            <a:spLocks noRot="1" noChangeAspect="1" noMove="1" noResize="1" noEditPoints="1" noAdjustHandles="1" noChangeArrowheads="1" noChangeShapeType="1" noTextEdit="1"/>
          </p:cNvSpPr>
          <p:nvPr/>
        </p:nvSpPr>
        <p:spPr>
          <a:xfrm>
            <a:off x="3421546" y="6280150"/>
            <a:ext cx="3063965" cy="523220"/>
          </a:xfrm>
          <a:prstGeom prst="rect">
            <a:avLst/>
          </a:prstGeom>
          <a:blipFill rotWithShape="0">
            <a:blip r:embed="rId3"/>
            <a:stretch>
              <a:fillRect l="-2981" t="-10465" b="-32558"/>
            </a:stretch>
          </a:blipFill>
        </p:spPr>
        <p:txBody>
          <a:bodyPr/>
          <a:lstStyle/>
          <a:p>
            <a:r>
              <a:rPr lang="en-US">
                <a:noFill/>
              </a:rPr>
              <a:t> </a:t>
            </a:r>
          </a:p>
        </p:txBody>
      </p:sp>
      <p:pic>
        <p:nvPicPr>
          <p:cNvPr id="7" name="Picture 6"/>
          <p:cNvPicPr>
            <a:picLocks noChangeAspect="1"/>
          </p:cNvPicPr>
          <p:nvPr/>
        </p:nvPicPr>
        <p:blipFill>
          <a:blip r:embed="rId4"/>
          <a:stretch>
            <a:fillRect/>
          </a:stretch>
        </p:blipFill>
        <p:spPr>
          <a:xfrm>
            <a:off x="88900" y="3009900"/>
            <a:ext cx="1356943" cy="1524000"/>
          </a:xfrm>
          <a:prstGeom prst="rect">
            <a:avLst/>
          </a:prstGeom>
        </p:spPr>
      </p:pic>
    </p:spTree>
    <p:extLst>
      <p:ext uri="{BB962C8B-B14F-4D97-AF65-F5344CB8AC3E}">
        <p14:creationId xmlns:p14="http://schemas.microsoft.com/office/powerpoint/2010/main" val="87643709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Mirror Pattern: Application</a:t>
            </a:r>
          </a:p>
        </p:txBody>
      </p:sp>
      <p:sp>
        <p:nvSpPr>
          <p:cNvPr id="3" name="Content Placeholder 2"/>
          <p:cNvSpPr>
            <a:spLocks noGrp="1"/>
          </p:cNvSpPr>
          <p:nvPr>
            <p:ph idx="1"/>
          </p:nvPr>
        </p:nvSpPr>
        <p:spPr/>
        <p:txBody>
          <a:bodyPr/>
          <a:lstStyle/>
          <a:p>
            <a:r>
              <a:rPr lang="en-US" dirty="0"/>
              <a:t>Exceptions are ‘strange’</a:t>
            </a:r>
          </a:p>
          <a:p>
            <a:endParaRPr lang="en-US" dirty="0"/>
          </a:p>
        </p:txBody>
      </p:sp>
      <p:pic>
        <p:nvPicPr>
          <p:cNvPr id="4" name="Picture 3"/>
          <p:cNvPicPr>
            <a:picLocks noChangeAspect="1"/>
          </p:cNvPicPr>
          <p:nvPr/>
        </p:nvPicPr>
        <p:blipFill>
          <a:blip r:embed="rId2"/>
          <a:stretch>
            <a:fillRect/>
          </a:stretch>
        </p:blipFill>
        <p:spPr>
          <a:xfrm>
            <a:off x="318630" y="2108200"/>
            <a:ext cx="8584070" cy="4330700"/>
          </a:xfrm>
          <a:prstGeom prst="rect">
            <a:avLst/>
          </a:prstGeom>
        </p:spPr>
      </p:pic>
      <p:sp>
        <p:nvSpPr>
          <p:cNvPr id="5" name="Slide Number Placeholder 4"/>
          <p:cNvSpPr>
            <a:spLocks noGrp="1"/>
          </p:cNvSpPr>
          <p:nvPr>
            <p:ph type="sldNum" sz="quarter" idx="12"/>
          </p:nvPr>
        </p:nvSpPr>
        <p:spPr/>
        <p:txBody>
          <a:bodyPr/>
          <a:lstStyle/>
          <a:p>
            <a:fld id="{F1D3A153-A8E7-4513-A017-BEE538B7534F}" type="slidenum">
              <a:rPr lang="en-US" smtClean="0"/>
              <a:pPr/>
              <a:t>41</a:t>
            </a:fld>
            <a:endParaRPr lang="en-US"/>
          </a:p>
        </p:txBody>
      </p:sp>
      <p:sp>
        <p:nvSpPr>
          <p:cNvPr id="8" name="Date Placeholder 7"/>
          <p:cNvSpPr>
            <a:spLocks noGrp="1"/>
          </p:cNvSpPr>
          <p:nvPr>
            <p:ph type="dt" sz="half" idx="10"/>
          </p:nvPr>
        </p:nvSpPr>
        <p:spPr/>
        <p:txBody>
          <a:bodyPr/>
          <a:lstStyle/>
          <a:p>
            <a:pPr>
              <a:defRPr/>
            </a:pPr>
            <a:r>
              <a:rPr lang="en-US"/>
              <a:t>UCR, 4/7/17</a:t>
            </a:r>
          </a:p>
        </p:txBody>
      </p:sp>
      <p:sp>
        <p:nvSpPr>
          <p:cNvPr id="9" name="Footer Placeholder 8"/>
          <p:cNvSpPr>
            <a:spLocks noGrp="1"/>
          </p:cNvSpPr>
          <p:nvPr>
            <p:ph type="ftr" sz="quarter" idx="11"/>
          </p:nvPr>
        </p:nvSpPr>
        <p:spPr/>
        <p:txBody>
          <a:bodyPr/>
          <a:lstStyle/>
          <a:p>
            <a:pPr>
              <a:defRPr/>
            </a:pPr>
            <a:r>
              <a:rPr lang="fi-FI"/>
              <a:t>(c) C. Faloutsos, 2017</a:t>
            </a:r>
            <a:endParaRPr lang="en-US"/>
          </a:p>
        </p:txBody>
      </p:sp>
    </p:spTree>
    <p:extLst>
      <p:ext uri="{BB962C8B-B14F-4D97-AF65-F5344CB8AC3E}">
        <p14:creationId xmlns:p14="http://schemas.microsoft.com/office/powerpoint/2010/main" val="327487613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42</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6386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4B6-D41E-A542-A942-AA72BBD9C9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49EC-F6B2-B34B-8E85-14EF809B322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71F6D67-52F2-AB4F-BE85-2DC5E6C0EC0C}"/>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38C10CAF-9795-9E43-A429-3736F135C6DB}"/>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49402029-5D32-6148-B4C2-C73FB1A5F8CA}"/>
              </a:ext>
            </a:extLst>
          </p:cNvPr>
          <p:cNvSpPr>
            <a:spLocks noGrp="1"/>
          </p:cNvSpPr>
          <p:nvPr>
            <p:ph type="sldNum" sz="quarter" idx="12"/>
          </p:nvPr>
        </p:nvSpPr>
        <p:spPr/>
        <p:txBody>
          <a:bodyPr/>
          <a:lstStyle/>
          <a:p>
            <a:pPr>
              <a:defRPr/>
            </a:pPr>
            <a:fld id="{F9B43987-7F84-BB4A-8611-CDF75B6A737D}" type="slidenum">
              <a:rPr lang="en-US" smtClean="0"/>
              <a:pPr>
                <a:defRPr/>
              </a:pPr>
              <a:t>43</a:t>
            </a:fld>
            <a:endParaRPr lang="en-US"/>
          </a:p>
        </p:txBody>
      </p:sp>
      <p:sp>
        <p:nvSpPr>
          <p:cNvPr id="7" name="TextBox 6">
            <a:extLst>
              <a:ext uri="{FF2B5EF4-FFF2-40B4-BE49-F238E27FC236}">
                <a16:creationId xmlns:a16="http://schemas.microsoft.com/office/drawing/2014/main" id="{286E61A5-818B-9C47-873F-278337371BCE}"/>
              </a:ext>
            </a:extLst>
          </p:cNvPr>
          <p:cNvSpPr txBox="1"/>
          <p:nvPr/>
        </p:nvSpPr>
        <p:spPr>
          <a:xfrm>
            <a:off x="1857819" y="3678621"/>
            <a:ext cx="4745210" cy="1323439"/>
          </a:xfrm>
          <a:prstGeom prst="rect">
            <a:avLst/>
          </a:prstGeom>
          <a:noFill/>
        </p:spPr>
        <p:txBody>
          <a:bodyPr wrap="none" rtlCol="0">
            <a:spAutoFit/>
          </a:bodyPr>
          <a:lstStyle/>
          <a:p>
            <a:r>
              <a:rPr lang="en-US" sz="8000" b="1" dirty="0" err="1">
                <a:solidFill>
                  <a:schemeClr val="bg1"/>
                </a:solidFill>
              </a:rPr>
              <a:t>NetProbe</a:t>
            </a:r>
            <a:endParaRPr lang="en-US" sz="8000" b="1" dirty="0">
              <a:solidFill>
                <a:schemeClr val="bg1"/>
              </a:solidFill>
            </a:endParaRPr>
          </a:p>
        </p:txBody>
      </p:sp>
    </p:spTree>
    <p:extLst>
      <p:ext uri="{BB962C8B-B14F-4D97-AF65-F5344CB8AC3E}">
        <p14:creationId xmlns:p14="http://schemas.microsoft.com/office/powerpoint/2010/main" val="224023115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Date Placeholder 4"/>
          <p:cNvSpPr>
            <a:spLocks noGrp="1"/>
          </p:cNvSpPr>
          <p:nvPr>
            <p:ph type="dt" sz="quarter" idx="10"/>
          </p:nvPr>
        </p:nvSpPr>
        <p:spPr>
          <a:noFill/>
        </p:spPr>
        <p:txBody>
          <a:bodyPr/>
          <a:lstStyle/>
          <a:p>
            <a:r>
              <a:rPr lang="en-US"/>
              <a:t>Amazon'16</a:t>
            </a:r>
          </a:p>
        </p:txBody>
      </p:sp>
      <p:sp>
        <p:nvSpPr>
          <p:cNvPr id="163843" name="Footer Placeholder 5"/>
          <p:cNvSpPr>
            <a:spLocks noGrp="1"/>
          </p:cNvSpPr>
          <p:nvPr>
            <p:ph type="ftr" sz="quarter" idx="11"/>
          </p:nvPr>
        </p:nvSpPr>
        <p:spPr>
          <a:noFill/>
        </p:spPr>
        <p:txBody>
          <a:bodyPr/>
          <a:lstStyle/>
          <a:p>
            <a:r>
              <a:rPr lang="en-US"/>
              <a:t>(c) 2016, C. Faloutsos</a:t>
            </a:r>
          </a:p>
        </p:txBody>
      </p:sp>
      <p:sp>
        <p:nvSpPr>
          <p:cNvPr id="163844" name="Slide Number Placeholder 6"/>
          <p:cNvSpPr>
            <a:spLocks noGrp="1"/>
          </p:cNvSpPr>
          <p:nvPr>
            <p:ph type="sldNum" sz="quarter" idx="12"/>
          </p:nvPr>
        </p:nvSpPr>
        <p:spPr>
          <a:noFill/>
        </p:spPr>
        <p:txBody>
          <a:bodyPr/>
          <a:lstStyle/>
          <a:p>
            <a:fld id="{4202A971-C76B-D444-94C9-DE59694F25E4}" type="slidenum">
              <a:rPr lang="en-US"/>
              <a:pPr/>
              <a:t>44</a:t>
            </a:fld>
            <a:endParaRPr lang="en-US"/>
          </a:p>
        </p:txBody>
      </p:sp>
      <p:sp>
        <p:nvSpPr>
          <p:cNvPr id="163845" name="Rectangle 2"/>
          <p:cNvSpPr>
            <a:spLocks noGrp="1" noChangeArrowheads="1"/>
          </p:cNvSpPr>
          <p:nvPr>
            <p:ph type="title"/>
          </p:nvPr>
        </p:nvSpPr>
        <p:spPr/>
        <p:txBody>
          <a:bodyPr/>
          <a:lstStyle/>
          <a:p>
            <a:r>
              <a:rPr lang="en-US">
                <a:ea typeface="ＭＳ Ｐゴシック" charset="-128"/>
                <a:cs typeface="ＭＳ Ｐゴシック" charset="-128"/>
              </a:rPr>
              <a:t>E-bay Fraud detection</a:t>
            </a:r>
          </a:p>
        </p:txBody>
      </p:sp>
      <p:pic>
        <p:nvPicPr>
          <p:cNvPr id="163846" name="Picture 50" descr="polo"/>
          <p:cNvPicPr preferRelativeResize="0">
            <a:picLocks noGrp="1" noChangeAspect="1" noChangeArrowheads="1"/>
          </p:cNvPicPr>
          <p:nvPr>
            <p:ph sz="half" idx="1"/>
          </p:nvPr>
        </p:nvPicPr>
        <p:blipFill>
          <a:blip r:embed="rId2"/>
          <a:srcRect/>
          <a:stretch>
            <a:fillRect/>
          </a:stretch>
        </p:blipFill>
        <p:spPr>
          <a:xfrm>
            <a:off x="733425" y="1636713"/>
            <a:ext cx="912813" cy="1212850"/>
          </a:xfrm>
          <a:noFill/>
        </p:spPr>
      </p:pic>
      <p:sp>
        <p:nvSpPr>
          <p:cNvPr id="163847" name="Oval 6"/>
          <p:cNvSpPr>
            <a:spLocks noChangeArrowheads="1"/>
          </p:cNvSpPr>
          <p:nvPr/>
        </p:nvSpPr>
        <p:spPr bwMode="auto">
          <a:xfrm>
            <a:off x="5122863" y="3063875"/>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48" name="Oval 7"/>
          <p:cNvSpPr>
            <a:spLocks noChangeArrowheads="1"/>
          </p:cNvSpPr>
          <p:nvPr/>
        </p:nvSpPr>
        <p:spPr bwMode="auto">
          <a:xfrm>
            <a:off x="6654800" y="30686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49" name="Oval 8"/>
          <p:cNvSpPr>
            <a:spLocks noChangeArrowheads="1"/>
          </p:cNvSpPr>
          <p:nvPr/>
        </p:nvSpPr>
        <p:spPr bwMode="auto">
          <a:xfrm>
            <a:off x="7400925"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0" name="Oval 9"/>
          <p:cNvSpPr>
            <a:spLocks noChangeArrowheads="1"/>
          </p:cNvSpPr>
          <p:nvPr/>
        </p:nvSpPr>
        <p:spPr bwMode="auto">
          <a:xfrm>
            <a:off x="5892800"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1" name="Oval 11"/>
          <p:cNvSpPr>
            <a:spLocks noChangeArrowheads="1"/>
          </p:cNvSpPr>
          <p:nvPr/>
        </p:nvSpPr>
        <p:spPr bwMode="auto">
          <a:xfrm>
            <a:off x="4818063" y="40592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2" name="Oval 12"/>
          <p:cNvSpPr>
            <a:spLocks noChangeArrowheads="1"/>
          </p:cNvSpPr>
          <p:nvPr/>
        </p:nvSpPr>
        <p:spPr bwMode="auto">
          <a:xfrm>
            <a:off x="6350000" y="40640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3" name="Oval 13"/>
          <p:cNvSpPr>
            <a:spLocks noChangeArrowheads="1"/>
          </p:cNvSpPr>
          <p:nvPr/>
        </p:nvSpPr>
        <p:spPr bwMode="auto">
          <a:xfrm>
            <a:off x="7096125"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4" name="Oval 14"/>
          <p:cNvSpPr>
            <a:spLocks noChangeArrowheads="1"/>
          </p:cNvSpPr>
          <p:nvPr/>
        </p:nvSpPr>
        <p:spPr bwMode="auto">
          <a:xfrm>
            <a:off x="5588000"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5" name="Oval 15"/>
          <p:cNvSpPr>
            <a:spLocks noChangeArrowheads="1"/>
          </p:cNvSpPr>
          <p:nvPr/>
        </p:nvSpPr>
        <p:spPr bwMode="auto">
          <a:xfrm>
            <a:off x="7962900" y="40528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6" name="Oval 16"/>
          <p:cNvSpPr>
            <a:spLocks noChangeArrowheads="1"/>
          </p:cNvSpPr>
          <p:nvPr/>
        </p:nvSpPr>
        <p:spPr bwMode="auto">
          <a:xfrm>
            <a:off x="4556125" y="50546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7" name="Oval 17"/>
          <p:cNvSpPr>
            <a:spLocks noChangeArrowheads="1"/>
          </p:cNvSpPr>
          <p:nvPr/>
        </p:nvSpPr>
        <p:spPr bwMode="auto">
          <a:xfrm>
            <a:off x="6088063" y="505936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8" name="Oval 18"/>
          <p:cNvSpPr>
            <a:spLocks noChangeArrowheads="1"/>
          </p:cNvSpPr>
          <p:nvPr/>
        </p:nvSpPr>
        <p:spPr bwMode="auto">
          <a:xfrm>
            <a:off x="6834188"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59" name="Oval 19"/>
          <p:cNvSpPr>
            <a:spLocks noChangeArrowheads="1"/>
          </p:cNvSpPr>
          <p:nvPr/>
        </p:nvSpPr>
        <p:spPr bwMode="auto">
          <a:xfrm>
            <a:off x="5326063"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60" name="Oval 20"/>
          <p:cNvSpPr>
            <a:spLocks noChangeArrowheads="1"/>
          </p:cNvSpPr>
          <p:nvPr/>
        </p:nvSpPr>
        <p:spPr bwMode="auto">
          <a:xfrm>
            <a:off x="7700963" y="50482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3861" name="Oval 21"/>
          <p:cNvSpPr>
            <a:spLocks noChangeArrowheads="1"/>
          </p:cNvSpPr>
          <p:nvPr/>
        </p:nvSpPr>
        <p:spPr bwMode="auto">
          <a:xfrm>
            <a:off x="8539163" y="50434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cxnSp>
        <p:nvCxnSpPr>
          <p:cNvPr id="163862" name="AutoShape 22"/>
          <p:cNvCxnSpPr>
            <a:cxnSpLocks noChangeShapeType="1"/>
            <a:stCxn id="163847" idx="4"/>
            <a:endCxn id="163851" idx="0"/>
          </p:cNvCxnSpPr>
          <p:nvPr/>
        </p:nvCxnSpPr>
        <p:spPr bwMode="auto">
          <a:xfrm flipH="1">
            <a:off x="4919663" y="3252788"/>
            <a:ext cx="304800" cy="806450"/>
          </a:xfrm>
          <a:prstGeom prst="straightConnector1">
            <a:avLst/>
          </a:prstGeom>
          <a:noFill/>
          <a:ln w="9525">
            <a:solidFill>
              <a:schemeClr val="tx1"/>
            </a:solidFill>
            <a:round/>
            <a:headEnd/>
            <a:tailEnd/>
          </a:ln>
        </p:spPr>
      </p:cxnSp>
      <p:cxnSp>
        <p:nvCxnSpPr>
          <p:cNvPr id="163863" name="AutoShape 23"/>
          <p:cNvCxnSpPr>
            <a:cxnSpLocks noChangeShapeType="1"/>
            <a:stCxn id="163847" idx="4"/>
            <a:endCxn id="163854" idx="1"/>
          </p:cNvCxnSpPr>
          <p:nvPr/>
        </p:nvCxnSpPr>
        <p:spPr bwMode="auto">
          <a:xfrm>
            <a:off x="5224463" y="3252788"/>
            <a:ext cx="393700" cy="831850"/>
          </a:xfrm>
          <a:prstGeom prst="straightConnector1">
            <a:avLst/>
          </a:prstGeom>
          <a:noFill/>
          <a:ln w="9525">
            <a:solidFill>
              <a:schemeClr val="tx1"/>
            </a:solidFill>
            <a:round/>
            <a:headEnd/>
            <a:tailEnd/>
          </a:ln>
        </p:spPr>
      </p:cxnSp>
      <p:cxnSp>
        <p:nvCxnSpPr>
          <p:cNvPr id="163864" name="AutoShape 24"/>
          <p:cNvCxnSpPr>
            <a:cxnSpLocks noChangeShapeType="1"/>
            <a:stCxn id="163847" idx="5"/>
            <a:endCxn id="163852" idx="1"/>
          </p:cNvCxnSpPr>
          <p:nvPr/>
        </p:nvCxnSpPr>
        <p:spPr bwMode="auto">
          <a:xfrm>
            <a:off x="5295900" y="3225800"/>
            <a:ext cx="1084263" cy="865188"/>
          </a:xfrm>
          <a:prstGeom prst="straightConnector1">
            <a:avLst/>
          </a:prstGeom>
          <a:noFill/>
          <a:ln w="9525">
            <a:solidFill>
              <a:schemeClr val="tx1"/>
            </a:solidFill>
            <a:round/>
            <a:headEnd/>
            <a:tailEnd/>
          </a:ln>
        </p:spPr>
      </p:cxnSp>
      <p:cxnSp>
        <p:nvCxnSpPr>
          <p:cNvPr id="163865" name="AutoShape 25"/>
          <p:cNvCxnSpPr>
            <a:cxnSpLocks noChangeShapeType="1"/>
            <a:stCxn id="163847" idx="6"/>
            <a:endCxn id="163853" idx="2"/>
          </p:cNvCxnSpPr>
          <p:nvPr/>
        </p:nvCxnSpPr>
        <p:spPr bwMode="auto">
          <a:xfrm>
            <a:off x="5326063" y="3159125"/>
            <a:ext cx="1770062" cy="993775"/>
          </a:xfrm>
          <a:prstGeom prst="straightConnector1">
            <a:avLst/>
          </a:prstGeom>
          <a:noFill/>
          <a:ln w="9525">
            <a:solidFill>
              <a:schemeClr val="tx1"/>
            </a:solidFill>
            <a:round/>
            <a:headEnd/>
            <a:tailEnd/>
          </a:ln>
        </p:spPr>
      </p:cxnSp>
      <p:cxnSp>
        <p:nvCxnSpPr>
          <p:cNvPr id="163866" name="AutoShape 26"/>
          <p:cNvCxnSpPr>
            <a:cxnSpLocks noChangeShapeType="1"/>
            <a:stCxn id="163847" idx="6"/>
            <a:endCxn id="163855" idx="2"/>
          </p:cNvCxnSpPr>
          <p:nvPr/>
        </p:nvCxnSpPr>
        <p:spPr bwMode="auto">
          <a:xfrm>
            <a:off x="5326063" y="3159125"/>
            <a:ext cx="2636837" cy="989013"/>
          </a:xfrm>
          <a:prstGeom prst="straightConnector1">
            <a:avLst/>
          </a:prstGeom>
          <a:noFill/>
          <a:ln w="9525">
            <a:solidFill>
              <a:schemeClr val="tx1"/>
            </a:solidFill>
            <a:round/>
            <a:headEnd/>
            <a:tailEnd/>
          </a:ln>
        </p:spPr>
      </p:cxnSp>
      <p:cxnSp>
        <p:nvCxnSpPr>
          <p:cNvPr id="163867" name="AutoShape 27"/>
          <p:cNvCxnSpPr>
            <a:cxnSpLocks noChangeShapeType="1"/>
            <a:stCxn id="163850" idx="4"/>
            <a:endCxn id="163854" idx="7"/>
          </p:cNvCxnSpPr>
          <p:nvPr/>
        </p:nvCxnSpPr>
        <p:spPr bwMode="auto">
          <a:xfrm flipH="1">
            <a:off x="5761038" y="3251200"/>
            <a:ext cx="233362" cy="833438"/>
          </a:xfrm>
          <a:prstGeom prst="straightConnector1">
            <a:avLst/>
          </a:prstGeom>
          <a:noFill/>
          <a:ln w="9525">
            <a:solidFill>
              <a:schemeClr val="tx1"/>
            </a:solidFill>
            <a:round/>
            <a:headEnd/>
            <a:tailEnd/>
          </a:ln>
        </p:spPr>
      </p:cxnSp>
      <p:cxnSp>
        <p:nvCxnSpPr>
          <p:cNvPr id="163868" name="AutoShape 28"/>
          <p:cNvCxnSpPr>
            <a:cxnSpLocks noChangeShapeType="1"/>
            <a:stCxn id="163850" idx="3"/>
            <a:endCxn id="163851" idx="7"/>
          </p:cNvCxnSpPr>
          <p:nvPr/>
        </p:nvCxnSpPr>
        <p:spPr bwMode="auto">
          <a:xfrm flipH="1">
            <a:off x="4991100" y="3224213"/>
            <a:ext cx="931863" cy="862012"/>
          </a:xfrm>
          <a:prstGeom prst="straightConnector1">
            <a:avLst/>
          </a:prstGeom>
          <a:noFill/>
          <a:ln w="9525">
            <a:solidFill>
              <a:schemeClr val="tx1"/>
            </a:solidFill>
            <a:round/>
            <a:headEnd/>
            <a:tailEnd/>
          </a:ln>
        </p:spPr>
      </p:cxnSp>
      <p:cxnSp>
        <p:nvCxnSpPr>
          <p:cNvPr id="163869" name="AutoShape 29"/>
          <p:cNvCxnSpPr>
            <a:cxnSpLocks noChangeShapeType="1"/>
            <a:stCxn id="163848" idx="3"/>
            <a:endCxn id="163851" idx="7"/>
          </p:cNvCxnSpPr>
          <p:nvPr/>
        </p:nvCxnSpPr>
        <p:spPr bwMode="auto">
          <a:xfrm flipH="1">
            <a:off x="4991100" y="3230563"/>
            <a:ext cx="1693863" cy="855662"/>
          </a:xfrm>
          <a:prstGeom prst="straightConnector1">
            <a:avLst/>
          </a:prstGeom>
          <a:noFill/>
          <a:ln w="9525">
            <a:solidFill>
              <a:schemeClr val="tx1"/>
            </a:solidFill>
            <a:round/>
            <a:headEnd/>
            <a:tailEnd/>
          </a:ln>
        </p:spPr>
      </p:cxnSp>
      <p:cxnSp>
        <p:nvCxnSpPr>
          <p:cNvPr id="163870" name="AutoShape 30"/>
          <p:cNvCxnSpPr>
            <a:cxnSpLocks noChangeShapeType="1"/>
            <a:stCxn id="163849" idx="3"/>
            <a:endCxn id="163851" idx="7"/>
          </p:cNvCxnSpPr>
          <p:nvPr/>
        </p:nvCxnSpPr>
        <p:spPr bwMode="auto">
          <a:xfrm flipH="1">
            <a:off x="4991100" y="3224213"/>
            <a:ext cx="2439988" cy="862012"/>
          </a:xfrm>
          <a:prstGeom prst="straightConnector1">
            <a:avLst/>
          </a:prstGeom>
          <a:noFill/>
          <a:ln w="9525">
            <a:solidFill>
              <a:schemeClr val="tx1"/>
            </a:solidFill>
            <a:round/>
            <a:headEnd/>
            <a:tailEnd/>
          </a:ln>
        </p:spPr>
      </p:cxnSp>
      <p:cxnSp>
        <p:nvCxnSpPr>
          <p:cNvPr id="163871" name="AutoShape 31"/>
          <p:cNvCxnSpPr>
            <a:cxnSpLocks noChangeShapeType="1"/>
            <a:stCxn id="163849" idx="5"/>
            <a:endCxn id="163855" idx="0"/>
          </p:cNvCxnSpPr>
          <p:nvPr/>
        </p:nvCxnSpPr>
        <p:spPr bwMode="auto">
          <a:xfrm>
            <a:off x="7573963" y="3224213"/>
            <a:ext cx="490537" cy="828675"/>
          </a:xfrm>
          <a:prstGeom prst="straightConnector1">
            <a:avLst/>
          </a:prstGeom>
          <a:noFill/>
          <a:ln w="9525">
            <a:solidFill>
              <a:schemeClr val="tx1"/>
            </a:solidFill>
            <a:round/>
            <a:headEnd/>
            <a:tailEnd/>
          </a:ln>
        </p:spPr>
      </p:cxnSp>
      <p:cxnSp>
        <p:nvCxnSpPr>
          <p:cNvPr id="163872" name="AutoShape 32"/>
          <p:cNvCxnSpPr>
            <a:cxnSpLocks noChangeShapeType="1"/>
            <a:stCxn id="163849" idx="4"/>
            <a:endCxn id="163853" idx="7"/>
          </p:cNvCxnSpPr>
          <p:nvPr/>
        </p:nvCxnSpPr>
        <p:spPr bwMode="auto">
          <a:xfrm flipH="1">
            <a:off x="7269163" y="3251200"/>
            <a:ext cx="233362" cy="833438"/>
          </a:xfrm>
          <a:prstGeom prst="straightConnector1">
            <a:avLst/>
          </a:prstGeom>
          <a:noFill/>
          <a:ln w="9525">
            <a:solidFill>
              <a:schemeClr val="tx1"/>
            </a:solidFill>
            <a:round/>
            <a:headEnd/>
            <a:tailEnd/>
          </a:ln>
        </p:spPr>
      </p:cxnSp>
      <p:cxnSp>
        <p:nvCxnSpPr>
          <p:cNvPr id="163873" name="AutoShape 33"/>
          <p:cNvCxnSpPr>
            <a:cxnSpLocks noChangeShapeType="1"/>
            <a:stCxn id="163849" idx="3"/>
            <a:endCxn id="163852" idx="0"/>
          </p:cNvCxnSpPr>
          <p:nvPr/>
        </p:nvCxnSpPr>
        <p:spPr bwMode="auto">
          <a:xfrm flipH="1">
            <a:off x="6451600" y="3224213"/>
            <a:ext cx="979488" cy="839787"/>
          </a:xfrm>
          <a:prstGeom prst="straightConnector1">
            <a:avLst/>
          </a:prstGeom>
          <a:noFill/>
          <a:ln w="9525">
            <a:solidFill>
              <a:schemeClr val="tx1"/>
            </a:solidFill>
            <a:round/>
            <a:headEnd/>
            <a:tailEnd/>
          </a:ln>
        </p:spPr>
      </p:cxnSp>
      <p:cxnSp>
        <p:nvCxnSpPr>
          <p:cNvPr id="163874" name="AutoShape 34"/>
          <p:cNvCxnSpPr>
            <a:cxnSpLocks noChangeShapeType="1"/>
            <a:stCxn id="163848" idx="4"/>
            <a:endCxn id="163854" idx="7"/>
          </p:cNvCxnSpPr>
          <p:nvPr/>
        </p:nvCxnSpPr>
        <p:spPr bwMode="auto">
          <a:xfrm flipH="1">
            <a:off x="5761038" y="3257550"/>
            <a:ext cx="995362" cy="827088"/>
          </a:xfrm>
          <a:prstGeom prst="straightConnector1">
            <a:avLst/>
          </a:prstGeom>
          <a:noFill/>
          <a:ln w="9525">
            <a:solidFill>
              <a:schemeClr val="tx1"/>
            </a:solidFill>
            <a:round/>
            <a:headEnd/>
            <a:tailEnd/>
          </a:ln>
        </p:spPr>
      </p:cxnSp>
      <p:cxnSp>
        <p:nvCxnSpPr>
          <p:cNvPr id="163875" name="AutoShape 35"/>
          <p:cNvCxnSpPr>
            <a:cxnSpLocks noChangeShapeType="1"/>
            <a:stCxn id="163848" idx="4"/>
            <a:endCxn id="163852" idx="0"/>
          </p:cNvCxnSpPr>
          <p:nvPr/>
        </p:nvCxnSpPr>
        <p:spPr bwMode="auto">
          <a:xfrm flipH="1">
            <a:off x="6451600" y="3257550"/>
            <a:ext cx="304800" cy="806450"/>
          </a:xfrm>
          <a:prstGeom prst="straightConnector1">
            <a:avLst/>
          </a:prstGeom>
          <a:noFill/>
          <a:ln w="9525">
            <a:solidFill>
              <a:schemeClr val="tx1"/>
            </a:solidFill>
            <a:round/>
            <a:headEnd/>
            <a:tailEnd/>
          </a:ln>
        </p:spPr>
      </p:cxnSp>
      <p:cxnSp>
        <p:nvCxnSpPr>
          <p:cNvPr id="163876" name="AutoShape 36"/>
          <p:cNvCxnSpPr>
            <a:cxnSpLocks noChangeShapeType="1"/>
            <a:stCxn id="163848" idx="4"/>
            <a:endCxn id="163853" idx="0"/>
          </p:cNvCxnSpPr>
          <p:nvPr/>
        </p:nvCxnSpPr>
        <p:spPr bwMode="auto">
          <a:xfrm>
            <a:off x="6756400" y="3257550"/>
            <a:ext cx="441325" cy="800100"/>
          </a:xfrm>
          <a:prstGeom prst="straightConnector1">
            <a:avLst/>
          </a:prstGeom>
          <a:noFill/>
          <a:ln w="9525">
            <a:solidFill>
              <a:schemeClr val="tx1"/>
            </a:solidFill>
            <a:round/>
            <a:headEnd/>
            <a:tailEnd/>
          </a:ln>
        </p:spPr>
      </p:cxnSp>
      <p:cxnSp>
        <p:nvCxnSpPr>
          <p:cNvPr id="163877" name="AutoShape 37"/>
          <p:cNvCxnSpPr>
            <a:cxnSpLocks noChangeShapeType="1"/>
            <a:stCxn id="163848" idx="5"/>
            <a:endCxn id="163855" idx="1"/>
          </p:cNvCxnSpPr>
          <p:nvPr/>
        </p:nvCxnSpPr>
        <p:spPr bwMode="auto">
          <a:xfrm>
            <a:off x="6827838" y="3230563"/>
            <a:ext cx="1165225" cy="849312"/>
          </a:xfrm>
          <a:prstGeom prst="straightConnector1">
            <a:avLst/>
          </a:prstGeom>
          <a:noFill/>
          <a:ln w="9525">
            <a:solidFill>
              <a:schemeClr val="tx1"/>
            </a:solidFill>
            <a:round/>
            <a:headEnd/>
            <a:tailEnd/>
          </a:ln>
        </p:spPr>
      </p:cxnSp>
      <p:cxnSp>
        <p:nvCxnSpPr>
          <p:cNvPr id="163878" name="AutoShape 38"/>
          <p:cNvCxnSpPr>
            <a:cxnSpLocks noChangeShapeType="1"/>
            <a:stCxn id="163850" idx="5"/>
            <a:endCxn id="163852" idx="0"/>
          </p:cNvCxnSpPr>
          <p:nvPr/>
        </p:nvCxnSpPr>
        <p:spPr bwMode="auto">
          <a:xfrm>
            <a:off x="6065838" y="3224213"/>
            <a:ext cx="385762" cy="839787"/>
          </a:xfrm>
          <a:prstGeom prst="straightConnector1">
            <a:avLst/>
          </a:prstGeom>
          <a:noFill/>
          <a:ln w="9525">
            <a:solidFill>
              <a:schemeClr val="tx1"/>
            </a:solidFill>
            <a:round/>
            <a:headEnd/>
            <a:tailEnd/>
          </a:ln>
        </p:spPr>
      </p:cxnSp>
      <p:cxnSp>
        <p:nvCxnSpPr>
          <p:cNvPr id="163879" name="AutoShape 39"/>
          <p:cNvCxnSpPr>
            <a:cxnSpLocks noChangeShapeType="1"/>
            <a:stCxn id="163850" idx="6"/>
            <a:endCxn id="163853" idx="1"/>
          </p:cNvCxnSpPr>
          <p:nvPr/>
        </p:nvCxnSpPr>
        <p:spPr bwMode="auto">
          <a:xfrm>
            <a:off x="6096000" y="3157538"/>
            <a:ext cx="1030288" cy="927100"/>
          </a:xfrm>
          <a:prstGeom prst="straightConnector1">
            <a:avLst/>
          </a:prstGeom>
          <a:noFill/>
          <a:ln w="9525">
            <a:solidFill>
              <a:schemeClr val="tx1"/>
            </a:solidFill>
            <a:round/>
            <a:headEnd/>
            <a:tailEnd/>
          </a:ln>
        </p:spPr>
      </p:cxnSp>
      <p:cxnSp>
        <p:nvCxnSpPr>
          <p:cNvPr id="163880" name="AutoShape 40"/>
          <p:cNvCxnSpPr>
            <a:cxnSpLocks noChangeShapeType="1"/>
            <a:stCxn id="163850" idx="6"/>
            <a:endCxn id="163855" idx="1"/>
          </p:cNvCxnSpPr>
          <p:nvPr/>
        </p:nvCxnSpPr>
        <p:spPr bwMode="auto">
          <a:xfrm>
            <a:off x="6096000" y="3157538"/>
            <a:ext cx="1897063" cy="922337"/>
          </a:xfrm>
          <a:prstGeom prst="straightConnector1">
            <a:avLst/>
          </a:prstGeom>
          <a:noFill/>
          <a:ln w="9525">
            <a:solidFill>
              <a:schemeClr val="tx1"/>
            </a:solidFill>
            <a:round/>
            <a:headEnd/>
            <a:tailEnd/>
          </a:ln>
        </p:spPr>
      </p:cxnSp>
      <p:cxnSp>
        <p:nvCxnSpPr>
          <p:cNvPr id="163881" name="AutoShape 41"/>
          <p:cNvCxnSpPr>
            <a:cxnSpLocks noChangeShapeType="1"/>
            <a:stCxn id="163851" idx="4"/>
            <a:endCxn id="163856" idx="0"/>
          </p:cNvCxnSpPr>
          <p:nvPr/>
        </p:nvCxnSpPr>
        <p:spPr bwMode="auto">
          <a:xfrm flipH="1">
            <a:off x="4657725" y="4248150"/>
            <a:ext cx="261938" cy="806450"/>
          </a:xfrm>
          <a:prstGeom prst="straightConnector1">
            <a:avLst/>
          </a:prstGeom>
          <a:noFill/>
          <a:ln w="9525">
            <a:solidFill>
              <a:schemeClr val="tx1"/>
            </a:solidFill>
            <a:round/>
            <a:headEnd/>
            <a:tailEnd/>
          </a:ln>
        </p:spPr>
      </p:cxnSp>
      <p:cxnSp>
        <p:nvCxnSpPr>
          <p:cNvPr id="163882" name="AutoShape 42"/>
          <p:cNvCxnSpPr>
            <a:cxnSpLocks noChangeShapeType="1"/>
            <a:stCxn id="163854" idx="4"/>
            <a:endCxn id="163857" idx="0"/>
          </p:cNvCxnSpPr>
          <p:nvPr/>
        </p:nvCxnSpPr>
        <p:spPr bwMode="auto">
          <a:xfrm>
            <a:off x="5689600" y="4246563"/>
            <a:ext cx="500063" cy="812800"/>
          </a:xfrm>
          <a:prstGeom prst="straightConnector1">
            <a:avLst/>
          </a:prstGeom>
          <a:noFill/>
          <a:ln w="9525">
            <a:solidFill>
              <a:schemeClr val="tx1"/>
            </a:solidFill>
            <a:round/>
            <a:headEnd/>
            <a:tailEnd/>
          </a:ln>
        </p:spPr>
      </p:cxnSp>
      <p:cxnSp>
        <p:nvCxnSpPr>
          <p:cNvPr id="163883" name="AutoShape 43"/>
          <p:cNvCxnSpPr>
            <a:cxnSpLocks noChangeShapeType="1"/>
            <a:stCxn id="163853" idx="4"/>
            <a:endCxn id="163858" idx="0"/>
          </p:cNvCxnSpPr>
          <p:nvPr/>
        </p:nvCxnSpPr>
        <p:spPr bwMode="auto">
          <a:xfrm flipH="1">
            <a:off x="6935788" y="4246563"/>
            <a:ext cx="261937" cy="806450"/>
          </a:xfrm>
          <a:prstGeom prst="straightConnector1">
            <a:avLst/>
          </a:prstGeom>
          <a:noFill/>
          <a:ln w="9525">
            <a:solidFill>
              <a:schemeClr val="tx1"/>
            </a:solidFill>
            <a:round/>
            <a:headEnd/>
            <a:tailEnd/>
          </a:ln>
        </p:spPr>
      </p:cxnSp>
      <p:cxnSp>
        <p:nvCxnSpPr>
          <p:cNvPr id="163884" name="AutoShape 44"/>
          <p:cNvCxnSpPr>
            <a:cxnSpLocks noChangeShapeType="1"/>
            <a:stCxn id="163852" idx="4"/>
            <a:endCxn id="163860" idx="2"/>
          </p:cNvCxnSpPr>
          <p:nvPr/>
        </p:nvCxnSpPr>
        <p:spPr bwMode="auto">
          <a:xfrm>
            <a:off x="6451600" y="4252913"/>
            <a:ext cx="1249363" cy="890587"/>
          </a:xfrm>
          <a:prstGeom prst="straightConnector1">
            <a:avLst/>
          </a:prstGeom>
          <a:noFill/>
          <a:ln w="9525">
            <a:solidFill>
              <a:schemeClr val="tx1"/>
            </a:solidFill>
            <a:round/>
            <a:headEnd/>
            <a:tailEnd/>
          </a:ln>
        </p:spPr>
      </p:cxnSp>
      <p:cxnSp>
        <p:nvCxnSpPr>
          <p:cNvPr id="163885" name="AutoShape 46"/>
          <p:cNvCxnSpPr>
            <a:cxnSpLocks noChangeShapeType="1"/>
            <a:stCxn id="163855" idx="4"/>
            <a:endCxn id="163860" idx="7"/>
          </p:cNvCxnSpPr>
          <p:nvPr/>
        </p:nvCxnSpPr>
        <p:spPr bwMode="auto">
          <a:xfrm flipH="1">
            <a:off x="7874000" y="4241800"/>
            <a:ext cx="190500" cy="833438"/>
          </a:xfrm>
          <a:prstGeom prst="straightConnector1">
            <a:avLst/>
          </a:prstGeom>
          <a:noFill/>
          <a:ln w="9525">
            <a:solidFill>
              <a:schemeClr val="tx1"/>
            </a:solidFill>
            <a:round/>
            <a:headEnd/>
            <a:tailEnd/>
          </a:ln>
        </p:spPr>
      </p:cxnSp>
      <p:cxnSp>
        <p:nvCxnSpPr>
          <p:cNvPr id="163886" name="AutoShape 47"/>
          <p:cNvCxnSpPr>
            <a:cxnSpLocks noChangeShapeType="1"/>
            <a:stCxn id="163856" idx="4"/>
            <a:endCxn id="163859" idx="4"/>
          </p:cNvCxnSpPr>
          <p:nvPr/>
        </p:nvCxnSpPr>
        <p:spPr bwMode="auto">
          <a:xfrm rot="5400000" flipH="1" flipV="1">
            <a:off x="5041900" y="4857750"/>
            <a:ext cx="1588" cy="769938"/>
          </a:xfrm>
          <a:prstGeom prst="curvedConnector3">
            <a:avLst>
              <a:gd name="adj1" fmla="val -14400000"/>
            </a:avLst>
          </a:prstGeom>
          <a:noFill/>
          <a:ln w="9525">
            <a:solidFill>
              <a:schemeClr val="tx1"/>
            </a:solidFill>
            <a:round/>
            <a:headEnd/>
            <a:tailEnd/>
          </a:ln>
        </p:spPr>
      </p:cxnSp>
      <p:cxnSp>
        <p:nvCxnSpPr>
          <p:cNvPr id="163887" name="AutoShape 48"/>
          <p:cNvCxnSpPr>
            <a:cxnSpLocks noChangeShapeType="1"/>
            <a:stCxn id="163857" idx="5"/>
            <a:endCxn id="163861" idx="4"/>
          </p:cNvCxnSpPr>
          <p:nvPr/>
        </p:nvCxnSpPr>
        <p:spPr bwMode="auto">
          <a:xfrm rot="16200000" flipH="1">
            <a:off x="7445376" y="4037012"/>
            <a:ext cx="11112" cy="2379663"/>
          </a:xfrm>
          <a:prstGeom prst="curvedConnector3">
            <a:avLst>
              <a:gd name="adj1" fmla="val 2300000"/>
            </a:avLst>
          </a:prstGeom>
          <a:noFill/>
          <a:ln w="9525">
            <a:solidFill>
              <a:schemeClr val="tx1"/>
            </a:solidFill>
            <a:round/>
            <a:headEnd/>
            <a:tailEnd/>
          </a:ln>
        </p:spPr>
      </p:cxnSp>
      <p:sp>
        <p:nvSpPr>
          <p:cNvPr id="163888" name="Text Box 51"/>
          <p:cNvSpPr txBox="1">
            <a:spLocks noChangeArrowheads="1"/>
          </p:cNvSpPr>
          <p:nvPr/>
        </p:nvSpPr>
        <p:spPr bwMode="auto">
          <a:xfrm>
            <a:off x="277813" y="3205163"/>
            <a:ext cx="4062412" cy="1570037"/>
          </a:xfrm>
          <a:prstGeom prst="rect">
            <a:avLst/>
          </a:prstGeom>
          <a:noFill/>
          <a:ln w="9525">
            <a:noFill/>
            <a:miter lim="800000"/>
            <a:headEnd/>
            <a:tailEnd/>
          </a:ln>
        </p:spPr>
        <p:txBody>
          <a:bodyPr wrap="none">
            <a:prstTxWarp prst="textNoShape">
              <a:avLst/>
            </a:prstTxWarp>
            <a:spAutoFit/>
          </a:bodyPr>
          <a:lstStyle/>
          <a:p>
            <a:pPr algn="l" eaLnBrk="0" hangingPunct="0"/>
            <a:r>
              <a:rPr kumimoji="0" lang="en-US" sz="3200">
                <a:latin typeface="Times New Roman" charset="0"/>
              </a:rPr>
              <a:t>w/ Polo Chau &amp;</a:t>
            </a:r>
          </a:p>
          <a:p>
            <a:pPr algn="l" eaLnBrk="0" hangingPunct="0"/>
            <a:r>
              <a:rPr kumimoji="0" lang="en-US" sz="3200">
                <a:latin typeface="Times New Roman" charset="0"/>
              </a:rPr>
              <a:t>Shashank Pandit, CMU</a:t>
            </a:r>
          </a:p>
          <a:p>
            <a:pPr algn="l" eaLnBrk="0" hangingPunct="0"/>
            <a:r>
              <a:rPr kumimoji="0" lang="en-US" sz="3200">
                <a:latin typeface="Times New Roman" charset="0"/>
              </a:rPr>
              <a:t>[www’07]</a:t>
            </a:r>
          </a:p>
        </p:txBody>
      </p:sp>
      <p:pic>
        <p:nvPicPr>
          <p:cNvPr id="163889" name="Picture 52" descr="Shashank_closeup2"/>
          <p:cNvPicPr preferRelativeResize="0">
            <a:picLocks noGrp="1" noChangeAspect="1" noChangeArrowheads="1"/>
          </p:cNvPicPr>
          <p:nvPr>
            <p:ph sz="half" idx="2"/>
          </p:nvPr>
        </p:nvPicPr>
        <p:blipFill>
          <a:blip r:embed="rId3" cstate="print">
            <a:extLst>
              <a:ext uri="{28A0092B-C50C-407E-A947-70E740481C1C}">
                <a14:useLocalDpi xmlns:a14="http://schemas.microsoft.com/office/drawing/2010/main"/>
              </a:ext>
            </a:extLst>
          </a:blip>
          <a:srcRect/>
          <a:stretch>
            <a:fillRect/>
          </a:stretch>
        </p:blipFill>
        <p:spPr>
          <a:xfrm>
            <a:off x="2035175" y="1790700"/>
            <a:ext cx="1173163" cy="1087438"/>
          </a:xfrm>
          <a:noFill/>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Date Placeholder 4"/>
          <p:cNvSpPr>
            <a:spLocks noGrp="1"/>
          </p:cNvSpPr>
          <p:nvPr>
            <p:ph type="dt" sz="quarter" idx="10"/>
          </p:nvPr>
        </p:nvSpPr>
        <p:spPr>
          <a:noFill/>
        </p:spPr>
        <p:txBody>
          <a:bodyPr/>
          <a:lstStyle/>
          <a:p>
            <a:r>
              <a:rPr lang="en-US"/>
              <a:t>Amazon'16</a:t>
            </a:r>
          </a:p>
        </p:txBody>
      </p:sp>
      <p:sp>
        <p:nvSpPr>
          <p:cNvPr id="164867" name="Footer Placeholder 5"/>
          <p:cNvSpPr>
            <a:spLocks noGrp="1"/>
          </p:cNvSpPr>
          <p:nvPr>
            <p:ph type="ftr" sz="quarter" idx="11"/>
          </p:nvPr>
        </p:nvSpPr>
        <p:spPr>
          <a:noFill/>
        </p:spPr>
        <p:txBody>
          <a:bodyPr/>
          <a:lstStyle/>
          <a:p>
            <a:r>
              <a:rPr lang="en-US"/>
              <a:t>(c) 2016, C. Faloutsos</a:t>
            </a:r>
          </a:p>
        </p:txBody>
      </p:sp>
      <p:sp>
        <p:nvSpPr>
          <p:cNvPr id="164868" name="Slide Number Placeholder 6"/>
          <p:cNvSpPr>
            <a:spLocks noGrp="1"/>
          </p:cNvSpPr>
          <p:nvPr>
            <p:ph type="sldNum" sz="quarter" idx="12"/>
          </p:nvPr>
        </p:nvSpPr>
        <p:spPr>
          <a:noFill/>
        </p:spPr>
        <p:txBody>
          <a:bodyPr/>
          <a:lstStyle/>
          <a:p>
            <a:fld id="{9ACBDC9A-A0B1-644E-B05A-3D61A2432305}" type="slidenum">
              <a:rPr lang="en-US"/>
              <a:pPr/>
              <a:t>45</a:t>
            </a:fld>
            <a:endParaRPr lang="en-US"/>
          </a:p>
        </p:txBody>
      </p:sp>
      <p:sp>
        <p:nvSpPr>
          <p:cNvPr id="164869" name="Rectangle 2"/>
          <p:cNvSpPr>
            <a:spLocks noGrp="1" noChangeArrowheads="1"/>
          </p:cNvSpPr>
          <p:nvPr>
            <p:ph type="title"/>
          </p:nvPr>
        </p:nvSpPr>
        <p:spPr/>
        <p:txBody>
          <a:bodyPr/>
          <a:lstStyle/>
          <a:p>
            <a:r>
              <a:rPr lang="en-US">
                <a:ea typeface="ＭＳ Ｐゴシック" charset="-128"/>
                <a:cs typeface="ＭＳ Ｐゴシック" charset="-128"/>
              </a:rPr>
              <a:t>E-bay Fraud detection</a:t>
            </a:r>
          </a:p>
        </p:txBody>
      </p:sp>
      <p:sp>
        <p:nvSpPr>
          <p:cNvPr id="164870" name="Oval 6"/>
          <p:cNvSpPr>
            <a:spLocks noChangeArrowheads="1"/>
          </p:cNvSpPr>
          <p:nvPr/>
        </p:nvSpPr>
        <p:spPr bwMode="auto">
          <a:xfrm>
            <a:off x="5122863" y="3063875"/>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1" name="Oval 7"/>
          <p:cNvSpPr>
            <a:spLocks noChangeArrowheads="1"/>
          </p:cNvSpPr>
          <p:nvPr/>
        </p:nvSpPr>
        <p:spPr bwMode="auto">
          <a:xfrm>
            <a:off x="6654800" y="30686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2" name="Oval 8"/>
          <p:cNvSpPr>
            <a:spLocks noChangeArrowheads="1"/>
          </p:cNvSpPr>
          <p:nvPr/>
        </p:nvSpPr>
        <p:spPr bwMode="auto">
          <a:xfrm>
            <a:off x="7400925"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3" name="Oval 9"/>
          <p:cNvSpPr>
            <a:spLocks noChangeArrowheads="1"/>
          </p:cNvSpPr>
          <p:nvPr/>
        </p:nvSpPr>
        <p:spPr bwMode="auto">
          <a:xfrm>
            <a:off x="5892800"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4" name="Oval 11"/>
          <p:cNvSpPr>
            <a:spLocks noChangeArrowheads="1"/>
          </p:cNvSpPr>
          <p:nvPr/>
        </p:nvSpPr>
        <p:spPr bwMode="auto">
          <a:xfrm>
            <a:off x="4818063" y="40592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5" name="Oval 12"/>
          <p:cNvSpPr>
            <a:spLocks noChangeArrowheads="1"/>
          </p:cNvSpPr>
          <p:nvPr/>
        </p:nvSpPr>
        <p:spPr bwMode="auto">
          <a:xfrm>
            <a:off x="6350000" y="40640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6" name="Oval 13"/>
          <p:cNvSpPr>
            <a:spLocks noChangeArrowheads="1"/>
          </p:cNvSpPr>
          <p:nvPr/>
        </p:nvSpPr>
        <p:spPr bwMode="auto">
          <a:xfrm>
            <a:off x="7096125"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7" name="Oval 14"/>
          <p:cNvSpPr>
            <a:spLocks noChangeArrowheads="1"/>
          </p:cNvSpPr>
          <p:nvPr/>
        </p:nvSpPr>
        <p:spPr bwMode="auto">
          <a:xfrm>
            <a:off x="5588000"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8" name="Oval 15"/>
          <p:cNvSpPr>
            <a:spLocks noChangeArrowheads="1"/>
          </p:cNvSpPr>
          <p:nvPr/>
        </p:nvSpPr>
        <p:spPr bwMode="auto">
          <a:xfrm>
            <a:off x="7962900" y="40528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79" name="Oval 16"/>
          <p:cNvSpPr>
            <a:spLocks noChangeArrowheads="1"/>
          </p:cNvSpPr>
          <p:nvPr/>
        </p:nvSpPr>
        <p:spPr bwMode="auto">
          <a:xfrm>
            <a:off x="4556125" y="50546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80" name="Oval 17"/>
          <p:cNvSpPr>
            <a:spLocks noChangeArrowheads="1"/>
          </p:cNvSpPr>
          <p:nvPr/>
        </p:nvSpPr>
        <p:spPr bwMode="auto">
          <a:xfrm>
            <a:off x="6088063" y="505936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81" name="Oval 18"/>
          <p:cNvSpPr>
            <a:spLocks noChangeArrowheads="1"/>
          </p:cNvSpPr>
          <p:nvPr/>
        </p:nvSpPr>
        <p:spPr bwMode="auto">
          <a:xfrm>
            <a:off x="6834188"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82" name="Oval 19"/>
          <p:cNvSpPr>
            <a:spLocks noChangeArrowheads="1"/>
          </p:cNvSpPr>
          <p:nvPr/>
        </p:nvSpPr>
        <p:spPr bwMode="auto">
          <a:xfrm>
            <a:off x="5326063"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83" name="Oval 20"/>
          <p:cNvSpPr>
            <a:spLocks noChangeArrowheads="1"/>
          </p:cNvSpPr>
          <p:nvPr/>
        </p:nvSpPr>
        <p:spPr bwMode="auto">
          <a:xfrm>
            <a:off x="7700963" y="50482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4884" name="Oval 21"/>
          <p:cNvSpPr>
            <a:spLocks noChangeArrowheads="1"/>
          </p:cNvSpPr>
          <p:nvPr/>
        </p:nvSpPr>
        <p:spPr bwMode="auto">
          <a:xfrm>
            <a:off x="8539163" y="50434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cxnSp>
        <p:nvCxnSpPr>
          <p:cNvPr id="164885" name="AutoShape 22"/>
          <p:cNvCxnSpPr>
            <a:cxnSpLocks noChangeShapeType="1"/>
            <a:stCxn id="164870" idx="4"/>
            <a:endCxn id="164874" idx="0"/>
          </p:cNvCxnSpPr>
          <p:nvPr/>
        </p:nvCxnSpPr>
        <p:spPr bwMode="auto">
          <a:xfrm flipH="1">
            <a:off x="4919663" y="3252788"/>
            <a:ext cx="304800" cy="806450"/>
          </a:xfrm>
          <a:prstGeom prst="straightConnector1">
            <a:avLst/>
          </a:prstGeom>
          <a:noFill/>
          <a:ln w="9525">
            <a:solidFill>
              <a:schemeClr val="tx1"/>
            </a:solidFill>
            <a:round/>
            <a:headEnd/>
            <a:tailEnd/>
          </a:ln>
        </p:spPr>
      </p:cxnSp>
      <p:cxnSp>
        <p:nvCxnSpPr>
          <p:cNvPr id="164886" name="AutoShape 23"/>
          <p:cNvCxnSpPr>
            <a:cxnSpLocks noChangeShapeType="1"/>
            <a:stCxn id="164870" idx="4"/>
            <a:endCxn id="164877" idx="1"/>
          </p:cNvCxnSpPr>
          <p:nvPr/>
        </p:nvCxnSpPr>
        <p:spPr bwMode="auto">
          <a:xfrm>
            <a:off x="5224463" y="3252788"/>
            <a:ext cx="393700" cy="831850"/>
          </a:xfrm>
          <a:prstGeom prst="straightConnector1">
            <a:avLst/>
          </a:prstGeom>
          <a:noFill/>
          <a:ln w="9525">
            <a:solidFill>
              <a:schemeClr val="tx1"/>
            </a:solidFill>
            <a:round/>
            <a:headEnd/>
            <a:tailEnd/>
          </a:ln>
        </p:spPr>
      </p:cxnSp>
      <p:cxnSp>
        <p:nvCxnSpPr>
          <p:cNvPr id="164887" name="AutoShape 24"/>
          <p:cNvCxnSpPr>
            <a:cxnSpLocks noChangeShapeType="1"/>
            <a:stCxn id="164870" idx="5"/>
            <a:endCxn id="164875" idx="1"/>
          </p:cNvCxnSpPr>
          <p:nvPr/>
        </p:nvCxnSpPr>
        <p:spPr bwMode="auto">
          <a:xfrm>
            <a:off x="5295900" y="3225800"/>
            <a:ext cx="1084263" cy="865188"/>
          </a:xfrm>
          <a:prstGeom prst="straightConnector1">
            <a:avLst/>
          </a:prstGeom>
          <a:noFill/>
          <a:ln w="9525">
            <a:solidFill>
              <a:schemeClr val="tx1"/>
            </a:solidFill>
            <a:round/>
            <a:headEnd/>
            <a:tailEnd/>
          </a:ln>
        </p:spPr>
      </p:cxnSp>
      <p:cxnSp>
        <p:nvCxnSpPr>
          <p:cNvPr id="164888" name="AutoShape 25"/>
          <p:cNvCxnSpPr>
            <a:cxnSpLocks noChangeShapeType="1"/>
            <a:stCxn id="164870" idx="6"/>
            <a:endCxn id="164876" idx="2"/>
          </p:cNvCxnSpPr>
          <p:nvPr/>
        </p:nvCxnSpPr>
        <p:spPr bwMode="auto">
          <a:xfrm>
            <a:off x="5326063" y="3159125"/>
            <a:ext cx="1770062" cy="993775"/>
          </a:xfrm>
          <a:prstGeom prst="straightConnector1">
            <a:avLst/>
          </a:prstGeom>
          <a:noFill/>
          <a:ln w="9525">
            <a:solidFill>
              <a:schemeClr val="tx1"/>
            </a:solidFill>
            <a:round/>
            <a:headEnd/>
            <a:tailEnd/>
          </a:ln>
        </p:spPr>
      </p:cxnSp>
      <p:cxnSp>
        <p:nvCxnSpPr>
          <p:cNvPr id="164889" name="AutoShape 26"/>
          <p:cNvCxnSpPr>
            <a:cxnSpLocks noChangeShapeType="1"/>
            <a:stCxn id="164870" idx="6"/>
            <a:endCxn id="164878" idx="2"/>
          </p:cNvCxnSpPr>
          <p:nvPr/>
        </p:nvCxnSpPr>
        <p:spPr bwMode="auto">
          <a:xfrm>
            <a:off x="5326063" y="3159125"/>
            <a:ext cx="2636837" cy="989013"/>
          </a:xfrm>
          <a:prstGeom prst="straightConnector1">
            <a:avLst/>
          </a:prstGeom>
          <a:noFill/>
          <a:ln w="9525">
            <a:solidFill>
              <a:schemeClr val="tx1"/>
            </a:solidFill>
            <a:round/>
            <a:headEnd/>
            <a:tailEnd/>
          </a:ln>
        </p:spPr>
      </p:cxnSp>
      <p:cxnSp>
        <p:nvCxnSpPr>
          <p:cNvPr id="164890" name="AutoShape 27"/>
          <p:cNvCxnSpPr>
            <a:cxnSpLocks noChangeShapeType="1"/>
            <a:stCxn id="164873" idx="4"/>
            <a:endCxn id="164877" idx="7"/>
          </p:cNvCxnSpPr>
          <p:nvPr/>
        </p:nvCxnSpPr>
        <p:spPr bwMode="auto">
          <a:xfrm flipH="1">
            <a:off x="5761038" y="3251200"/>
            <a:ext cx="233362" cy="833438"/>
          </a:xfrm>
          <a:prstGeom prst="straightConnector1">
            <a:avLst/>
          </a:prstGeom>
          <a:noFill/>
          <a:ln w="9525">
            <a:solidFill>
              <a:schemeClr val="tx1"/>
            </a:solidFill>
            <a:round/>
            <a:headEnd/>
            <a:tailEnd/>
          </a:ln>
        </p:spPr>
      </p:cxnSp>
      <p:cxnSp>
        <p:nvCxnSpPr>
          <p:cNvPr id="164891" name="AutoShape 28"/>
          <p:cNvCxnSpPr>
            <a:cxnSpLocks noChangeShapeType="1"/>
            <a:stCxn id="164873" idx="3"/>
            <a:endCxn id="164874" idx="7"/>
          </p:cNvCxnSpPr>
          <p:nvPr/>
        </p:nvCxnSpPr>
        <p:spPr bwMode="auto">
          <a:xfrm flipH="1">
            <a:off x="4991100" y="3224213"/>
            <a:ext cx="931863" cy="862012"/>
          </a:xfrm>
          <a:prstGeom prst="straightConnector1">
            <a:avLst/>
          </a:prstGeom>
          <a:noFill/>
          <a:ln w="9525">
            <a:solidFill>
              <a:schemeClr val="tx1"/>
            </a:solidFill>
            <a:round/>
            <a:headEnd/>
            <a:tailEnd/>
          </a:ln>
        </p:spPr>
      </p:cxnSp>
      <p:cxnSp>
        <p:nvCxnSpPr>
          <p:cNvPr id="164892" name="AutoShape 29"/>
          <p:cNvCxnSpPr>
            <a:cxnSpLocks noChangeShapeType="1"/>
            <a:stCxn id="164871" idx="3"/>
            <a:endCxn id="164874" idx="7"/>
          </p:cNvCxnSpPr>
          <p:nvPr/>
        </p:nvCxnSpPr>
        <p:spPr bwMode="auto">
          <a:xfrm flipH="1">
            <a:off x="4991100" y="3230563"/>
            <a:ext cx="1693863" cy="855662"/>
          </a:xfrm>
          <a:prstGeom prst="straightConnector1">
            <a:avLst/>
          </a:prstGeom>
          <a:noFill/>
          <a:ln w="9525">
            <a:solidFill>
              <a:schemeClr val="tx1"/>
            </a:solidFill>
            <a:round/>
            <a:headEnd/>
            <a:tailEnd/>
          </a:ln>
        </p:spPr>
      </p:cxnSp>
      <p:cxnSp>
        <p:nvCxnSpPr>
          <p:cNvPr id="164893" name="AutoShape 30"/>
          <p:cNvCxnSpPr>
            <a:cxnSpLocks noChangeShapeType="1"/>
            <a:stCxn id="164872" idx="3"/>
            <a:endCxn id="164874" idx="7"/>
          </p:cNvCxnSpPr>
          <p:nvPr/>
        </p:nvCxnSpPr>
        <p:spPr bwMode="auto">
          <a:xfrm flipH="1">
            <a:off x="4991100" y="3224213"/>
            <a:ext cx="2439988" cy="862012"/>
          </a:xfrm>
          <a:prstGeom prst="straightConnector1">
            <a:avLst/>
          </a:prstGeom>
          <a:noFill/>
          <a:ln w="9525">
            <a:solidFill>
              <a:schemeClr val="tx1"/>
            </a:solidFill>
            <a:round/>
            <a:headEnd/>
            <a:tailEnd/>
          </a:ln>
        </p:spPr>
      </p:cxnSp>
      <p:cxnSp>
        <p:nvCxnSpPr>
          <p:cNvPr id="164894" name="AutoShape 31"/>
          <p:cNvCxnSpPr>
            <a:cxnSpLocks noChangeShapeType="1"/>
            <a:stCxn id="164872" idx="5"/>
            <a:endCxn id="164878" idx="0"/>
          </p:cNvCxnSpPr>
          <p:nvPr/>
        </p:nvCxnSpPr>
        <p:spPr bwMode="auto">
          <a:xfrm>
            <a:off x="7573963" y="3224213"/>
            <a:ext cx="490537" cy="828675"/>
          </a:xfrm>
          <a:prstGeom prst="straightConnector1">
            <a:avLst/>
          </a:prstGeom>
          <a:noFill/>
          <a:ln w="9525">
            <a:solidFill>
              <a:schemeClr val="tx1"/>
            </a:solidFill>
            <a:round/>
            <a:headEnd/>
            <a:tailEnd/>
          </a:ln>
        </p:spPr>
      </p:cxnSp>
      <p:cxnSp>
        <p:nvCxnSpPr>
          <p:cNvPr id="164895" name="AutoShape 32"/>
          <p:cNvCxnSpPr>
            <a:cxnSpLocks noChangeShapeType="1"/>
            <a:stCxn id="164872" idx="4"/>
            <a:endCxn id="164876" idx="7"/>
          </p:cNvCxnSpPr>
          <p:nvPr/>
        </p:nvCxnSpPr>
        <p:spPr bwMode="auto">
          <a:xfrm flipH="1">
            <a:off x="7269163" y="3251200"/>
            <a:ext cx="233362" cy="833438"/>
          </a:xfrm>
          <a:prstGeom prst="straightConnector1">
            <a:avLst/>
          </a:prstGeom>
          <a:noFill/>
          <a:ln w="9525">
            <a:solidFill>
              <a:schemeClr val="tx1"/>
            </a:solidFill>
            <a:round/>
            <a:headEnd/>
            <a:tailEnd/>
          </a:ln>
        </p:spPr>
      </p:cxnSp>
      <p:cxnSp>
        <p:nvCxnSpPr>
          <p:cNvPr id="164896" name="AutoShape 33"/>
          <p:cNvCxnSpPr>
            <a:cxnSpLocks noChangeShapeType="1"/>
            <a:stCxn id="164872" idx="3"/>
            <a:endCxn id="164875" idx="0"/>
          </p:cNvCxnSpPr>
          <p:nvPr/>
        </p:nvCxnSpPr>
        <p:spPr bwMode="auto">
          <a:xfrm flipH="1">
            <a:off x="6451600" y="3224213"/>
            <a:ext cx="979488" cy="839787"/>
          </a:xfrm>
          <a:prstGeom prst="straightConnector1">
            <a:avLst/>
          </a:prstGeom>
          <a:noFill/>
          <a:ln w="9525">
            <a:solidFill>
              <a:schemeClr val="tx1"/>
            </a:solidFill>
            <a:round/>
            <a:headEnd/>
            <a:tailEnd/>
          </a:ln>
        </p:spPr>
      </p:cxnSp>
      <p:cxnSp>
        <p:nvCxnSpPr>
          <p:cNvPr id="164897" name="AutoShape 34"/>
          <p:cNvCxnSpPr>
            <a:cxnSpLocks noChangeShapeType="1"/>
            <a:stCxn id="164871" idx="4"/>
            <a:endCxn id="164877" idx="7"/>
          </p:cNvCxnSpPr>
          <p:nvPr/>
        </p:nvCxnSpPr>
        <p:spPr bwMode="auto">
          <a:xfrm flipH="1">
            <a:off x="5761038" y="3257550"/>
            <a:ext cx="995362" cy="827088"/>
          </a:xfrm>
          <a:prstGeom prst="straightConnector1">
            <a:avLst/>
          </a:prstGeom>
          <a:noFill/>
          <a:ln w="9525">
            <a:solidFill>
              <a:schemeClr val="tx1"/>
            </a:solidFill>
            <a:round/>
            <a:headEnd/>
            <a:tailEnd/>
          </a:ln>
        </p:spPr>
      </p:cxnSp>
      <p:cxnSp>
        <p:nvCxnSpPr>
          <p:cNvPr id="164898" name="AutoShape 35"/>
          <p:cNvCxnSpPr>
            <a:cxnSpLocks noChangeShapeType="1"/>
            <a:stCxn id="164871" idx="4"/>
            <a:endCxn id="164875" idx="0"/>
          </p:cNvCxnSpPr>
          <p:nvPr/>
        </p:nvCxnSpPr>
        <p:spPr bwMode="auto">
          <a:xfrm flipH="1">
            <a:off x="6451600" y="3257550"/>
            <a:ext cx="304800" cy="806450"/>
          </a:xfrm>
          <a:prstGeom prst="straightConnector1">
            <a:avLst/>
          </a:prstGeom>
          <a:noFill/>
          <a:ln w="9525">
            <a:solidFill>
              <a:schemeClr val="tx1"/>
            </a:solidFill>
            <a:round/>
            <a:headEnd/>
            <a:tailEnd/>
          </a:ln>
        </p:spPr>
      </p:cxnSp>
      <p:cxnSp>
        <p:nvCxnSpPr>
          <p:cNvPr id="164899" name="AutoShape 36"/>
          <p:cNvCxnSpPr>
            <a:cxnSpLocks noChangeShapeType="1"/>
            <a:stCxn id="164871" idx="4"/>
            <a:endCxn id="164876" idx="0"/>
          </p:cNvCxnSpPr>
          <p:nvPr/>
        </p:nvCxnSpPr>
        <p:spPr bwMode="auto">
          <a:xfrm>
            <a:off x="6756400" y="3257550"/>
            <a:ext cx="441325" cy="800100"/>
          </a:xfrm>
          <a:prstGeom prst="straightConnector1">
            <a:avLst/>
          </a:prstGeom>
          <a:noFill/>
          <a:ln w="9525">
            <a:solidFill>
              <a:schemeClr val="tx1"/>
            </a:solidFill>
            <a:round/>
            <a:headEnd/>
            <a:tailEnd/>
          </a:ln>
        </p:spPr>
      </p:cxnSp>
      <p:cxnSp>
        <p:nvCxnSpPr>
          <p:cNvPr id="164900" name="AutoShape 37"/>
          <p:cNvCxnSpPr>
            <a:cxnSpLocks noChangeShapeType="1"/>
            <a:stCxn id="164871" idx="5"/>
            <a:endCxn id="164878" idx="1"/>
          </p:cNvCxnSpPr>
          <p:nvPr/>
        </p:nvCxnSpPr>
        <p:spPr bwMode="auto">
          <a:xfrm>
            <a:off x="6827838" y="3230563"/>
            <a:ext cx="1165225" cy="849312"/>
          </a:xfrm>
          <a:prstGeom prst="straightConnector1">
            <a:avLst/>
          </a:prstGeom>
          <a:noFill/>
          <a:ln w="9525">
            <a:solidFill>
              <a:schemeClr val="tx1"/>
            </a:solidFill>
            <a:round/>
            <a:headEnd/>
            <a:tailEnd/>
          </a:ln>
        </p:spPr>
      </p:cxnSp>
      <p:cxnSp>
        <p:nvCxnSpPr>
          <p:cNvPr id="164901" name="AutoShape 38"/>
          <p:cNvCxnSpPr>
            <a:cxnSpLocks noChangeShapeType="1"/>
            <a:stCxn id="164873" idx="5"/>
            <a:endCxn id="164875" idx="0"/>
          </p:cNvCxnSpPr>
          <p:nvPr/>
        </p:nvCxnSpPr>
        <p:spPr bwMode="auto">
          <a:xfrm>
            <a:off x="6065838" y="3224213"/>
            <a:ext cx="385762" cy="839787"/>
          </a:xfrm>
          <a:prstGeom prst="straightConnector1">
            <a:avLst/>
          </a:prstGeom>
          <a:noFill/>
          <a:ln w="9525">
            <a:solidFill>
              <a:schemeClr val="tx1"/>
            </a:solidFill>
            <a:round/>
            <a:headEnd/>
            <a:tailEnd/>
          </a:ln>
        </p:spPr>
      </p:cxnSp>
      <p:cxnSp>
        <p:nvCxnSpPr>
          <p:cNvPr id="164902" name="AutoShape 39"/>
          <p:cNvCxnSpPr>
            <a:cxnSpLocks noChangeShapeType="1"/>
            <a:stCxn id="164873" idx="6"/>
            <a:endCxn id="164876" idx="1"/>
          </p:cNvCxnSpPr>
          <p:nvPr/>
        </p:nvCxnSpPr>
        <p:spPr bwMode="auto">
          <a:xfrm>
            <a:off x="6096000" y="3157538"/>
            <a:ext cx="1030288" cy="927100"/>
          </a:xfrm>
          <a:prstGeom prst="straightConnector1">
            <a:avLst/>
          </a:prstGeom>
          <a:noFill/>
          <a:ln w="9525">
            <a:solidFill>
              <a:schemeClr val="tx1"/>
            </a:solidFill>
            <a:round/>
            <a:headEnd/>
            <a:tailEnd/>
          </a:ln>
        </p:spPr>
      </p:cxnSp>
      <p:cxnSp>
        <p:nvCxnSpPr>
          <p:cNvPr id="164903" name="AutoShape 40"/>
          <p:cNvCxnSpPr>
            <a:cxnSpLocks noChangeShapeType="1"/>
            <a:stCxn id="164873" idx="6"/>
            <a:endCxn id="164878" idx="1"/>
          </p:cNvCxnSpPr>
          <p:nvPr/>
        </p:nvCxnSpPr>
        <p:spPr bwMode="auto">
          <a:xfrm>
            <a:off x="6096000" y="3157538"/>
            <a:ext cx="1897063" cy="922337"/>
          </a:xfrm>
          <a:prstGeom prst="straightConnector1">
            <a:avLst/>
          </a:prstGeom>
          <a:noFill/>
          <a:ln w="9525">
            <a:solidFill>
              <a:schemeClr val="tx1"/>
            </a:solidFill>
            <a:round/>
            <a:headEnd/>
            <a:tailEnd/>
          </a:ln>
        </p:spPr>
      </p:cxnSp>
      <p:cxnSp>
        <p:nvCxnSpPr>
          <p:cNvPr id="164904" name="AutoShape 41"/>
          <p:cNvCxnSpPr>
            <a:cxnSpLocks noChangeShapeType="1"/>
            <a:stCxn id="164874" idx="4"/>
            <a:endCxn id="164879" idx="0"/>
          </p:cNvCxnSpPr>
          <p:nvPr/>
        </p:nvCxnSpPr>
        <p:spPr bwMode="auto">
          <a:xfrm flipH="1">
            <a:off x="4657725" y="4248150"/>
            <a:ext cx="261938" cy="806450"/>
          </a:xfrm>
          <a:prstGeom prst="straightConnector1">
            <a:avLst/>
          </a:prstGeom>
          <a:noFill/>
          <a:ln w="9525">
            <a:solidFill>
              <a:schemeClr val="tx1"/>
            </a:solidFill>
            <a:round/>
            <a:headEnd/>
            <a:tailEnd/>
          </a:ln>
        </p:spPr>
      </p:cxnSp>
      <p:cxnSp>
        <p:nvCxnSpPr>
          <p:cNvPr id="164905" name="AutoShape 42"/>
          <p:cNvCxnSpPr>
            <a:cxnSpLocks noChangeShapeType="1"/>
            <a:stCxn id="164877" idx="4"/>
            <a:endCxn id="164880" idx="0"/>
          </p:cNvCxnSpPr>
          <p:nvPr/>
        </p:nvCxnSpPr>
        <p:spPr bwMode="auto">
          <a:xfrm>
            <a:off x="5689600" y="4246563"/>
            <a:ext cx="500063" cy="812800"/>
          </a:xfrm>
          <a:prstGeom prst="straightConnector1">
            <a:avLst/>
          </a:prstGeom>
          <a:noFill/>
          <a:ln w="9525">
            <a:solidFill>
              <a:schemeClr val="tx1"/>
            </a:solidFill>
            <a:round/>
            <a:headEnd/>
            <a:tailEnd/>
          </a:ln>
        </p:spPr>
      </p:cxnSp>
      <p:cxnSp>
        <p:nvCxnSpPr>
          <p:cNvPr id="164906" name="AutoShape 43"/>
          <p:cNvCxnSpPr>
            <a:cxnSpLocks noChangeShapeType="1"/>
            <a:stCxn id="164876" idx="4"/>
            <a:endCxn id="164881" idx="0"/>
          </p:cNvCxnSpPr>
          <p:nvPr/>
        </p:nvCxnSpPr>
        <p:spPr bwMode="auto">
          <a:xfrm flipH="1">
            <a:off x="6935788" y="4246563"/>
            <a:ext cx="261937" cy="806450"/>
          </a:xfrm>
          <a:prstGeom prst="straightConnector1">
            <a:avLst/>
          </a:prstGeom>
          <a:noFill/>
          <a:ln w="9525">
            <a:solidFill>
              <a:schemeClr val="tx1"/>
            </a:solidFill>
            <a:round/>
            <a:headEnd/>
            <a:tailEnd/>
          </a:ln>
        </p:spPr>
      </p:cxnSp>
      <p:cxnSp>
        <p:nvCxnSpPr>
          <p:cNvPr id="164907" name="AutoShape 44"/>
          <p:cNvCxnSpPr>
            <a:cxnSpLocks noChangeShapeType="1"/>
            <a:stCxn id="164875" idx="4"/>
            <a:endCxn id="164883" idx="2"/>
          </p:cNvCxnSpPr>
          <p:nvPr/>
        </p:nvCxnSpPr>
        <p:spPr bwMode="auto">
          <a:xfrm>
            <a:off x="6451600" y="4252913"/>
            <a:ext cx="1249363" cy="890587"/>
          </a:xfrm>
          <a:prstGeom prst="straightConnector1">
            <a:avLst/>
          </a:prstGeom>
          <a:noFill/>
          <a:ln w="9525">
            <a:solidFill>
              <a:schemeClr val="tx1"/>
            </a:solidFill>
            <a:round/>
            <a:headEnd/>
            <a:tailEnd/>
          </a:ln>
        </p:spPr>
      </p:cxnSp>
      <p:cxnSp>
        <p:nvCxnSpPr>
          <p:cNvPr id="164908" name="AutoShape 46"/>
          <p:cNvCxnSpPr>
            <a:cxnSpLocks noChangeShapeType="1"/>
            <a:stCxn id="164878" idx="4"/>
            <a:endCxn id="164883" idx="7"/>
          </p:cNvCxnSpPr>
          <p:nvPr/>
        </p:nvCxnSpPr>
        <p:spPr bwMode="auto">
          <a:xfrm flipH="1">
            <a:off x="7874000" y="4241800"/>
            <a:ext cx="190500" cy="833438"/>
          </a:xfrm>
          <a:prstGeom prst="straightConnector1">
            <a:avLst/>
          </a:prstGeom>
          <a:noFill/>
          <a:ln w="9525">
            <a:solidFill>
              <a:schemeClr val="tx1"/>
            </a:solidFill>
            <a:round/>
            <a:headEnd/>
            <a:tailEnd/>
          </a:ln>
        </p:spPr>
      </p:cxnSp>
      <p:cxnSp>
        <p:nvCxnSpPr>
          <p:cNvPr id="164909" name="AutoShape 47"/>
          <p:cNvCxnSpPr>
            <a:cxnSpLocks noChangeShapeType="1"/>
            <a:stCxn id="164879" idx="4"/>
            <a:endCxn id="164882" idx="4"/>
          </p:cNvCxnSpPr>
          <p:nvPr/>
        </p:nvCxnSpPr>
        <p:spPr bwMode="auto">
          <a:xfrm rot="5400000" flipH="1" flipV="1">
            <a:off x="5041900" y="4857750"/>
            <a:ext cx="1588" cy="769938"/>
          </a:xfrm>
          <a:prstGeom prst="curvedConnector3">
            <a:avLst>
              <a:gd name="adj1" fmla="val -14400000"/>
            </a:avLst>
          </a:prstGeom>
          <a:noFill/>
          <a:ln w="9525">
            <a:solidFill>
              <a:schemeClr val="tx1"/>
            </a:solidFill>
            <a:round/>
            <a:headEnd/>
            <a:tailEnd/>
          </a:ln>
        </p:spPr>
      </p:cxnSp>
      <p:cxnSp>
        <p:nvCxnSpPr>
          <p:cNvPr id="164910" name="AutoShape 48"/>
          <p:cNvCxnSpPr>
            <a:cxnSpLocks noChangeShapeType="1"/>
            <a:stCxn id="164880" idx="5"/>
            <a:endCxn id="164884" idx="4"/>
          </p:cNvCxnSpPr>
          <p:nvPr/>
        </p:nvCxnSpPr>
        <p:spPr bwMode="auto">
          <a:xfrm rot="16200000" flipH="1">
            <a:off x="7445376" y="4037012"/>
            <a:ext cx="11112" cy="2379663"/>
          </a:xfrm>
          <a:prstGeom prst="curvedConnector3">
            <a:avLst>
              <a:gd name="adj1" fmla="val 2300000"/>
            </a:avLst>
          </a:prstGeom>
          <a:noFill/>
          <a:ln w="9525">
            <a:solidFill>
              <a:schemeClr val="tx1"/>
            </a:solidFill>
            <a:round/>
            <a:headEnd/>
            <a:tailEnd/>
          </a:ln>
        </p:spPr>
      </p:cxnSp>
      <p:sp>
        <p:nvSpPr>
          <p:cNvPr id="52" name="Right Arrow 51"/>
          <p:cNvSpPr/>
          <p:nvPr/>
        </p:nvSpPr>
        <p:spPr bwMode="auto">
          <a:xfrm>
            <a:off x="4351338" y="2928938"/>
            <a:ext cx="538162" cy="450850"/>
          </a:xfrm>
          <a:prstGeom prst="rightArrow">
            <a:avLst/>
          </a:prstGeom>
          <a:solidFill>
            <a:schemeClr val="accent6"/>
          </a:solidFill>
          <a:ln w="28575" cap="flat" cmpd="sng" algn="ctr">
            <a:solidFill>
              <a:schemeClr val="accent6"/>
            </a:solidFill>
            <a:prstDash val="solid"/>
            <a:round/>
            <a:headEnd type="none" w="sm" len="sm"/>
            <a:tailEnd type="triangle" w="med" len="med"/>
          </a:ln>
          <a:effectLst/>
        </p:spPr>
        <p:txBody>
          <a:bodyPr wrap="none" anchor="ctr">
            <a:prstTxWarp prst="textNoShape">
              <a:avLst/>
            </a:prstTxWarp>
          </a:bodyPr>
          <a:lstStyle/>
          <a:p>
            <a:pPr>
              <a:defRPr/>
            </a:pPr>
            <a:endParaRPr lang="en-US">
              <a:latin typeface="Arial" pitchFamily="-112"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Date Placeholder 4"/>
          <p:cNvSpPr>
            <a:spLocks noGrp="1"/>
          </p:cNvSpPr>
          <p:nvPr>
            <p:ph type="dt" sz="quarter" idx="10"/>
          </p:nvPr>
        </p:nvSpPr>
        <p:spPr>
          <a:noFill/>
        </p:spPr>
        <p:txBody>
          <a:bodyPr/>
          <a:lstStyle/>
          <a:p>
            <a:r>
              <a:rPr lang="en-US"/>
              <a:t>Amazon'16</a:t>
            </a:r>
          </a:p>
        </p:txBody>
      </p:sp>
      <p:sp>
        <p:nvSpPr>
          <p:cNvPr id="165891" name="Footer Placeholder 5"/>
          <p:cNvSpPr>
            <a:spLocks noGrp="1"/>
          </p:cNvSpPr>
          <p:nvPr>
            <p:ph type="ftr" sz="quarter" idx="11"/>
          </p:nvPr>
        </p:nvSpPr>
        <p:spPr>
          <a:noFill/>
        </p:spPr>
        <p:txBody>
          <a:bodyPr/>
          <a:lstStyle/>
          <a:p>
            <a:r>
              <a:rPr lang="en-US"/>
              <a:t>(c) 2016, C. Faloutsos</a:t>
            </a:r>
          </a:p>
        </p:txBody>
      </p:sp>
      <p:sp>
        <p:nvSpPr>
          <p:cNvPr id="165892" name="Slide Number Placeholder 6"/>
          <p:cNvSpPr>
            <a:spLocks noGrp="1"/>
          </p:cNvSpPr>
          <p:nvPr>
            <p:ph type="sldNum" sz="quarter" idx="12"/>
          </p:nvPr>
        </p:nvSpPr>
        <p:spPr>
          <a:noFill/>
        </p:spPr>
        <p:txBody>
          <a:bodyPr/>
          <a:lstStyle/>
          <a:p>
            <a:fld id="{ADA93272-75D9-4F40-96B3-FD34EE44235B}" type="slidenum">
              <a:rPr lang="en-US"/>
              <a:pPr/>
              <a:t>46</a:t>
            </a:fld>
            <a:endParaRPr lang="en-US"/>
          </a:p>
        </p:txBody>
      </p:sp>
      <p:sp>
        <p:nvSpPr>
          <p:cNvPr id="165893" name="Rectangle 2"/>
          <p:cNvSpPr>
            <a:spLocks noGrp="1" noChangeArrowheads="1"/>
          </p:cNvSpPr>
          <p:nvPr>
            <p:ph type="title"/>
          </p:nvPr>
        </p:nvSpPr>
        <p:spPr/>
        <p:txBody>
          <a:bodyPr/>
          <a:lstStyle/>
          <a:p>
            <a:r>
              <a:rPr lang="en-US">
                <a:ea typeface="ＭＳ Ｐゴシック" charset="-128"/>
                <a:cs typeface="ＭＳ Ｐゴシック" charset="-128"/>
              </a:rPr>
              <a:t>E-bay Fraud detection</a:t>
            </a:r>
          </a:p>
        </p:txBody>
      </p:sp>
      <p:sp>
        <p:nvSpPr>
          <p:cNvPr id="165894" name="Oval 6"/>
          <p:cNvSpPr>
            <a:spLocks noChangeArrowheads="1"/>
          </p:cNvSpPr>
          <p:nvPr/>
        </p:nvSpPr>
        <p:spPr bwMode="auto">
          <a:xfrm>
            <a:off x="5122863" y="3063875"/>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895" name="Oval 7"/>
          <p:cNvSpPr>
            <a:spLocks noChangeArrowheads="1"/>
          </p:cNvSpPr>
          <p:nvPr/>
        </p:nvSpPr>
        <p:spPr bwMode="auto">
          <a:xfrm>
            <a:off x="6654800" y="30686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896" name="Oval 8"/>
          <p:cNvSpPr>
            <a:spLocks noChangeArrowheads="1"/>
          </p:cNvSpPr>
          <p:nvPr/>
        </p:nvSpPr>
        <p:spPr bwMode="auto">
          <a:xfrm>
            <a:off x="7400925"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897" name="Oval 9"/>
          <p:cNvSpPr>
            <a:spLocks noChangeArrowheads="1"/>
          </p:cNvSpPr>
          <p:nvPr/>
        </p:nvSpPr>
        <p:spPr bwMode="auto">
          <a:xfrm>
            <a:off x="5892800"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898" name="Oval 11"/>
          <p:cNvSpPr>
            <a:spLocks noChangeArrowheads="1"/>
          </p:cNvSpPr>
          <p:nvPr/>
        </p:nvSpPr>
        <p:spPr bwMode="auto">
          <a:xfrm>
            <a:off x="4818063" y="40592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899" name="Oval 12"/>
          <p:cNvSpPr>
            <a:spLocks noChangeArrowheads="1"/>
          </p:cNvSpPr>
          <p:nvPr/>
        </p:nvSpPr>
        <p:spPr bwMode="auto">
          <a:xfrm>
            <a:off x="6350000" y="40640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0" name="Oval 13"/>
          <p:cNvSpPr>
            <a:spLocks noChangeArrowheads="1"/>
          </p:cNvSpPr>
          <p:nvPr/>
        </p:nvSpPr>
        <p:spPr bwMode="auto">
          <a:xfrm>
            <a:off x="7096125"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1" name="Oval 14"/>
          <p:cNvSpPr>
            <a:spLocks noChangeArrowheads="1"/>
          </p:cNvSpPr>
          <p:nvPr/>
        </p:nvSpPr>
        <p:spPr bwMode="auto">
          <a:xfrm>
            <a:off x="5588000"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2" name="Oval 15"/>
          <p:cNvSpPr>
            <a:spLocks noChangeArrowheads="1"/>
          </p:cNvSpPr>
          <p:nvPr/>
        </p:nvSpPr>
        <p:spPr bwMode="auto">
          <a:xfrm>
            <a:off x="7962900" y="40528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3" name="Oval 16"/>
          <p:cNvSpPr>
            <a:spLocks noChangeArrowheads="1"/>
          </p:cNvSpPr>
          <p:nvPr/>
        </p:nvSpPr>
        <p:spPr bwMode="auto">
          <a:xfrm>
            <a:off x="4556125" y="50546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4" name="Oval 17"/>
          <p:cNvSpPr>
            <a:spLocks noChangeArrowheads="1"/>
          </p:cNvSpPr>
          <p:nvPr/>
        </p:nvSpPr>
        <p:spPr bwMode="auto">
          <a:xfrm>
            <a:off x="6088063" y="505936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5" name="Oval 18"/>
          <p:cNvSpPr>
            <a:spLocks noChangeArrowheads="1"/>
          </p:cNvSpPr>
          <p:nvPr/>
        </p:nvSpPr>
        <p:spPr bwMode="auto">
          <a:xfrm>
            <a:off x="6834188"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6" name="Oval 19"/>
          <p:cNvSpPr>
            <a:spLocks noChangeArrowheads="1"/>
          </p:cNvSpPr>
          <p:nvPr/>
        </p:nvSpPr>
        <p:spPr bwMode="auto">
          <a:xfrm>
            <a:off x="5326063"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7" name="Oval 20"/>
          <p:cNvSpPr>
            <a:spLocks noChangeArrowheads="1"/>
          </p:cNvSpPr>
          <p:nvPr/>
        </p:nvSpPr>
        <p:spPr bwMode="auto">
          <a:xfrm>
            <a:off x="7700963" y="50482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5908" name="Oval 21"/>
          <p:cNvSpPr>
            <a:spLocks noChangeArrowheads="1"/>
          </p:cNvSpPr>
          <p:nvPr/>
        </p:nvSpPr>
        <p:spPr bwMode="auto">
          <a:xfrm>
            <a:off x="8539163" y="50434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cxnSp>
        <p:nvCxnSpPr>
          <p:cNvPr id="165909" name="AutoShape 22"/>
          <p:cNvCxnSpPr>
            <a:cxnSpLocks noChangeShapeType="1"/>
            <a:stCxn id="165894" idx="4"/>
            <a:endCxn id="165898" idx="0"/>
          </p:cNvCxnSpPr>
          <p:nvPr/>
        </p:nvCxnSpPr>
        <p:spPr bwMode="auto">
          <a:xfrm flipH="1">
            <a:off x="4919663" y="3252788"/>
            <a:ext cx="304800" cy="806450"/>
          </a:xfrm>
          <a:prstGeom prst="straightConnector1">
            <a:avLst/>
          </a:prstGeom>
          <a:noFill/>
          <a:ln w="9525">
            <a:solidFill>
              <a:schemeClr val="tx1"/>
            </a:solidFill>
            <a:round/>
            <a:headEnd/>
            <a:tailEnd/>
          </a:ln>
        </p:spPr>
      </p:cxnSp>
      <p:cxnSp>
        <p:nvCxnSpPr>
          <p:cNvPr id="165910" name="AutoShape 23"/>
          <p:cNvCxnSpPr>
            <a:cxnSpLocks noChangeShapeType="1"/>
            <a:stCxn id="165894" idx="4"/>
            <a:endCxn id="165901" idx="1"/>
          </p:cNvCxnSpPr>
          <p:nvPr/>
        </p:nvCxnSpPr>
        <p:spPr bwMode="auto">
          <a:xfrm>
            <a:off x="5224463" y="3252788"/>
            <a:ext cx="393700" cy="831850"/>
          </a:xfrm>
          <a:prstGeom prst="straightConnector1">
            <a:avLst/>
          </a:prstGeom>
          <a:noFill/>
          <a:ln w="9525">
            <a:solidFill>
              <a:schemeClr val="tx1"/>
            </a:solidFill>
            <a:round/>
            <a:headEnd/>
            <a:tailEnd/>
          </a:ln>
        </p:spPr>
      </p:cxnSp>
      <p:cxnSp>
        <p:nvCxnSpPr>
          <p:cNvPr id="165911" name="AutoShape 24"/>
          <p:cNvCxnSpPr>
            <a:cxnSpLocks noChangeShapeType="1"/>
            <a:stCxn id="165894" idx="5"/>
            <a:endCxn id="165899" idx="1"/>
          </p:cNvCxnSpPr>
          <p:nvPr/>
        </p:nvCxnSpPr>
        <p:spPr bwMode="auto">
          <a:xfrm>
            <a:off x="5295900" y="3225800"/>
            <a:ext cx="1084263" cy="865188"/>
          </a:xfrm>
          <a:prstGeom prst="straightConnector1">
            <a:avLst/>
          </a:prstGeom>
          <a:noFill/>
          <a:ln w="9525">
            <a:solidFill>
              <a:schemeClr val="tx1"/>
            </a:solidFill>
            <a:round/>
            <a:headEnd/>
            <a:tailEnd/>
          </a:ln>
        </p:spPr>
      </p:cxnSp>
      <p:cxnSp>
        <p:nvCxnSpPr>
          <p:cNvPr id="165912" name="AutoShape 25"/>
          <p:cNvCxnSpPr>
            <a:cxnSpLocks noChangeShapeType="1"/>
            <a:stCxn id="165894" idx="6"/>
            <a:endCxn id="165900" idx="2"/>
          </p:cNvCxnSpPr>
          <p:nvPr/>
        </p:nvCxnSpPr>
        <p:spPr bwMode="auto">
          <a:xfrm>
            <a:off x="5326063" y="3159125"/>
            <a:ext cx="1770062" cy="993775"/>
          </a:xfrm>
          <a:prstGeom prst="straightConnector1">
            <a:avLst/>
          </a:prstGeom>
          <a:noFill/>
          <a:ln w="9525">
            <a:solidFill>
              <a:schemeClr val="tx1"/>
            </a:solidFill>
            <a:round/>
            <a:headEnd/>
            <a:tailEnd/>
          </a:ln>
        </p:spPr>
      </p:cxnSp>
      <p:cxnSp>
        <p:nvCxnSpPr>
          <p:cNvPr id="165913" name="AutoShape 26"/>
          <p:cNvCxnSpPr>
            <a:cxnSpLocks noChangeShapeType="1"/>
            <a:stCxn id="165894" idx="6"/>
            <a:endCxn id="165902" idx="2"/>
          </p:cNvCxnSpPr>
          <p:nvPr/>
        </p:nvCxnSpPr>
        <p:spPr bwMode="auto">
          <a:xfrm>
            <a:off x="5326063" y="3159125"/>
            <a:ext cx="2636837" cy="989013"/>
          </a:xfrm>
          <a:prstGeom prst="straightConnector1">
            <a:avLst/>
          </a:prstGeom>
          <a:noFill/>
          <a:ln w="9525">
            <a:solidFill>
              <a:schemeClr val="tx1"/>
            </a:solidFill>
            <a:round/>
            <a:headEnd/>
            <a:tailEnd/>
          </a:ln>
        </p:spPr>
      </p:cxnSp>
      <p:cxnSp>
        <p:nvCxnSpPr>
          <p:cNvPr id="165914" name="AutoShape 27"/>
          <p:cNvCxnSpPr>
            <a:cxnSpLocks noChangeShapeType="1"/>
            <a:stCxn id="165897" idx="4"/>
            <a:endCxn id="165901" idx="7"/>
          </p:cNvCxnSpPr>
          <p:nvPr/>
        </p:nvCxnSpPr>
        <p:spPr bwMode="auto">
          <a:xfrm flipH="1">
            <a:off x="5761038" y="3251200"/>
            <a:ext cx="233362" cy="833438"/>
          </a:xfrm>
          <a:prstGeom prst="straightConnector1">
            <a:avLst/>
          </a:prstGeom>
          <a:noFill/>
          <a:ln w="9525">
            <a:solidFill>
              <a:schemeClr val="tx1"/>
            </a:solidFill>
            <a:round/>
            <a:headEnd/>
            <a:tailEnd/>
          </a:ln>
        </p:spPr>
      </p:cxnSp>
      <p:cxnSp>
        <p:nvCxnSpPr>
          <p:cNvPr id="165915" name="AutoShape 28"/>
          <p:cNvCxnSpPr>
            <a:cxnSpLocks noChangeShapeType="1"/>
            <a:stCxn id="165897" idx="3"/>
            <a:endCxn id="165898" idx="7"/>
          </p:cNvCxnSpPr>
          <p:nvPr/>
        </p:nvCxnSpPr>
        <p:spPr bwMode="auto">
          <a:xfrm flipH="1">
            <a:off x="4991100" y="3224213"/>
            <a:ext cx="931863" cy="862012"/>
          </a:xfrm>
          <a:prstGeom prst="straightConnector1">
            <a:avLst/>
          </a:prstGeom>
          <a:noFill/>
          <a:ln w="9525">
            <a:solidFill>
              <a:schemeClr val="tx1"/>
            </a:solidFill>
            <a:round/>
            <a:headEnd/>
            <a:tailEnd/>
          </a:ln>
        </p:spPr>
      </p:cxnSp>
      <p:cxnSp>
        <p:nvCxnSpPr>
          <p:cNvPr id="165916" name="AutoShape 29"/>
          <p:cNvCxnSpPr>
            <a:cxnSpLocks noChangeShapeType="1"/>
            <a:stCxn id="165895" idx="3"/>
            <a:endCxn id="165898" idx="7"/>
          </p:cNvCxnSpPr>
          <p:nvPr/>
        </p:nvCxnSpPr>
        <p:spPr bwMode="auto">
          <a:xfrm flipH="1">
            <a:off x="4991100" y="3230563"/>
            <a:ext cx="1693863" cy="855662"/>
          </a:xfrm>
          <a:prstGeom prst="straightConnector1">
            <a:avLst/>
          </a:prstGeom>
          <a:noFill/>
          <a:ln w="9525">
            <a:solidFill>
              <a:schemeClr val="tx1"/>
            </a:solidFill>
            <a:round/>
            <a:headEnd/>
            <a:tailEnd/>
          </a:ln>
        </p:spPr>
      </p:cxnSp>
      <p:cxnSp>
        <p:nvCxnSpPr>
          <p:cNvPr id="165917" name="AutoShape 30"/>
          <p:cNvCxnSpPr>
            <a:cxnSpLocks noChangeShapeType="1"/>
            <a:stCxn id="165896" idx="3"/>
            <a:endCxn id="165898" idx="7"/>
          </p:cNvCxnSpPr>
          <p:nvPr/>
        </p:nvCxnSpPr>
        <p:spPr bwMode="auto">
          <a:xfrm flipH="1">
            <a:off x="4991100" y="3224213"/>
            <a:ext cx="2439988" cy="862012"/>
          </a:xfrm>
          <a:prstGeom prst="straightConnector1">
            <a:avLst/>
          </a:prstGeom>
          <a:noFill/>
          <a:ln w="9525">
            <a:solidFill>
              <a:schemeClr val="tx1"/>
            </a:solidFill>
            <a:round/>
            <a:headEnd/>
            <a:tailEnd/>
          </a:ln>
        </p:spPr>
      </p:cxnSp>
      <p:cxnSp>
        <p:nvCxnSpPr>
          <p:cNvPr id="165918" name="AutoShape 31"/>
          <p:cNvCxnSpPr>
            <a:cxnSpLocks noChangeShapeType="1"/>
            <a:stCxn id="165896" idx="5"/>
            <a:endCxn id="165902" idx="0"/>
          </p:cNvCxnSpPr>
          <p:nvPr/>
        </p:nvCxnSpPr>
        <p:spPr bwMode="auto">
          <a:xfrm>
            <a:off x="7573963" y="3224213"/>
            <a:ext cx="490537" cy="828675"/>
          </a:xfrm>
          <a:prstGeom prst="straightConnector1">
            <a:avLst/>
          </a:prstGeom>
          <a:noFill/>
          <a:ln w="9525">
            <a:solidFill>
              <a:schemeClr val="tx1"/>
            </a:solidFill>
            <a:round/>
            <a:headEnd/>
            <a:tailEnd/>
          </a:ln>
        </p:spPr>
      </p:cxnSp>
      <p:cxnSp>
        <p:nvCxnSpPr>
          <p:cNvPr id="165919" name="AutoShape 32"/>
          <p:cNvCxnSpPr>
            <a:cxnSpLocks noChangeShapeType="1"/>
            <a:stCxn id="165896" idx="4"/>
            <a:endCxn id="165900" idx="7"/>
          </p:cNvCxnSpPr>
          <p:nvPr/>
        </p:nvCxnSpPr>
        <p:spPr bwMode="auto">
          <a:xfrm flipH="1">
            <a:off x="7269163" y="3251200"/>
            <a:ext cx="233362" cy="833438"/>
          </a:xfrm>
          <a:prstGeom prst="straightConnector1">
            <a:avLst/>
          </a:prstGeom>
          <a:noFill/>
          <a:ln w="9525">
            <a:solidFill>
              <a:schemeClr val="tx1"/>
            </a:solidFill>
            <a:round/>
            <a:headEnd/>
            <a:tailEnd/>
          </a:ln>
        </p:spPr>
      </p:cxnSp>
      <p:cxnSp>
        <p:nvCxnSpPr>
          <p:cNvPr id="165920" name="AutoShape 33"/>
          <p:cNvCxnSpPr>
            <a:cxnSpLocks noChangeShapeType="1"/>
            <a:stCxn id="165896" idx="3"/>
            <a:endCxn id="165899" idx="0"/>
          </p:cNvCxnSpPr>
          <p:nvPr/>
        </p:nvCxnSpPr>
        <p:spPr bwMode="auto">
          <a:xfrm flipH="1">
            <a:off x="6451600" y="3224213"/>
            <a:ext cx="979488" cy="839787"/>
          </a:xfrm>
          <a:prstGeom prst="straightConnector1">
            <a:avLst/>
          </a:prstGeom>
          <a:noFill/>
          <a:ln w="9525">
            <a:solidFill>
              <a:schemeClr val="tx1"/>
            </a:solidFill>
            <a:round/>
            <a:headEnd/>
            <a:tailEnd/>
          </a:ln>
        </p:spPr>
      </p:cxnSp>
      <p:cxnSp>
        <p:nvCxnSpPr>
          <p:cNvPr id="165921" name="AutoShape 34"/>
          <p:cNvCxnSpPr>
            <a:cxnSpLocks noChangeShapeType="1"/>
            <a:stCxn id="165895" idx="4"/>
            <a:endCxn id="165901" idx="7"/>
          </p:cNvCxnSpPr>
          <p:nvPr/>
        </p:nvCxnSpPr>
        <p:spPr bwMode="auto">
          <a:xfrm flipH="1">
            <a:off x="5761038" y="3257550"/>
            <a:ext cx="995362" cy="827088"/>
          </a:xfrm>
          <a:prstGeom prst="straightConnector1">
            <a:avLst/>
          </a:prstGeom>
          <a:noFill/>
          <a:ln w="9525">
            <a:solidFill>
              <a:schemeClr val="tx1"/>
            </a:solidFill>
            <a:round/>
            <a:headEnd/>
            <a:tailEnd/>
          </a:ln>
        </p:spPr>
      </p:cxnSp>
      <p:cxnSp>
        <p:nvCxnSpPr>
          <p:cNvPr id="165922" name="AutoShape 35"/>
          <p:cNvCxnSpPr>
            <a:cxnSpLocks noChangeShapeType="1"/>
            <a:stCxn id="165895" idx="4"/>
            <a:endCxn id="165899" idx="0"/>
          </p:cNvCxnSpPr>
          <p:nvPr/>
        </p:nvCxnSpPr>
        <p:spPr bwMode="auto">
          <a:xfrm flipH="1">
            <a:off x="6451600" y="3257550"/>
            <a:ext cx="304800" cy="806450"/>
          </a:xfrm>
          <a:prstGeom prst="straightConnector1">
            <a:avLst/>
          </a:prstGeom>
          <a:noFill/>
          <a:ln w="9525">
            <a:solidFill>
              <a:schemeClr val="tx1"/>
            </a:solidFill>
            <a:round/>
            <a:headEnd/>
            <a:tailEnd/>
          </a:ln>
        </p:spPr>
      </p:cxnSp>
      <p:cxnSp>
        <p:nvCxnSpPr>
          <p:cNvPr id="165923" name="AutoShape 36"/>
          <p:cNvCxnSpPr>
            <a:cxnSpLocks noChangeShapeType="1"/>
            <a:stCxn id="165895" idx="4"/>
            <a:endCxn id="165900" idx="0"/>
          </p:cNvCxnSpPr>
          <p:nvPr/>
        </p:nvCxnSpPr>
        <p:spPr bwMode="auto">
          <a:xfrm>
            <a:off x="6756400" y="3257550"/>
            <a:ext cx="441325" cy="800100"/>
          </a:xfrm>
          <a:prstGeom prst="straightConnector1">
            <a:avLst/>
          </a:prstGeom>
          <a:noFill/>
          <a:ln w="9525">
            <a:solidFill>
              <a:schemeClr val="tx1"/>
            </a:solidFill>
            <a:round/>
            <a:headEnd/>
            <a:tailEnd/>
          </a:ln>
        </p:spPr>
      </p:cxnSp>
      <p:cxnSp>
        <p:nvCxnSpPr>
          <p:cNvPr id="165924" name="AutoShape 37"/>
          <p:cNvCxnSpPr>
            <a:cxnSpLocks noChangeShapeType="1"/>
            <a:stCxn id="165895" idx="5"/>
            <a:endCxn id="165902" idx="1"/>
          </p:cNvCxnSpPr>
          <p:nvPr/>
        </p:nvCxnSpPr>
        <p:spPr bwMode="auto">
          <a:xfrm>
            <a:off x="6827838" y="3230563"/>
            <a:ext cx="1165225" cy="849312"/>
          </a:xfrm>
          <a:prstGeom prst="straightConnector1">
            <a:avLst/>
          </a:prstGeom>
          <a:noFill/>
          <a:ln w="9525">
            <a:solidFill>
              <a:schemeClr val="tx1"/>
            </a:solidFill>
            <a:round/>
            <a:headEnd/>
            <a:tailEnd/>
          </a:ln>
        </p:spPr>
      </p:cxnSp>
      <p:cxnSp>
        <p:nvCxnSpPr>
          <p:cNvPr id="165925" name="AutoShape 38"/>
          <p:cNvCxnSpPr>
            <a:cxnSpLocks noChangeShapeType="1"/>
            <a:stCxn id="165897" idx="5"/>
            <a:endCxn id="165899" idx="0"/>
          </p:cNvCxnSpPr>
          <p:nvPr/>
        </p:nvCxnSpPr>
        <p:spPr bwMode="auto">
          <a:xfrm>
            <a:off x="6065838" y="3224213"/>
            <a:ext cx="385762" cy="839787"/>
          </a:xfrm>
          <a:prstGeom prst="straightConnector1">
            <a:avLst/>
          </a:prstGeom>
          <a:noFill/>
          <a:ln w="9525">
            <a:solidFill>
              <a:schemeClr val="tx1"/>
            </a:solidFill>
            <a:round/>
            <a:headEnd/>
            <a:tailEnd/>
          </a:ln>
        </p:spPr>
      </p:cxnSp>
      <p:cxnSp>
        <p:nvCxnSpPr>
          <p:cNvPr id="165926" name="AutoShape 39"/>
          <p:cNvCxnSpPr>
            <a:cxnSpLocks noChangeShapeType="1"/>
            <a:stCxn id="165897" idx="6"/>
            <a:endCxn id="165900" idx="1"/>
          </p:cNvCxnSpPr>
          <p:nvPr/>
        </p:nvCxnSpPr>
        <p:spPr bwMode="auto">
          <a:xfrm>
            <a:off x="6096000" y="3157538"/>
            <a:ext cx="1030288" cy="927100"/>
          </a:xfrm>
          <a:prstGeom prst="straightConnector1">
            <a:avLst/>
          </a:prstGeom>
          <a:noFill/>
          <a:ln w="9525">
            <a:solidFill>
              <a:schemeClr val="tx1"/>
            </a:solidFill>
            <a:round/>
            <a:headEnd/>
            <a:tailEnd/>
          </a:ln>
        </p:spPr>
      </p:cxnSp>
      <p:cxnSp>
        <p:nvCxnSpPr>
          <p:cNvPr id="165927" name="AutoShape 40"/>
          <p:cNvCxnSpPr>
            <a:cxnSpLocks noChangeShapeType="1"/>
            <a:stCxn id="165897" idx="6"/>
            <a:endCxn id="165902" idx="1"/>
          </p:cNvCxnSpPr>
          <p:nvPr/>
        </p:nvCxnSpPr>
        <p:spPr bwMode="auto">
          <a:xfrm>
            <a:off x="6096000" y="3157538"/>
            <a:ext cx="1897063" cy="922337"/>
          </a:xfrm>
          <a:prstGeom prst="straightConnector1">
            <a:avLst/>
          </a:prstGeom>
          <a:noFill/>
          <a:ln w="9525">
            <a:solidFill>
              <a:schemeClr val="tx1"/>
            </a:solidFill>
            <a:round/>
            <a:headEnd/>
            <a:tailEnd/>
          </a:ln>
        </p:spPr>
      </p:cxnSp>
      <p:cxnSp>
        <p:nvCxnSpPr>
          <p:cNvPr id="165928" name="AutoShape 41"/>
          <p:cNvCxnSpPr>
            <a:cxnSpLocks noChangeShapeType="1"/>
            <a:stCxn id="165898" idx="4"/>
            <a:endCxn id="165903" idx="0"/>
          </p:cNvCxnSpPr>
          <p:nvPr/>
        </p:nvCxnSpPr>
        <p:spPr bwMode="auto">
          <a:xfrm flipH="1">
            <a:off x="4657725" y="4248150"/>
            <a:ext cx="261938" cy="806450"/>
          </a:xfrm>
          <a:prstGeom prst="straightConnector1">
            <a:avLst/>
          </a:prstGeom>
          <a:noFill/>
          <a:ln w="9525">
            <a:solidFill>
              <a:schemeClr val="tx1"/>
            </a:solidFill>
            <a:round/>
            <a:headEnd/>
            <a:tailEnd/>
          </a:ln>
        </p:spPr>
      </p:cxnSp>
      <p:cxnSp>
        <p:nvCxnSpPr>
          <p:cNvPr id="165929" name="AutoShape 42"/>
          <p:cNvCxnSpPr>
            <a:cxnSpLocks noChangeShapeType="1"/>
            <a:stCxn id="165901" idx="4"/>
            <a:endCxn id="165904" idx="0"/>
          </p:cNvCxnSpPr>
          <p:nvPr/>
        </p:nvCxnSpPr>
        <p:spPr bwMode="auto">
          <a:xfrm>
            <a:off x="5689600" y="4246563"/>
            <a:ext cx="500063" cy="812800"/>
          </a:xfrm>
          <a:prstGeom prst="straightConnector1">
            <a:avLst/>
          </a:prstGeom>
          <a:noFill/>
          <a:ln w="9525">
            <a:solidFill>
              <a:schemeClr val="tx1"/>
            </a:solidFill>
            <a:round/>
            <a:headEnd/>
            <a:tailEnd/>
          </a:ln>
        </p:spPr>
      </p:cxnSp>
      <p:cxnSp>
        <p:nvCxnSpPr>
          <p:cNvPr id="165930" name="AutoShape 43"/>
          <p:cNvCxnSpPr>
            <a:cxnSpLocks noChangeShapeType="1"/>
            <a:stCxn id="165900" idx="4"/>
            <a:endCxn id="165905" idx="0"/>
          </p:cNvCxnSpPr>
          <p:nvPr/>
        </p:nvCxnSpPr>
        <p:spPr bwMode="auto">
          <a:xfrm flipH="1">
            <a:off x="6935788" y="4246563"/>
            <a:ext cx="261937" cy="806450"/>
          </a:xfrm>
          <a:prstGeom prst="straightConnector1">
            <a:avLst/>
          </a:prstGeom>
          <a:noFill/>
          <a:ln w="9525">
            <a:solidFill>
              <a:schemeClr val="tx1"/>
            </a:solidFill>
            <a:round/>
            <a:headEnd/>
            <a:tailEnd/>
          </a:ln>
        </p:spPr>
      </p:cxnSp>
      <p:cxnSp>
        <p:nvCxnSpPr>
          <p:cNvPr id="165931" name="AutoShape 44"/>
          <p:cNvCxnSpPr>
            <a:cxnSpLocks noChangeShapeType="1"/>
            <a:stCxn id="165899" idx="4"/>
            <a:endCxn id="165907" idx="2"/>
          </p:cNvCxnSpPr>
          <p:nvPr/>
        </p:nvCxnSpPr>
        <p:spPr bwMode="auto">
          <a:xfrm>
            <a:off x="6451600" y="4252913"/>
            <a:ext cx="1249363" cy="890587"/>
          </a:xfrm>
          <a:prstGeom prst="straightConnector1">
            <a:avLst/>
          </a:prstGeom>
          <a:noFill/>
          <a:ln w="9525">
            <a:solidFill>
              <a:schemeClr val="tx1"/>
            </a:solidFill>
            <a:round/>
            <a:headEnd/>
            <a:tailEnd/>
          </a:ln>
        </p:spPr>
      </p:cxnSp>
      <p:cxnSp>
        <p:nvCxnSpPr>
          <p:cNvPr id="165932" name="AutoShape 46"/>
          <p:cNvCxnSpPr>
            <a:cxnSpLocks noChangeShapeType="1"/>
            <a:stCxn id="165902" idx="4"/>
            <a:endCxn id="165907" idx="7"/>
          </p:cNvCxnSpPr>
          <p:nvPr/>
        </p:nvCxnSpPr>
        <p:spPr bwMode="auto">
          <a:xfrm flipH="1">
            <a:off x="7874000" y="4241800"/>
            <a:ext cx="190500" cy="833438"/>
          </a:xfrm>
          <a:prstGeom prst="straightConnector1">
            <a:avLst/>
          </a:prstGeom>
          <a:noFill/>
          <a:ln w="9525">
            <a:solidFill>
              <a:schemeClr val="tx1"/>
            </a:solidFill>
            <a:round/>
            <a:headEnd/>
            <a:tailEnd/>
          </a:ln>
        </p:spPr>
      </p:cxnSp>
      <p:cxnSp>
        <p:nvCxnSpPr>
          <p:cNvPr id="165933" name="AutoShape 47"/>
          <p:cNvCxnSpPr>
            <a:cxnSpLocks noChangeShapeType="1"/>
            <a:stCxn id="165903" idx="4"/>
            <a:endCxn id="165906" idx="4"/>
          </p:cNvCxnSpPr>
          <p:nvPr/>
        </p:nvCxnSpPr>
        <p:spPr bwMode="auto">
          <a:xfrm rot="5400000" flipH="1" flipV="1">
            <a:off x="5041900" y="4857750"/>
            <a:ext cx="1588" cy="769938"/>
          </a:xfrm>
          <a:prstGeom prst="curvedConnector3">
            <a:avLst>
              <a:gd name="adj1" fmla="val -14400000"/>
            </a:avLst>
          </a:prstGeom>
          <a:noFill/>
          <a:ln w="9525">
            <a:solidFill>
              <a:schemeClr val="tx1"/>
            </a:solidFill>
            <a:round/>
            <a:headEnd/>
            <a:tailEnd/>
          </a:ln>
        </p:spPr>
      </p:cxnSp>
      <p:cxnSp>
        <p:nvCxnSpPr>
          <p:cNvPr id="165934" name="AutoShape 48"/>
          <p:cNvCxnSpPr>
            <a:cxnSpLocks noChangeShapeType="1"/>
            <a:stCxn id="165904" idx="5"/>
            <a:endCxn id="165908" idx="4"/>
          </p:cNvCxnSpPr>
          <p:nvPr/>
        </p:nvCxnSpPr>
        <p:spPr bwMode="auto">
          <a:xfrm rot="16200000" flipH="1">
            <a:off x="7445376" y="4037012"/>
            <a:ext cx="11112" cy="2379663"/>
          </a:xfrm>
          <a:prstGeom prst="curvedConnector3">
            <a:avLst>
              <a:gd name="adj1" fmla="val 2300000"/>
            </a:avLst>
          </a:prstGeom>
          <a:noFill/>
          <a:ln w="9525">
            <a:solidFill>
              <a:schemeClr val="tx1"/>
            </a:solidFill>
            <a:round/>
            <a:headEnd/>
            <a:tailEnd/>
          </a:ln>
        </p:spPr>
      </p:cxnSp>
      <p:sp>
        <p:nvSpPr>
          <p:cNvPr id="52" name="Right Arrow 51"/>
          <p:cNvSpPr/>
          <p:nvPr/>
        </p:nvSpPr>
        <p:spPr bwMode="auto">
          <a:xfrm>
            <a:off x="3792538" y="4927600"/>
            <a:ext cx="538162" cy="450850"/>
          </a:xfrm>
          <a:prstGeom prst="rightArrow">
            <a:avLst/>
          </a:prstGeom>
          <a:solidFill>
            <a:schemeClr val="accent6"/>
          </a:solidFill>
          <a:ln w="28575" cap="flat" cmpd="sng" algn="ctr">
            <a:solidFill>
              <a:schemeClr val="accent6"/>
            </a:solidFill>
            <a:prstDash val="solid"/>
            <a:round/>
            <a:headEnd type="none" w="sm" len="sm"/>
            <a:tailEnd type="triangle" w="med" len="med"/>
          </a:ln>
          <a:effectLst/>
        </p:spPr>
        <p:txBody>
          <a:bodyPr wrap="none" anchor="ctr">
            <a:prstTxWarp prst="textNoShape">
              <a:avLst/>
            </a:prstTxWarp>
          </a:bodyPr>
          <a:lstStyle/>
          <a:p>
            <a:pPr>
              <a:defRPr/>
            </a:pPr>
            <a:endParaRPr lang="en-US">
              <a:latin typeface="Arial" pitchFamily="-112"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Date Placeholder 3"/>
          <p:cNvSpPr>
            <a:spLocks noGrp="1"/>
          </p:cNvSpPr>
          <p:nvPr>
            <p:ph type="dt" sz="quarter" idx="10"/>
          </p:nvPr>
        </p:nvSpPr>
        <p:spPr>
          <a:noFill/>
        </p:spPr>
        <p:txBody>
          <a:bodyPr/>
          <a:lstStyle/>
          <a:p>
            <a:r>
              <a:rPr lang="en-US"/>
              <a:t>Amazon'16</a:t>
            </a:r>
          </a:p>
        </p:txBody>
      </p:sp>
      <p:sp>
        <p:nvSpPr>
          <p:cNvPr id="166915" name="Footer Placeholder 4"/>
          <p:cNvSpPr>
            <a:spLocks noGrp="1"/>
          </p:cNvSpPr>
          <p:nvPr>
            <p:ph type="ftr" sz="quarter" idx="11"/>
          </p:nvPr>
        </p:nvSpPr>
        <p:spPr>
          <a:noFill/>
        </p:spPr>
        <p:txBody>
          <a:bodyPr/>
          <a:lstStyle/>
          <a:p>
            <a:r>
              <a:rPr lang="en-US"/>
              <a:t>(c) 2016, C. Faloutsos</a:t>
            </a:r>
          </a:p>
        </p:txBody>
      </p:sp>
      <p:sp>
        <p:nvSpPr>
          <p:cNvPr id="166916" name="Slide Number Placeholder 5"/>
          <p:cNvSpPr>
            <a:spLocks noGrp="1"/>
          </p:cNvSpPr>
          <p:nvPr>
            <p:ph type="sldNum" sz="quarter" idx="12"/>
          </p:nvPr>
        </p:nvSpPr>
        <p:spPr>
          <a:noFill/>
        </p:spPr>
        <p:txBody>
          <a:bodyPr/>
          <a:lstStyle/>
          <a:p>
            <a:fld id="{EBA09C5E-1DE9-0B42-A431-62E8CFE2A03B}" type="slidenum">
              <a:rPr lang="en-US"/>
              <a:pPr/>
              <a:t>47</a:t>
            </a:fld>
            <a:endParaRPr lang="en-US"/>
          </a:p>
        </p:txBody>
      </p:sp>
      <p:sp>
        <p:nvSpPr>
          <p:cNvPr id="166917" name="Rectangle 2"/>
          <p:cNvSpPr>
            <a:spLocks noGrp="1" noChangeArrowheads="1"/>
          </p:cNvSpPr>
          <p:nvPr>
            <p:ph type="title"/>
          </p:nvPr>
        </p:nvSpPr>
        <p:spPr/>
        <p:txBody>
          <a:bodyPr/>
          <a:lstStyle/>
          <a:p>
            <a:r>
              <a:rPr lang="en-US" sz="3600">
                <a:ea typeface="ＭＳ Ｐゴシック" charset="-128"/>
                <a:cs typeface="ＭＳ Ｐゴシック" charset="-128"/>
              </a:rPr>
              <a:t>E-bay Fraud detection - NetProbe</a:t>
            </a:r>
          </a:p>
        </p:txBody>
      </p:sp>
      <p:pic>
        <p:nvPicPr>
          <p:cNvPr id="166918" name="Picture 3" descr="netprobe_screenshot_v1"/>
          <p:cNvPicPr>
            <a:picLocks noGrp="1" noChangeAspect="1" noChangeArrowheads="1"/>
          </p:cNvPicPr>
          <p:nvPr>
            <p:ph idx="1"/>
          </p:nvPr>
        </p:nvPicPr>
        <p:blipFill>
          <a:blip r:embed="rId2"/>
          <a:srcRect/>
          <a:stretch>
            <a:fillRect/>
          </a:stretch>
        </p:blipFill>
        <p:spPr>
          <a:xfrm>
            <a:off x="735013" y="1922463"/>
            <a:ext cx="3057525" cy="4114800"/>
          </a:xfrm>
          <a:noFill/>
        </p:spPr>
      </p:pic>
      <p:sp>
        <p:nvSpPr>
          <p:cNvPr id="166919" name="Oval 4"/>
          <p:cNvSpPr>
            <a:spLocks noChangeArrowheads="1"/>
          </p:cNvSpPr>
          <p:nvPr/>
        </p:nvSpPr>
        <p:spPr bwMode="auto">
          <a:xfrm>
            <a:off x="5122863" y="3063875"/>
            <a:ext cx="203200" cy="188913"/>
          </a:xfrm>
          <a:prstGeom prst="ellipse">
            <a:avLst/>
          </a:prstGeom>
          <a:solidFill>
            <a:schemeClr val="tx2"/>
          </a:solidFill>
          <a:ln w="9525">
            <a:solidFill>
              <a:schemeClr val="tx2"/>
            </a:solidFill>
            <a:round/>
            <a:headEnd/>
            <a:tailEnd/>
          </a:ln>
        </p:spPr>
        <p:txBody>
          <a:bodyPr wrap="none" anchor="ctr">
            <a:prstTxWarp prst="textNoShape">
              <a:avLst/>
            </a:prstTxWarp>
          </a:bodyPr>
          <a:lstStyle/>
          <a:p>
            <a:endParaRPr lang="en-US"/>
          </a:p>
        </p:txBody>
      </p:sp>
      <p:sp>
        <p:nvSpPr>
          <p:cNvPr id="166920" name="Oval 5"/>
          <p:cNvSpPr>
            <a:spLocks noChangeArrowheads="1"/>
          </p:cNvSpPr>
          <p:nvPr/>
        </p:nvSpPr>
        <p:spPr bwMode="auto">
          <a:xfrm>
            <a:off x="6654800" y="3068638"/>
            <a:ext cx="203200" cy="188912"/>
          </a:xfrm>
          <a:prstGeom prst="ellipse">
            <a:avLst/>
          </a:prstGeom>
          <a:solidFill>
            <a:schemeClr val="tx2"/>
          </a:solidFill>
          <a:ln w="9525">
            <a:solidFill>
              <a:schemeClr val="tx2"/>
            </a:solidFill>
            <a:round/>
            <a:headEnd/>
            <a:tailEnd/>
          </a:ln>
        </p:spPr>
        <p:txBody>
          <a:bodyPr wrap="none" anchor="ctr">
            <a:prstTxWarp prst="textNoShape">
              <a:avLst/>
            </a:prstTxWarp>
          </a:bodyPr>
          <a:lstStyle/>
          <a:p>
            <a:endParaRPr lang="en-US"/>
          </a:p>
        </p:txBody>
      </p:sp>
      <p:sp>
        <p:nvSpPr>
          <p:cNvPr id="166921" name="Oval 6"/>
          <p:cNvSpPr>
            <a:spLocks noChangeArrowheads="1"/>
          </p:cNvSpPr>
          <p:nvPr/>
        </p:nvSpPr>
        <p:spPr bwMode="auto">
          <a:xfrm>
            <a:off x="7400925" y="3062288"/>
            <a:ext cx="203200" cy="188912"/>
          </a:xfrm>
          <a:prstGeom prst="ellipse">
            <a:avLst/>
          </a:prstGeom>
          <a:solidFill>
            <a:schemeClr val="tx2"/>
          </a:solidFill>
          <a:ln w="9525">
            <a:solidFill>
              <a:schemeClr val="tx2"/>
            </a:solidFill>
            <a:round/>
            <a:headEnd/>
            <a:tailEnd/>
          </a:ln>
        </p:spPr>
        <p:txBody>
          <a:bodyPr wrap="none" anchor="ctr">
            <a:prstTxWarp prst="textNoShape">
              <a:avLst/>
            </a:prstTxWarp>
          </a:bodyPr>
          <a:lstStyle/>
          <a:p>
            <a:endParaRPr lang="en-US"/>
          </a:p>
        </p:txBody>
      </p:sp>
      <p:sp>
        <p:nvSpPr>
          <p:cNvPr id="166922" name="Oval 7"/>
          <p:cNvSpPr>
            <a:spLocks noChangeArrowheads="1"/>
          </p:cNvSpPr>
          <p:nvPr/>
        </p:nvSpPr>
        <p:spPr bwMode="auto">
          <a:xfrm>
            <a:off x="5892800" y="3062288"/>
            <a:ext cx="203200" cy="188912"/>
          </a:xfrm>
          <a:prstGeom prst="ellipse">
            <a:avLst/>
          </a:prstGeom>
          <a:solidFill>
            <a:schemeClr val="tx2"/>
          </a:solidFill>
          <a:ln w="9525">
            <a:solidFill>
              <a:schemeClr val="tx2"/>
            </a:solidFill>
            <a:round/>
            <a:headEnd/>
            <a:tailEnd/>
          </a:ln>
        </p:spPr>
        <p:txBody>
          <a:bodyPr wrap="none" anchor="ctr">
            <a:prstTxWarp prst="textNoShape">
              <a:avLst/>
            </a:prstTxWarp>
          </a:bodyPr>
          <a:lstStyle/>
          <a:p>
            <a:endParaRPr lang="en-US"/>
          </a:p>
        </p:txBody>
      </p:sp>
      <p:sp>
        <p:nvSpPr>
          <p:cNvPr id="166923" name="Oval 8"/>
          <p:cNvSpPr>
            <a:spLocks noChangeArrowheads="1"/>
          </p:cNvSpPr>
          <p:nvPr/>
        </p:nvSpPr>
        <p:spPr bwMode="auto">
          <a:xfrm>
            <a:off x="4818063" y="4059238"/>
            <a:ext cx="203200" cy="188912"/>
          </a:xfrm>
          <a:prstGeom prst="ellipse">
            <a:avLst/>
          </a:prstGeom>
          <a:solidFill>
            <a:srgbClr val="FF9900"/>
          </a:solidFill>
          <a:ln w="9525">
            <a:solidFill>
              <a:srgbClr val="FF9900"/>
            </a:solidFill>
            <a:round/>
            <a:headEnd/>
            <a:tailEnd/>
          </a:ln>
        </p:spPr>
        <p:txBody>
          <a:bodyPr wrap="none" anchor="ctr">
            <a:prstTxWarp prst="textNoShape">
              <a:avLst/>
            </a:prstTxWarp>
          </a:bodyPr>
          <a:lstStyle/>
          <a:p>
            <a:endParaRPr lang="en-US"/>
          </a:p>
        </p:txBody>
      </p:sp>
      <p:sp>
        <p:nvSpPr>
          <p:cNvPr id="166924" name="Oval 9"/>
          <p:cNvSpPr>
            <a:spLocks noChangeArrowheads="1"/>
          </p:cNvSpPr>
          <p:nvPr/>
        </p:nvSpPr>
        <p:spPr bwMode="auto">
          <a:xfrm>
            <a:off x="6350000" y="4064000"/>
            <a:ext cx="203200" cy="188913"/>
          </a:xfrm>
          <a:prstGeom prst="ellipse">
            <a:avLst/>
          </a:prstGeom>
          <a:solidFill>
            <a:srgbClr val="FF9900"/>
          </a:solidFill>
          <a:ln w="9525">
            <a:solidFill>
              <a:srgbClr val="FF9900"/>
            </a:solidFill>
            <a:round/>
            <a:headEnd/>
            <a:tailEnd/>
          </a:ln>
        </p:spPr>
        <p:txBody>
          <a:bodyPr wrap="none" anchor="ctr">
            <a:prstTxWarp prst="textNoShape">
              <a:avLst/>
            </a:prstTxWarp>
          </a:bodyPr>
          <a:lstStyle/>
          <a:p>
            <a:endParaRPr lang="en-US"/>
          </a:p>
        </p:txBody>
      </p:sp>
      <p:sp>
        <p:nvSpPr>
          <p:cNvPr id="166925" name="Oval 10"/>
          <p:cNvSpPr>
            <a:spLocks noChangeArrowheads="1"/>
          </p:cNvSpPr>
          <p:nvPr/>
        </p:nvSpPr>
        <p:spPr bwMode="auto">
          <a:xfrm>
            <a:off x="7096125" y="4057650"/>
            <a:ext cx="203200" cy="188913"/>
          </a:xfrm>
          <a:prstGeom prst="ellipse">
            <a:avLst/>
          </a:prstGeom>
          <a:solidFill>
            <a:srgbClr val="FF9900"/>
          </a:solidFill>
          <a:ln w="9525">
            <a:solidFill>
              <a:srgbClr val="FF9900"/>
            </a:solidFill>
            <a:round/>
            <a:headEnd/>
            <a:tailEnd/>
          </a:ln>
        </p:spPr>
        <p:txBody>
          <a:bodyPr wrap="none" anchor="ctr">
            <a:prstTxWarp prst="textNoShape">
              <a:avLst/>
            </a:prstTxWarp>
          </a:bodyPr>
          <a:lstStyle/>
          <a:p>
            <a:endParaRPr lang="en-US"/>
          </a:p>
        </p:txBody>
      </p:sp>
      <p:sp>
        <p:nvSpPr>
          <p:cNvPr id="166926" name="Oval 11"/>
          <p:cNvSpPr>
            <a:spLocks noChangeArrowheads="1"/>
          </p:cNvSpPr>
          <p:nvPr/>
        </p:nvSpPr>
        <p:spPr bwMode="auto">
          <a:xfrm>
            <a:off x="5588000" y="4057650"/>
            <a:ext cx="203200" cy="188913"/>
          </a:xfrm>
          <a:prstGeom prst="ellipse">
            <a:avLst/>
          </a:prstGeom>
          <a:solidFill>
            <a:srgbClr val="FF9900"/>
          </a:solidFill>
          <a:ln w="9525">
            <a:solidFill>
              <a:srgbClr val="FF9900"/>
            </a:solidFill>
            <a:round/>
            <a:headEnd/>
            <a:tailEnd/>
          </a:ln>
        </p:spPr>
        <p:txBody>
          <a:bodyPr wrap="none" anchor="ctr">
            <a:prstTxWarp prst="textNoShape">
              <a:avLst/>
            </a:prstTxWarp>
          </a:bodyPr>
          <a:lstStyle/>
          <a:p>
            <a:endParaRPr lang="en-US"/>
          </a:p>
        </p:txBody>
      </p:sp>
      <p:sp>
        <p:nvSpPr>
          <p:cNvPr id="166927" name="Oval 12"/>
          <p:cNvSpPr>
            <a:spLocks noChangeArrowheads="1"/>
          </p:cNvSpPr>
          <p:nvPr/>
        </p:nvSpPr>
        <p:spPr bwMode="auto">
          <a:xfrm>
            <a:off x="7962900" y="4052888"/>
            <a:ext cx="203200" cy="188912"/>
          </a:xfrm>
          <a:prstGeom prst="ellipse">
            <a:avLst/>
          </a:prstGeom>
          <a:solidFill>
            <a:srgbClr val="FF9900"/>
          </a:solidFill>
          <a:ln w="9525">
            <a:solidFill>
              <a:srgbClr val="FF9900"/>
            </a:solidFill>
            <a:round/>
            <a:headEnd/>
            <a:tailEnd/>
          </a:ln>
        </p:spPr>
        <p:txBody>
          <a:bodyPr wrap="none" anchor="ctr">
            <a:prstTxWarp prst="textNoShape">
              <a:avLst/>
            </a:prstTxWarp>
          </a:bodyPr>
          <a:lstStyle/>
          <a:p>
            <a:endParaRPr lang="en-US"/>
          </a:p>
        </p:txBody>
      </p:sp>
      <p:sp>
        <p:nvSpPr>
          <p:cNvPr id="166928" name="Oval 13"/>
          <p:cNvSpPr>
            <a:spLocks noChangeArrowheads="1"/>
          </p:cNvSpPr>
          <p:nvPr/>
        </p:nvSpPr>
        <p:spPr bwMode="auto">
          <a:xfrm>
            <a:off x="4556125" y="5054600"/>
            <a:ext cx="203200" cy="188913"/>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sp>
        <p:nvSpPr>
          <p:cNvPr id="166929" name="Oval 14"/>
          <p:cNvSpPr>
            <a:spLocks noChangeArrowheads="1"/>
          </p:cNvSpPr>
          <p:nvPr/>
        </p:nvSpPr>
        <p:spPr bwMode="auto">
          <a:xfrm>
            <a:off x="6088063" y="5059363"/>
            <a:ext cx="203200" cy="188912"/>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sp>
        <p:nvSpPr>
          <p:cNvPr id="166930" name="Oval 15"/>
          <p:cNvSpPr>
            <a:spLocks noChangeArrowheads="1"/>
          </p:cNvSpPr>
          <p:nvPr/>
        </p:nvSpPr>
        <p:spPr bwMode="auto">
          <a:xfrm>
            <a:off x="6834188" y="5053013"/>
            <a:ext cx="203200" cy="188912"/>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sp>
        <p:nvSpPr>
          <p:cNvPr id="166931" name="Oval 16"/>
          <p:cNvSpPr>
            <a:spLocks noChangeArrowheads="1"/>
          </p:cNvSpPr>
          <p:nvPr/>
        </p:nvSpPr>
        <p:spPr bwMode="auto">
          <a:xfrm>
            <a:off x="5326063" y="5053013"/>
            <a:ext cx="203200" cy="188912"/>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sp>
        <p:nvSpPr>
          <p:cNvPr id="166932" name="Oval 17"/>
          <p:cNvSpPr>
            <a:spLocks noChangeArrowheads="1"/>
          </p:cNvSpPr>
          <p:nvPr/>
        </p:nvSpPr>
        <p:spPr bwMode="auto">
          <a:xfrm>
            <a:off x="7700963" y="5048250"/>
            <a:ext cx="203200" cy="188913"/>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sp>
        <p:nvSpPr>
          <p:cNvPr id="166933" name="Oval 18"/>
          <p:cNvSpPr>
            <a:spLocks noChangeArrowheads="1"/>
          </p:cNvSpPr>
          <p:nvPr/>
        </p:nvSpPr>
        <p:spPr bwMode="auto">
          <a:xfrm>
            <a:off x="8539163" y="5043488"/>
            <a:ext cx="203200" cy="188912"/>
          </a:xfrm>
          <a:prstGeom prst="ellipse">
            <a:avLst/>
          </a:prstGeom>
          <a:solidFill>
            <a:srgbClr val="006600"/>
          </a:solidFill>
          <a:ln w="9525">
            <a:solidFill>
              <a:srgbClr val="006600"/>
            </a:solidFill>
            <a:round/>
            <a:headEnd/>
            <a:tailEnd/>
          </a:ln>
        </p:spPr>
        <p:txBody>
          <a:bodyPr wrap="none" anchor="ctr">
            <a:prstTxWarp prst="textNoShape">
              <a:avLst/>
            </a:prstTxWarp>
          </a:bodyPr>
          <a:lstStyle/>
          <a:p>
            <a:endParaRPr lang="en-US"/>
          </a:p>
        </p:txBody>
      </p:sp>
      <p:cxnSp>
        <p:nvCxnSpPr>
          <p:cNvPr id="166934" name="AutoShape 19"/>
          <p:cNvCxnSpPr>
            <a:cxnSpLocks noChangeShapeType="1"/>
            <a:stCxn id="166919" idx="4"/>
            <a:endCxn id="166923" idx="0"/>
          </p:cNvCxnSpPr>
          <p:nvPr/>
        </p:nvCxnSpPr>
        <p:spPr bwMode="auto">
          <a:xfrm flipH="1">
            <a:off x="4919663" y="3252788"/>
            <a:ext cx="304800" cy="806450"/>
          </a:xfrm>
          <a:prstGeom prst="straightConnector1">
            <a:avLst/>
          </a:prstGeom>
          <a:noFill/>
          <a:ln w="9525">
            <a:solidFill>
              <a:schemeClr val="tx1"/>
            </a:solidFill>
            <a:round/>
            <a:headEnd/>
            <a:tailEnd/>
          </a:ln>
        </p:spPr>
      </p:cxnSp>
      <p:cxnSp>
        <p:nvCxnSpPr>
          <p:cNvPr id="166935" name="AutoShape 20"/>
          <p:cNvCxnSpPr>
            <a:cxnSpLocks noChangeShapeType="1"/>
            <a:stCxn id="166919" idx="4"/>
            <a:endCxn id="166926" idx="1"/>
          </p:cNvCxnSpPr>
          <p:nvPr/>
        </p:nvCxnSpPr>
        <p:spPr bwMode="auto">
          <a:xfrm>
            <a:off x="5224463" y="3252788"/>
            <a:ext cx="393700" cy="831850"/>
          </a:xfrm>
          <a:prstGeom prst="straightConnector1">
            <a:avLst/>
          </a:prstGeom>
          <a:noFill/>
          <a:ln w="9525">
            <a:solidFill>
              <a:schemeClr val="tx1"/>
            </a:solidFill>
            <a:round/>
            <a:headEnd/>
            <a:tailEnd/>
          </a:ln>
        </p:spPr>
      </p:cxnSp>
      <p:cxnSp>
        <p:nvCxnSpPr>
          <p:cNvPr id="166936" name="AutoShape 21"/>
          <p:cNvCxnSpPr>
            <a:cxnSpLocks noChangeShapeType="1"/>
            <a:stCxn id="166919" idx="5"/>
            <a:endCxn id="166924" idx="1"/>
          </p:cNvCxnSpPr>
          <p:nvPr/>
        </p:nvCxnSpPr>
        <p:spPr bwMode="auto">
          <a:xfrm>
            <a:off x="5295900" y="3225800"/>
            <a:ext cx="1084263" cy="865188"/>
          </a:xfrm>
          <a:prstGeom prst="straightConnector1">
            <a:avLst/>
          </a:prstGeom>
          <a:noFill/>
          <a:ln w="9525">
            <a:solidFill>
              <a:schemeClr val="tx1"/>
            </a:solidFill>
            <a:round/>
            <a:headEnd/>
            <a:tailEnd/>
          </a:ln>
        </p:spPr>
      </p:cxnSp>
      <p:cxnSp>
        <p:nvCxnSpPr>
          <p:cNvPr id="166937" name="AutoShape 22"/>
          <p:cNvCxnSpPr>
            <a:cxnSpLocks noChangeShapeType="1"/>
            <a:stCxn id="166919" idx="6"/>
            <a:endCxn id="166925" idx="2"/>
          </p:cNvCxnSpPr>
          <p:nvPr/>
        </p:nvCxnSpPr>
        <p:spPr bwMode="auto">
          <a:xfrm>
            <a:off x="5326063" y="3159125"/>
            <a:ext cx="1770062" cy="993775"/>
          </a:xfrm>
          <a:prstGeom prst="straightConnector1">
            <a:avLst/>
          </a:prstGeom>
          <a:noFill/>
          <a:ln w="9525">
            <a:solidFill>
              <a:schemeClr val="tx1"/>
            </a:solidFill>
            <a:round/>
            <a:headEnd/>
            <a:tailEnd/>
          </a:ln>
        </p:spPr>
      </p:cxnSp>
      <p:cxnSp>
        <p:nvCxnSpPr>
          <p:cNvPr id="166938" name="AutoShape 23"/>
          <p:cNvCxnSpPr>
            <a:cxnSpLocks noChangeShapeType="1"/>
            <a:stCxn id="166919" idx="6"/>
            <a:endCxn id="166927" idx="2"/>
          </p:cNvCxnSpPr>
          <p:nvPr/>
        </p:nvCxnSpPr>
        <p:spPr bwMode="auto">
          <a:xfrm>
            <a:off x="5326063" y="3159125"/>
            <a:ext cx="2636837" cy="989013"/>
          </a:xfrm>
          <a:prstGeom prst="straightConnector1">
            <a:avLst/>
          </a:prstGeom>
          <a:noFill/>
          <a:ln w="9525">
            <a:solidFill>
              <a:schemeClr val="tx1"/>
            </a:solidFill>
            <a:round/>
            <a:headEnd/>
            <a:tailEnd/>
          </a:ln>
        </p:spPr>
      </p:cxnSp>
      <p:cxnSp>
        <p:nvCxnSpPr>
          <p:cNvPr id="166939" name="AutoShape 24"/>
          <p:cNvCxnSpPr>
            <a:cxnSpLocks noChangeShapeType="1"/>
            <a:stCxn id="166922" idx="4"/>
            <a:endCxn id="166926" idx="7"/>
          </p:cNvCxnSpPr>
          <p:nvPr/>
        </p:nvCxnSpPr>
        <p:spPr bwMode="auto">
          <a:xfrm flipH="1">
            <a:off x="5761038" y="3251200"/>
            <a:ext cx="233362" cy="833438"/>
          </a:xfrm>
          <a:prstGeom prst="straightConnector1">
            <a:avLst/>
          </a:prstGeom>
          <a:noFill/>
          <a:ln w="9525">
            <a:solidFill>
              <a:schemeClr val="tx1"/>
            </a:solidFill>
            <a:round/>
            <a:headEnd/>
            <a:tailEnd/>
          </a:ln>
        </p:spPr>
      </p:cxnSp>
      <p:cxnSp>
        <p:nvCxnSpPr>
          <p:cNvPr id="166940" name="AutoShape 25"/>
          <p:cNvCxnSpPr>
            <a:cxnSpLocks noChangeShapeType="1"/>
            <a:stCxn id="166922" idx="3"/>
            <a:endCxn id="166923" idx="7"/>
          </p:cNvCxnSpPr>
          <p:nvPr/>
        </p:nvCxnSpPr>
        <p:spPr bwMode="auto">
          <a:xfrm flipH="1">
            <a:off x="4991100" y="3224213"/>
            <a:ext cx="931863" cy="862012"/>
          </a:xfrm>
          <a:prstGeom prst="straightConnector1">
            <a:avLst/>
          </a:prstGeom>
          <a:noFill/>
          <a:ln w="9525">
            <a:solidFill>
              <a:schemeClr val="tx1"/>
            </a:solidFill>
            <a:round/>
            <a:headEnd/>
            <a:tailEnd/>
          </a:ln>
        </p:spPr>
      </p:cxnSp>
      <p:cxnSp>
        <p:nvCxnSpPr>
          <p:cNvPr id="166941" name="AutoShape 26"/>
          <p:cNvCxnSpPr>
            <a:cxnSpLocks noChangeShapeType="1"/>
            <a:stCxn id="166920" idx="3"/>
            <a:endCxn id="166923" idx="7"/>
          </p:cNvCxnSpPr>
          <p:nvPr/>
        </p:nvCxnSpPr>
        <p:spPr bwMode="auto">
          <a:xfrm flipH="1">
            <a:off x="4991100" y="3230563"/>
            <a:ext cx="1693863" cy="855662"/>
          </a:xfrm>
          <a:prstGeom prst="straightConnector1">
            <a:avLst/>
          </a:prstGeom>
          <a:noFill/>
          <a:ln w="9525">
            <a:solidFill>
              <a:schemeClr val="tx1"/>
            </a:solidFill>
            <a:round/>
            <a:headEnd/>
            <a:tailEnd/>
          </a:ln>
        </p:spPr>
      </p:cxnSp>
      <p:cxnSp>
        <p:nvCxnSpPr>
          <p:cNvPr id="166942" name="AutoShape 27"/>
          <p:cNvCxnSpPr>
            <a:cxnSpLocks noChangeShapeType="1"/>
            <a:stCxn id="166921" idx="3"/>
            <a:endCxn id="166923" idx="7"/>
          </p:cNvCxnSpPr>
          <p:nvPr/>
        </p:nvCxnSpPr>
        <p:spPr bwMode="auto">
          <a:xfrm flipH="1">
            <a:off x="4991100" y="3224213"/>
            <a:ext cx="2439988" cy="862012"/>
          </a:xfrm>
          <a:prstGeom prst="straightConnector1">
            <a:avLst/>
          </a:prstGeom>
          <a:noFill/>
          <a:ln w="9525">
            <a:solidFill>
              <a:schemeClr val="tx1"/>
            </a:solidFill>
            <a:round/>
            <a:headEnd/>
            <a:tailEnd/>
          </a:ln>
        </p:spPr>
      </p:cxnSp>
      <p:cxnSp>
        <p:nvCxnSpPr>
          <p:cNvPr id="166943" name="AutoShape 28"/>
          <p:cNvCxnSpPr>
            <a:cxnSpLocks noChangeShapeType="1"/>
            <a:stCxn id="166921" idx="5"/>
            <a:endCxn id="166927" idx="0"/>
          </p:cNvCxnSpPr>
          <p:nvPr/>
        </p:nvCxnSpPr>
        <p:spPr bwMode="auto">
          <a:xfrm>
            <a:off x="7573963" y="3224213"/>
            <a:ext cx="490537" cy="828675"/>
          </a:xfrm>
          <a:prstGeom prst="straightConnector1">
            <a:avLst/>
          </a:prstGeom>
          <a:noFill/>
          <a:ln w="9525">
            <a:solidFill>
              <a:schemeClr val="tx1"/>
            </a:solidFill>
            <a:round/>
            <a:headEnd/>
            <a:tailEnd/>
          </a:ln>
        </p:spPr>
      </p:cxnSp>
      <p:cxnSp>
        <p:nvCxnSpPr>
          <p:cNvPr id="166944" name="AutoShape 29"/>
          <p:cNvCxnSpPr>
            <a:cxnSpLocks noChangeShapeType="1"/>
            <a:stCxn id="166921" idx="4"/>
            <a:endCxn id="166925" idx="7"/>
          </p:cNvCxnSpPr>
          <p:nvPr/>
        </p:nvCxnSpPr>
        <p:spPr bwMode="auto">
          <a:xfrm flipH="1">
            <a:off x="7269163" y="3251200"/>
            <a:ext cx="233362" cy="833438"/>
          </a:xfrm>
          <a:prstGeom prst="straightConnector1">
            <a:avLst/>
          </a:prstGeom>
          <a:noFill/>
          <a:ln w="9525">
            <a:solidFill>
              <a:schemeClr val="tx1"/>
            </a:solidFill>
            <a:round/>
            <a:headEnd/>
            <a:tailEnd/>
          </a:ln>
        </p:spPr>
      </p:cxnSp>
      <p:cxnSp>
        <p:nvCxnSpPr>
          <p:cNvPr id="166945" name="AutoShape 30"/>
          <p:cNvCxnSpPr>
            <a:cxnSpLocks noChangeShapeType="1"/>
            <a:stCxn id="166921" idx="3"/>
            <a:endCxn id="166924" idx="0"/>
          </p:cNvCxnSpPr>
          <p:nvPr/>
        </p:nvCxnSpPr>
        <p:spPr bwMode="auto">
          <a:xfrm flipH="1">
            <a:off x="6451600" y="3224213"/>
            <a:ext cx="979488" cy="839787"/>
          </a:xfrm>
          <a:prstGeom prst="straightConnector1">
            <a:avLst/>
          </a:prstGeom>
          <a:noFill/>
          <a:ln w="9525">
            <a:solidFill>
              <a:schemeClr val="tx1"/>
            </a:solidFill>
            <a:round/>
            <a:headEnd/>
            <a:tailEnd/>
          </a:ln>
        </p:spPr>
      </p:cxnSp>
      <p:cxnSp>
        <p:nvCxnSpPr>
          <p:cNvPr id="166946" name="AutoShape 31"/>
          <p:cNvCxnSpPr>
            <a:cxnSpLocks noChangeShapeType="1"/>
            <a:stCxn id="166920" idx="4"/>
            <a:endCxn id="166926" idx="7"/>
          </p:cNvCxnSpPr>
          <p:nvPr/>
        </p:nvCxnSpPr>
        <p:spPr bwMode="auto">
          <a:xfrm flipH="1">
            <a:off x="5761038" y="3257550"/>
            <a:ext cx="995362" cy="827088"/>
          </a:xfrm>
          <a:prstGeom prst="straightConnector1">
            <a:avLst/>
          </a:prstGeom>
          <a:noFill/>
          <a:ln w="9525">
            <a:solidFill>
              <a:schemeClr val="tx1"/>
            </a:solidFill>
            <a:round/>
            <a:headEnd/>
            <a:tailEnd/>
          </a:ln>
        </p:spPr>
      </p:cxnSp>
      <p:cxnSp>
        <p:nvCxnSpPr>
          <p:cNvPr id="166947" name="AutoShape 32"/>
          <p:cNvCxnSpPr>
            <a:cxnSpLocks noChangeShapeType="1"/>
            <a:stCxn id="166920" idx="4"/>
            <a:endCxn id="166924" idx="0"/>
          </p:cNvCxnSpPr>
          <p:nvPr/>
        </p:nvCxnSpPr>
        <p:spPr bwMode="auto">
          <a:xfrm flipH="1">
            <a:off x="6451600" y="3257550"/>
            <a:ext cx="304800" cy="806450"/>
          </a:xfrm>
          <a:prstGeom prst="straightConnector1">
            <a:avLst/>
          </a:prstGeom>
          <a:noFill/>
          <a:ln w="9525">
            <a:solidFill>
              <a:schemeClr val="tx1"/>
            </a:solidFill>
            <a:round/>
            <a:headEnd/>
            <a:tailEnd/>
          </a:ln>
        </p:spPr>
      </p:cxnSp>
      <p:cxnSp>
        <p:nvCxnSpPr>
          <p:cNvPr id="166948" name="AutoShape 33"/>
          <p:cNvCxnSpPr>
            <a:cxnSpLocks noChangeShapeType="1"/>
            <a:stCxn id="166920" idx="4"/>
            <a:endCxn id="166925" idx="0"/>
          </p:cNvCxnSpPr>
          <p:nvPr/>
        </p:nvCxnSpPr>
        <p:spPr bwMode="auto">
          <a:xfrm>
            <a:off x="6756400" y="3257550"/>
            <a:ext cx="441325" cy="800100"/>
          </a:xfrm>
          <a:prstGeom prst="straightConnector1">
            <a:avLst/>
          </a:prstGeom>
          <a:noFill/>
          <a:ln w="9525">
            <a:solidFill>
              <a:schemeClr val="tx1"/>
            </a:solidFill>
            <a:round/>
            <a:headEnd/>
            <a:tailEnd/>
          </a:ln>
        </p:spPr>
      </p:cxnSp>
      <p:cxnSp>
        <p:nvCxnSpPr>
          <p:cNvPr id="166949" name="AutoShape 34"/>
          <p:cNvCxnSpPr>
            <a:cxnSpLocks noChangeShapeType="1"/>
            <a:stCxn id="166920" idx="5"/>
            <a:endCxn id="166927" idx="1"/>
          </p:cNvCxnSpPr>
          <p:nvPr/>
        </p:nvCxnSpPr>
        <p:spPr bwMode="auto">
          <a:xfrm>
            <a:off x="6827838" y="3230563"/>
            <a:ext cx="1165225" cy="849312"/>
          </a:xfrm>
          <a:prstGeom prst="straightConnector1">
            <a:avLst/>
          </a:prstGeom>
          <a:noFill/>
          <a:ln w="9525">
            <a:solidFill>
              <a:schemeClr val="tx1"/>
            </a:solidFill>
            <a:round/>
            <a:headEnd/>
            <a:tailEnd/>
          </a:ln>
        </p:spPr>
      </p:cxnSp>
      <p:cxnSp>
        <p:nvCxnSpPr>
          <p:cNvPr id="166950" name="AutoShape 35"/>
          <p:cNvCxnSpPr>
            <a:cxnSpLocks noChangeShapeType="1"/>
            <a:stCxn id="166922" idx="5"/>
            <a:endCxn id="166924" idx="0"/>
          </p:cNvCxnSpPr>
          <p:nvPr/>
        </p:nvCxnSpPr>
        <p:spPr bwMode="auto">
          <a:xfrm>
            <a:off x="6065838" y="3224213"/>
            <a:ext cx="385762" cy="839787"/>
          </a:xfrm>
          <a:prstGeom prst="straightConnector1">
            <a:avLst/>
          </a:prstGeom>
          <a:noFill/>
          <a:ln w="9525">
            <a:solidFill>
              <a:schemeClr val="tx1"/>
            </a:solidFill>
            <a:round/>
            <a:headEnd/>
            <a:tailEnd/>
          </a:ln>
        </p:spPr>
      </p:cxnSp>
      <p:cxnSp>
        <p:nvCxnSpPr>
          <p:cNvPr id="166951" name="AutoShape 36"/>
          <p:cNvCxnSpPr>
            <a:cxnSpLocks noChangeShapeType="1"/>
            <a:stCxn id="166922" idx="6"/>
            <a:endCxn id="166925" idx="1"/>
          </p:cNvCxnSpPr>
          <p:nvPr/>
        </p:nvCxnSpPr>
        <p:spPr bwMode="auto">
          <a:xfrm>
            <a:off x="6096000" y="3157538"/>
            <a:ext cx="1030288" cy="927100"/>
          </a:xfrm>
          <a:prstGeom prst="straightConnector1">
            <a:avLst/>
          </a:prstGeom>
          <a:noFill/>
          <a:ln w="9525">
            <a:solidFill>
              <a:schemeClr val="tx1"/>
            </a:solidFill>
            <a:round/>
            <a:headEnd/>
            <a:tailEnd/>
          </a:ln>
        </p:spPr>
      </p:cxnSp>
      <p:cxnSp>
        <p:nvCxnSpPr>
          <p:cNvPr id="166952" name="AutoShape 37"/>
          <p:cNvCxnSpPr>
            <a:cxnSpLocks noChangeShapeType="1"/>
            <a:stCxn id="166922" idx="6"/>
            <a:endCxn id="166927" idx="1"/>
          </p:cNvCxnSpPr>
          <p:nvPr/>
        </p:nvCxnSpPr>
        <p:spPr bwMode="auto">
          <a:xfrm>
            <a:off x="6096000" y="3157538"/>
            <a:ext cx="1897063" cy="922337"/>
          </a:xfrm>
          <a:prstGeom prst="straightConnector1">
            <a:avLst/>
          </a:prstGeom>
          <a:noFill/>
          <a:ln w="9525">
            <a:solidFill>
              <a:schemeClr val="tx1"/>
            </a:solidFill>
            <a:round/>
            <a:headEnd/>
            <a:tailEnd/>
          </a:ln>
        </p:spPr>
      </p:cxnSp>
      <p:cxnSp>
        <p:nvCxnSpPr>
          <p:cNvPr id="166953" name="AutoShape 38"/>
          <p:cNvCxnSpPr>
            <a:cxnSpLocks noChangeShapeType="1"/>
            <a:stCxn id="166923" idx="4"/>
            <a:endCxn id="166928" idx="0"/>
          </p:cNvCxnSpPr>
          <p:nvPr/>
        </p:nvCxnSpPr>
        <p:spPr bwMode="auto">
          <a:xfrm flipH="1">
            <a:off x="4657725" y="4248150"/>
            <a:ext cx="261938" cy="806450"/>
          </a:xfrm>
          <a:prstGeom prst="straightConnector1">
            <a:avLst/>
          </a:prstGeom>
          <a:noFill/>
          <a:ln w="9525">
            <a:solidFill>
              <a:schemeClr val="tx1"/>
            </a:solidFill>
            <a:round/>
            <a:headEnd/>
            <a:tailEnd/>
          </a:ln>
        </p:spPr>
      </p:cxnSp>
      <p:cxnSp>
        <p:nvCxnSpPr>
          <p:cNvPr id="166954" name="AutoShape 39"/>
          <p:cNvCxnSpPr>
            <a:cxnSpLocks noChangeShapeType="1"/>
            <a:stCxn id="166926" idx="4"/>
            <a:endCxn id="166929" idx="0"/>
          </p:cNvCxnSpPr>
          <p:nvPr/>
        </p:nvCxnSpPr>
        <p:spPr bwMode="auto">
          <a:xfrm>
            <a:off x="5689600" y="4246563"/>
            <a:ext cx="500063" cy="812800"/>
          </a:xfrm>
          <a:prstGeom prst="straightConnector1">
            <a:avLst/>
          </a:prstGeom>
          <a:noFill/>
          <a:ln w="9525">
            <a:solidFill>
              <a:schemeClr val="tx1"/>
            </a:solidFill>
            <a:round/>
            <a:headEnd/>
            <a:tailEnd/>
          </a:ln>
        </p:spPr>
      </p:cxnSp>
      <p:cxnSp>
        <p:nvCxnSpPr>
          <p:cNvPr id="166955" name="AutoShape 40"/>
          <p:cNvCxnSpPr>
            <a:cxnSpLocks noChangeShapeType="1"/>
            <a:stCxn id="166925" idx="4"/>
            <a:endCxn id="166930" idx="0"/>
          </p:cNvCxnSpPr>
          <p:nvPr/>
        </p:nvCxnSpPr>
        <p:spPr bwMode="auto">
          <a:xfrm flipH="1">
            <a:off x="6935788" y="4246563"/>
            <a:ext cx="261937" cy="806450"/>
          </a:xfrm>
          <a:prstGeom prst="straightConnector1">
            <a:avLst/>
          </a:prstGeom>
          <a:noFill/>
          <a:ln w="9525">
            <a:solidFill>
              <a:schemeClr val="tx1"/>
            </a:solidFill>
            <a:round/>
            <a:headEnd/>
            <a:tailEnd/>
          </a:ln>
        </p:spPr>
      </p:cxnSp>
      <p:cxnSp>
        <p:nvCxnSpPr>
          <p:cNvPr id="166956" name="AutoShape 41"/>
          <p:cNvCxnSpPr>
            <a:cxnSpLocks noChangeShapeType="1"/>
            <a:stCxn id="166924" idx="4"/>
            <a:endCxn id="166932" idx="2"/>
          </p:cNvCxnSpPr>
          <p:nvPr/>
        </p:nvCxnSpPr>
        <p:spPr bwMode="auto">
          <a:xfrm>
            <a:off x="6451600" y="4252913"/>
            <a:ext cx="1249363" cy="890587"/>
          </a:xfrm>
          <a:prstGeom prst="straightConnector1">
            <a:avLst/>
          </a:prstGeom>
          <a:noFill/>
          <a:ln w="9525">
            <a:solidFill>
              <a:schemeClr val="tx1"/>
            </a:solidFill>
            <a:round/>
            <a:headEnd/>
            <a:tailEnd/>
          </a:ln>
        </p:spPr>
      </p:cxnSp>
      <p:cxnSp>
        <p:nvCxnSpPr>
          <p:cNvPr id="166957" name="AutoShape 42"/>
          <p:cNvCxnSpPr>
            <a:cxnSpLocks noChangeShapeType="1"/>
            <a:stCxn id="166927" idx="4"/>
            <a:endCxn id="166932" idx="7"/>
          </p:cNvCxnSpPr>
          <p:nvPr/>
        </p:nvCxnSpPr>
        <p:spPr bwMode="auto">
          <a:xfrm flipH="1">
            <a:off x="7874000" y="4241800"/>
            <a:ext cx="190500" cy="833438"/>
          </a:xfrm>
          <a:prstGeom prst="straightConnector1">
            <a:avLst/>
          </a:prstGeom>
          <a:noFill/>
          <a:ln w="9525">
            <a:solidFill>
              <a:schemeClr val="tx1"/>
            </a:solidFill>
            <a:round/>
            <a:headEnd/>
            <a:tailEnd/>
          </a:ln>
        </p:spPr>
      </p:cxnSp>
      <p:cxnSp>
        <p:nvCxnSpPr>
          <p:cNvPr id="166958" name="AutoShape 43"/>
          <p:cNvCxnSpPr>
            <a:cxnSpLocks noChangeShapeType="1"/>
            <a:stCxn id="166928" idx="4"/>
            <a:endCxn id="166931" idx="4"/>
          </p:cNvCxnSpPr>
          <p:nvPr/>
        </p:nvCxnSpPr>
        <p:spPr bwMode="auto">
          <a:xfrm rot="5400000" flipH="1" flipV="1">
            <a:off x="5041900" y="4857750"/>
            <a:ext cx="1588" cy="769938"/>
          </a:xfrm>
          <a:prstGeom prst="curvedConnector3">
            <a:avLst>
              <a:gd name="adj1" fmla="val -14400000"/>
            </a:avLst>
          </a:prstGeom>
          <a:noFill/>
          <a:ln w="9525">
            <a:solidFill>
              <a:schemeClr val="tx1"/>
            </a:solidFill>
            <a:round/>
            <a:headEnd/>
            <a:tailEnd/>
          </a:ln>
        </p:spPr>
      </p:cxnSp>
      <p:cxnSp>
        <p:nvCxnSpPr>
          <p:cNvPr id="166959" name="AutoShape 44"/>
          <p:cNvCxnSpPr>
            <a:cxnSpLocks noChangeShapeType="1"/>
            <a:stCxn id="166929" idx="5"/>
            <a:endCxn id="166933" idx="4"/>
          </p:cNvCxnSpPr>
          <p:nvPr/>
        </p:nvCxnSpPr>
        <p:spPr bwMode="auto">
          <a:xfrm rot="16200000" flipH="1">
            <a:off x="7445376" y="4037012"/>
            <a:ext cx="11112" cy="2379663"/>
          </a:xfrm>
          <a:prstGeom prst="curvedConnector3">
            <a:avLst>
              <a:gd name="adj1" fmla="val 2300000"/>
            </a:avLst>
          </a:prstGeom>
          <a:noFill/>
          <a:ln w="9525">
            <a:solidFill>
              <a:schemeClr val="tx1"/>
            </a:solidFill>
            <a:round/>
            <a:headEnd/>
            <a:tailEnd/>
          </a:ln>
        </p:spPr>
      </p:cxnSp>
      <p:grpSp>
        <p:nvGrpSpPr>
          <p:cNvPr id="64" name="Group 63"/>
          <p:cNvGrpSpPr/>
          <p:nvPr/>
        </p:nvGrpSpPr>
        <p:grpSpPr>
          <a:xfrm>
            <a:off x="7200900" y="1485900"/>
            <a:ext cx="1193800" cy="1206500"/>
            <a:chOff x="7200900" y="1485900"/>
            <a:chExt cx="1193800" cy="1206500"/>
          </a:xfrm>
        </p:grpSpPr>
        <p:sp>
          <p:nvSpPr>
            <p:cNvPr id="49" name="Rectangle 48"/>
            <p:cNvSpPr/>
            <p:nvPr/>
          </p:nvSpPr>
          <p:spPr bwMode="auto">
            <a:xfrm>
              <a:off x="7518400" y="17780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50" name="Rectangle 49"/>
            <p:cNvSpPr/>
            <p:nvPr/>
          </p:nvSpPr>
          <p:spPr bwMode="auto">
            <a:xfrm>
              <a:off x="7810500" y="17780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1" name="Rectangle 50"/>
            <p:cNvSpPr/>
            <p:nvPr/>
          </p:nvSpPr>
          <p:spPr bwMode="auto">
            <a:xfrm>
              <a:off x="7810500" y="20828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2" name="Rectangle 51"/>
            <p:cNvSpPr/>
            <p:nvPr/>
          </p:nvSpPr>
          <p:spPr bwMode="auto">
            <a:xfrm>
              <a:off x="7518400" y="2082800"/>
              <a:ext cx="292100" cy="304800"/>
            </a:xfrm>
            <a:prstGeom prst="rect">
              <a:avLst/>
            </a:prstGeom>
            <a:solidFill>
              <a:srgbClr val="5C5CFF"/>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3" name="Oval 52"/>
            <p:cNvSpPr/>
            <p:nvPr/>
          </p:nvSpPr>
          <p:spPr bwMode="auto">
            <a:xfrm>
              <a:off x="7200900" y="18669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54" name="Oval 53"/>
            <p:cNvSpPr/>
            <p:nvPr/>
          </p:nvSpPr>
          <p:spPr bwMode="auto">
            <a:xfrm>
              <a:off x="7594600" y="14986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55" name="Oval 54"/>
            <p:cNvSpPr/>
            <p:nvPr/>
          </p:nvSpPr>
          <p:spPr bwMode="auto">
            <a:xfrm>
              <a:off x="7213600" y="2209800"/>
              <a:ext cx="127000" cy="139700"/>
            </a:xfrm>
            <a:prstGeom prst="ellipse">
              <a:avLst/>
            </a:prstGeom>
            <a:solidFill>
              <a:srgbClr val="FF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56" name="Oval 55"/>
            <p:cNvSpPr/>
            <p:nvPr/>
          </p:nvSpPr>
          <p:spPr bwMode="auto">
            <a:xfrm>
              <a:off x="7886700" y="1485900"/>
              <a:ext cx="127000" cy="139700"/>
            </a:xfrm>
            <a:prstGeom prst="ellipse">
              <a:avLst/>
            </a:prstGeom>
            <a:solidFill>
              <a:srgbClr val="FF8000"/>
            </a:solidFill>
            <a:ln w="3175" cap="flat" cmpd="sng" algn="ctr">
              <a:noFill/>
              <a:prstDash val="solid"/>
              <a:round/>
              <a:headEnd type="none" w="sm" len="sm"/>
              <a:tailEnd type="none" w="med" len="med"/>
            </a:ln>
            <a:effectLst/>
          </p:spPr>
          <p:txBody>
            <a:bodyPr rtlCol="0" anchor="ctr"/>
            <a:lstStyle/>
            <a:p>
              <a:endParaRPr lang="en-US"/>
            </a:p>
          </p:txBody>
        </p:sp>
        <p:sp>
          <p:nvSpPr>
            <p:cNvPr id="57" name="Rectangle 56"/>
            <p:cNvSpPr/>
            <p:nvPr/>
          </p:nvSpPr>
          <p:spPr bwMode="auto">
            <a:xfrm>
              <a:off x="7518400" y="23876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8" name="Rectangle 57"/>
            <p:cNvSpPr/>
            <p:nvPr/>
          </p:nvSpPr>
          <p:spPr bwMode="auto">
            <a:xfrm>
              <a:off x="7810500" y="23876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59" name="Rectangle 58"/>
            <p:cNvSpPr/>
            <p:nvPr/>
          </p:nvSpPr>
          <p:spPr bwMode="auto">
            <a:xfrm>
              <a:off x="8102600" y="17780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0" name="Rectangle 59"/>
            <p:cNvSpPr/>
            <p:nvPr/>
          </p:nvSpPr>
          <p:spPr bwMode="auto">
            <a:xfrm>
              <a:off x="8102600" y="23876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1" name="Rectangle 60"/>
            <p:cNvSpPr/>
            <p:nvPr/>
          </p:nvSpPr>
          <p:spPr bwMode="auto">
            <a:xfrm>
              <a:off x="8102600" y="20828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62" name="Oval 61"/>
            <p:cNvSpPr/>
            <p:nvPr/>
          </p:nvSpPr>
          <p:spPr bwMode="auto">
            <a:xfrm>
              <a:off x="8197850" y="14986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pPr algn="ctr"/>
              <a:endParaRPr lang="en-US"/>
            </a:p>
          </p:txBody>
        </p:sp>
        <p:sp>
          <p:nvSpPr>
            <p:cNvPr id="63" name="Oval 62"/>
            <p:cNvSpPr/>
            <p:nvPr/>
          </p:nvSpPr>
          <p:spPr bwMode="auto">
            <a:xfrm>
              <a:off x="7213600" y="249555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US">
                <a:ea typeface="ＭＳ Ｐゴシック" charset="-128"/>
                <a:cs typeface="ＭＳ Ｐゴシック" charset="-128"/>
              </a:rPr>
              <a:t>Popular press</a:t>
            </a:r>
          </a:p>
        </p:txBody>
      </p:sp>
      <p:sp>
        <p:nvSpPr>
          <p:cNvPr id="167939" name="Content Placeholder 2"/>
          <p:cNvSpPr>
            <a:spLocks noGrp="1"/>
          </p:cNvSpPr>
          <p:nvPr>
            <p:ph idx="1"/>
          </p:nvPr>
        </p:nvSpPr>
        <p:spPr/>
        <p:txBody>
          <a:bodyPr/>
          <a:lstStyle/>
          <a:p>
            <a:pPr>
              <a:buFontTx/>
              <a:buNone/>
            </a:pPr>
            <a:endParaRPr lang="en-US" dirty="0">
              <a:ea typeface="ＭＳ Ｐゴシック" charset="-128"/>
              <a:cs typeface="ＭＳ Ｐゴシック" charset="-128"/>
            </a:endParaRPr>
          </a:p>
          <a:p>
            <a:pPr>
              <a:buFontTx/>
              <a:buNone/>
            </a:pPr>
            <a:endParaRPr lang="en-US" dirty="0">
              <a:ea typeface="ＭＳ Ｐゴシック" charset="-128"/>
              <a:cs typeface="ＭＳ Ｐゴシック" charset="-128"/>
            </a:endParaRPr>
          </a:p>
          <a:p>
            <a:pPr>
              <a:buFontTx/>
              <a:buNone/>
            </a:pPr>
            <a:endParaRPr lang="en-US" dirty="0">
              <a:ea typeface="ＭＳ Ｐゴシック" charset="-128"/>
              <a:cs typeface="ＭＳ Ｐゴシック" charset="-128"/>
            </a:endParaRPr>
          </a:p>
          <a:p>
            <a:pPr>
              <a:buFontTx/>
              <a:buNone/>
            </a:pPr>
            <a:endParaRPr lang="en-US" dirty="0">
              <a:ea typeface="ＭＳ Ｐゴシック" charset="-128"/>
              <a:cs typeface="ＭＳ Ｐゴシック" charset="-128"/>
            </a:endParaRPr>
          </a:p>
          <a:p>
            <a:endParaRPr lang="en-US" dirty="0">
              <a:ea typeface="ＭＳ Ｐゴシック" charset="-128"/>
              <a:cs typeface="ＭＳ Ｐゴシック" charset="-128"/>
            </a:endParaRPr>
          </a:p>
          <a:p>
            <a:pPr>
              <a:buFontTx/>
              <a:buNone/>
            </a:pPr>
            <a:r>
              <a:rPr lang="en-US" dirty="0">
                <a:ea typeface="ＭＳ Ｐゴシック" charset="-128"/>
                <a:cs typeface="ＭＳ Ｐゴシック" charset="-128"/>
              </a:rPr>
              <a:t>And less desirable attention:</a:t>
            </a:r>
          </a:p>
          <a:p>
            <a:r>
              <a:rPr lang="en-US" dirty="0">
                <a:ea typeface="ＭＳ Ｐゴシック" charset="-128"/>
                <a:cs typeface="ＭＳ Ｐゴシック" charset="-128"/>
              </a:rPr>
              <a:t>E-mail from ‘Belgium police’ (‘copy of your code?’)</a:t>
            </a:r>
          </a:p>
        </p:txBody>
      </p:sp>
      <p:sp>
        <p:nvSpPr>
          <p:cNvPr id="167940" name="Date Placeholder 3"/>
          <p:cNvSpPr>
            <a:spLocks noGrp="1"/>
          </p:cNvSpPr>
          <p:nvPr>
            <p:ph type="dt" sz="quarter" idx="10"/>
          </p:nvPr>
        </p:nvSpPr>
        <p:spPr>
          <a:noFill/>
        </p:spPr>
        <p:txBody>
          <a:bodyPr/>
          <a:lstStyle/>
          <a:p>
            <a:r>
              <a:rPr lang="en-US"/>
              <a:t>Amazon'16</a:t>
            </a:r>
          </a:p>
        </p:txBody>
      </p:sp>
      <p:sp>
        <p:nvSpPr>
          <p:cNvPr id="167941" name="Footer Placeholder 4"/>
          <p:cNvSpPr>
            <a:spLocks noGrp="1"/>
          </p:cNvSpPr>
          <p:nvPr>
            <p:ph type="ftr" sz="quarter" idx="11"/>
          </p:nvPr>
        </p:nvSpPr>
        <p:spPr>
          <a:noFill/>
        </p:spPr>
        <p:txBody>
          <a:bodyPr/>
          <a:lstStyle/>
          <a:p>
            <a:r>
              <a:rPr lang="en-US"/>
              <a:t>(c) 2016, C. Faloutsos</a:t>
            </a:r>
          </a:p>
        </p:txBody>
      </p:sp>
      <p:sp>
        <p:nvSpPr>
          <p:cNvPr id="167942" name="Slide Number Placeholder 5"/>
          <p:cNvSpPr>
            <a:spLocks noGrp="1"/>
          </p:cNvSpPr>
          <p:nvPr>
            <p:ph type="sldNum" sz="quarter" idx="12"/>
          </p:nvPr>
        </p:nvSpPr>
        <p:spPr>
          <a:noFill/>
        </p:spPr>
        <p:txBody>
          <a:bodyPr/>
          <a:lstStyle/>
          <a:p>
            <a:fld id="{3E556D7B-08FB-824C-A18E-1E237A701D29}" type="slidenum">
              <a:rPr lang="en-US" smtClean="0"/>
              <a:pPr/>
              <a:t>48</a:t>
            </a:fld>
            <a:endParaRPr lang="en-US"/>
          </a:p>
        </p:txBody>
      </p:sp>
      <p:pic>
        <p:nvPicPr>
          <p:cNvPr id="167943" name="Picture 6" descr="washpo.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6938" y="2201863"/>
            <a:ext cx="3906837" cy="919162"/>
          </a:xfrm>
          <a:prstGeom prst="rect">
            <a:avLst/>
          </a:prstGeom>
          <a:noFill/>
          <a:ln w="9525">
            <a:noFill/>
            <a:miter lim="800000"/>
            <a:headEnd/>
            <a:tailEnd/>
          </a:ln>
        </p:spPr>
      </p:pic>
      <p:pic>
        <p:nvPicPr>
          <p:cNvPr id="167944" name="Picture 7" descr="USA-Today-Logo.bmp"/>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4400" y="1506538"/>
            <a:ext cx="1100138" cy="690562"/>
          </a:xfrm>
          <a:prstGeom prst="rect">
            <a:avLst/>
          </a:prstGeom>
          <a:noFill/>
          <a:ln w="9525">
            <a:noFill/>
            <a:miter lim="800000"/>
            <a:headEnd/>
            <a:tailEnd/>
          </a:ln>
        </p:spPr>
      </p:pic>
      <p:pic>
        <p:nvPicPr>
          <p:cNvPr id="167945" name="Picture 8" descr="la_times.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731838" y="3105150"/>
            <a:ext cx="3960812" cy="501650"/>
          </a:xfrm>
          <a:prstGeom prst="rect">
            <a:avLst/>
          </a:prstGeom>
          <a:noFill/>
          <a:ln w="9525">
            <a:noFill/>
            <a:miter lim="800000"/>
            <a:headEnd/>
            <a:tailEnd/>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49</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 antivirus app</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6386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4B6-D41E-A542-A942-AA72BBD9C9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49EC-F6B2-B34B-8E85-14EF809B322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71F6D67-52F2-AB4F-BE85-2DC5E6C0EC0C}"/>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38C10CAF-9795-9E43-A429-3736F135C6DB}"/>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49402029-5D32-6148-B4C2-C73FB1A5F8CA}"/>
              </a:ext>
            </a:extLst>
          </p:cNvPr>
          <p:cNvSpPr>
            <a:spLocks noGrp="1"/>
          </p:cNvSpPr>
          <p:nvPr>
            <p:ph type="sldNum" sz="quarter" idx="12"/>
          </p:nvPr>
        </p:nvSpPr>
        <p:spPr/>
        <p:txBody>
          <a:bodyPr/>
          <a:lstStyle/>
          <a:p>
            <a:pPr>
              <a:defRPr/>
            </a:pPr>
            <a:fld id="{F9B43987-7F84-BB4A-8611-CDF75B6A737D}" type="slidenum">
              <a:rPr lang="en-US" smtClean="0"/>
              <a:pPr>
                <a:defRPr/>
              </a:pPr>
              <a:t>5</a:t>
            </a:fld>
            <a:endParaRPr lang="en-US"/>
          </a:p>
        </p:txBody>
      </p:sp>
      <p:sp>
        <p:nvSpPr>
          <p:cNvPr id="7" name="TextBox 6">
            <a:extLst>
              <a:ext uri="{FF2B5EF4-FFF2-40B4-BE49-F238E27FC236}">
                <a16:creationId xmlns:a16="http://schemas.microsoft.com/office/drawing/2014/main" id="{286E61A5-818B-9C47-873F-278337371BCE}"/>
              </a:ext>
            </a:extLst>
          </p:cNvPr>
          <p:cNvSpPr txBox="1"/>
          <p:nvPr/>
        </p:nvSpPr>
        <p:spPr>
          <a:xfrm>
            <a:off x="1430617" y="3678621"/>
            <a:ext cx="5599610" cy="1323439"/>
          </a:xfrm>
          <a:prstGeom prst="rect">
            <a:avLst/>
          </a:prstGeom>
          <a:noFill/>
        </p:spPr>
        <p:txBody>
          <a:bodyPr wrap="none" rtlCol="0">
            <a:spAutoFit/>
          </a:bodyPr>
          <a:lstStyle/>
          <a:p>
            <a:r>
              <a:rPr lang="en-US" sz="8000" b="1">
                <a:solidFill>
                  <a:schemeClr val="bg1"/>
                </a:solidFill>
              </a:rPr>
              <a:t>CopyCatch</a:t>
            </a:r>
            <a:endParaRPr lang="en-US" sz="8000" b="1" dirty="0">
              <a:solidFill>
                <a:schemeClr val="bg1"/>
              </a:solidFill>
            </a:endParaRPr>
          </a:p>
        </p:txBody>
      </p:sp>
    </p:spTree>
    <p:extLst>
      <p:ext uri="{BB962C8B-B14F-4D97-AF65-F5344CB8AC3E}">
        <p14:creationId xmlns:p14="http://schemas.microsoft.com/office/powerpoint/2010/main" val="155350298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4B6-D41E-A542-A942-AA72BBD9C9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3749EC-F6B2-B34B-8E85-14EF809B322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71F6D67-52F2-AB4F-BE85-2DC5E6C0EC0C}"/>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38C10CAF-9795-9E43-A429-3736F135C6DB}"/>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49402029-5D32-6148-B4C2-C73FB1A5F8CA}"/>
              </a:ext>
            </a:extLst>
          </p:cNvPr>
          <p:cNvSpPr>
            <a:spLocks noGrp="1"/>
          </p:cNvSpPr>
          <p:nvPr>
            <p:ph type="sldNum" sz="quarter" idx="12"/>
          </p:nvPr>
        </p:nvSpPr>
        <p:spPr/>
        <p:txBody>
          <a:bodyPr/>
          <a:lstStyle/>
          <a:p>
            <a:pPr>
              <a:defRPr/>
            </a:pPr>
            <a:fld id="{F9B43987-7F84-BB4A-8611-CDF75B6A737D}" type="slidenum">
              <a:rPr lang="en-US" smtClean="0"/>
              <a:pPr>
                <a:defRPr/>
              </a:pPr>
              <a:t>50</a:t>
            </a:fld>
            <a:endParaRPr lang="en-US"/>
          </a:p>
        </p:txBody>
      </p:sp>
      <p:sp>
        <p:nvSpPr>
          <p:cNvPr id="7" name="TextBox 6">
            <a:extLst>
              <a:ext uri="{FF2B5EF4-FFF2-40B4-BE49-F238E27FC236}">
                <a16:creationId xmlns:a16="http://schemas.microsoft.com/office/drawing/2014/main" id="{286E61A5-818B-9C47-873F-278337371BCE}"/>
              </a:ext>
            </a:extLst>
          </p:cNvPr>
          <p:cNvSpPr txBox="1"/>
          <p:nvPr/>
        </p:nvSpPr>
        <p:spPr>
          <a:xfrm>
            <a:off x="1800915" y="3678621"/>
            <a:ext cx="4859022" cy="1323439"/>
          </a:xfrm>
          <a:prstGeom prst="rect">
            <a:avLst/>
          </a:prstGeom>
          <a:noFill/>
        </p:spPr>
        <p:txBody>
          <a:bodyPr wrap="none" rtlCol="0">
            <a:spAutoFit/>
          </a:bodyPr>
          <a:lstStyle/>
          <a:p>
            <a:r>
              <a:rPr lang="en-US" sz="8000" b="1" dirty="0">
                <a:solidFill>
                  <a:schemeClr val="bg1"/>
                </a:solidFill>
              </a:rPr>
              <a:t>Polonium</a:t>
            </a:r>
          </a:p>
        </p:txBody>
      </p:sp>
    </p:spTree>
    <p:extLst>
      <p:ext uri="{BB962C8B-B14F-4D97-AF65-F5344CB8AC3E}">
        <p14:creationId xmlns:p14="http://schemas.microsoft.com/office/powerpoint/2010/main" val="194878968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9986" name="Picture 12"/>
          <p:cNvPicPr>
            <a:picLocks noChangeAspect="1" noChangeArrowheads="1"/>
          </p:cNvPicPr>
          <p:nvPr/>
        </p:nvPicPr>
        <p:blipFill>
          <a:blip r:embed="rId3"/>
          <a:srcRect/>
          <a:stretch>
            <a:fillRect/>
          </a:stretch>
        </p:blipFill>
        <p:spPr bwMode="auto">
          <a:xfrm>
            <a:off x="3251200" y="2801938"/>
            <a:ext cx="809625" cy="1082675"/>
          </a:xfrm>
          <a:prstGeom prst="rect">
            <a:avLst/>
          </a:prstGeom>
          <a:noFill/>
          <a:ln w="9525">
            <a:noFill/>
            <a:miter lim="800000"/>
            <a:headEnd/>
            <a:tailEnd/>
          </a:ln>
        </p:spPr>
      </p:pic>
      <p:pic>
        <p:nvPicPr>
          <p:cNvPr id="169987" name="Picture 16"/>
          <p:cNvPicPr>
            <a:picLocks noChangeAspect="1" noChangeArrowheads="1"/>
          </p:cNvPicPr>
          <p:nvPr/>
        </p:nvPicPr>
        <p:blipFill>
          <a:blip r:embed="rId4"/>
          <a:srcRect/>
          <a:stretch>
            <a:fillRect/>
          </a:stretch>
        </p:blipFill>
        <p:spPr bwMode="auto">
          <a:xfrm>
            <a:off x="4992688" y="4732338"/>
            <a:ext cx="796925" cy="1128712"/>
          </a:xfrm>
          <a:prstGeom prst="rect">
            <a:avLst/>
          </a:prstGeom>
          <a:noFill/>
          <a:ln w="9525">
            <a:noFill/>
            <a:miter lim="800000"/>
            <a:headEnd/>
            <a:tailEnd/>
          </a:ln>
        </p:spPr>
      </p:pic>
      <p:pic>
        <p:nvPicPr>
          <p:cNvPr id="169988" name="Picture 2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05000" y="4757738"/>
            <a:ext cx="768350" cy="1066800"/>
          </a:xfrm>
          <a:prstGeom prst="rect">
            <a:avLst/>
          </a:prstGeom>
          <a:noFill/>
          <a:ln w="9525">
            <a:noFill/>
            <a:miter lim="800000"/>
            <a:headEnd/>
            <a:tailEnd/>
          </a:ln>
        </p:spPr>
      </p:pic>
      <p:pic>
        <p:nvPicPr>
          <p:cNvPr id="169989" name="Picture 21"/>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24575" y="2776538"/>
            <a:ext cx="768350" cy="1073150"/>
          </a:xfrm>
          <a:prstGeom prst="rect">
            <a:avLst/>
          </a:prstGeom>
          <a:noFill/>
          <a:ln w="9525">
            <a:noFill/>
            <a:miter lim="800000"/>
            <a:headEnd/>
            <a:tailEnd/>
          </a:ln>
        </p:spPr>
      </p:pic>
      <p:pic>
        <p:nvPicPr>
          <p:cNvPr id="169990"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11200" y="2789238"/>
            <a:ext cx="838200" cy="1089025"/>
          </a:xfrm>
          <a:prstGeom prst="rect">
            <a:avLst/>
          </a:prstGeom>
          <a:noFill/>
          <a:ln w="9525">
            <a:noFill/>
            <a:miter lim="800000"/>
            <a:headEnd/>
            <a:tailEnd/>
          </a:ln>
        </p:spPr>
      </p:pic>
      <p:sp>
        <p:nvSpPr>
          <p:cNvPr id="169991" name="Rectangle 19"/>
          <p:cNvSpPr>
            <a:spLocks noChangeArrowheads="1"/>
          </p:cNvSpPr>
          <p:nvPr/>
        </p:nvSpPr>
        <p:spPr bwMode="auto">
          <a:xfrm>
            <a:off x="641350" y="3862388"/>
            <a:ext cx="2608263" cy="768350"/>
          </a:xfrm>
          <a:prstGeom prst="rect">
            <a:avLst/>
          </a:prstGeom>
          <a:noFill/>
          <a:ln w="9525">
            <a:noFill/>
            <a:miter lim="800000"/>
            <a:headEnd/>
            <a:tailEnd/>
          </a:ln>
        </p:spPr>
        <p:txBody>
          <a:bodyPr wrap="none">
            <a:prstTxWarp prst="textNoShape">
              <a:avLst/>
            </a:prstTxWarp>
            <a:spAutoFit/>
          </a:bodyPr>
          <a:lstStyle/>
          <a:p>
            <a:pPr algn="l"/>
            <a:r>
              <a:rPr lang="en-US" sz="2400" b="1" dirty="0">
                <a:solidFill>
                  <a:srgbClr val="000066"/>
                </a:solidFill>
                <a:latin typeface="Calibri" charset="0"/>
                <a:ea typeface="Calibri" charset="0"/>
                <a:cs typeface="Calibri" charset="0"/>
              </a:rPr>
              <a:t>Polo Chau</a:t>
            </a:r>
          </a:p>
          <a:p>
            <a:pPr algn="l"/>
            <a:r>
              <a:rPr lang="en-US" sz="2000" dirty="0">
                <a:solidFill>
                  <a:srgbClr val="000066"/>
                </a:solidFill>
                <a:latin typeface="Calibri" charset="0"/>
                <a:ea typeface="Calibri" charset="0"/>
                <a:cs typeface="Calibri" charset="0"/>
              </a:rPr>
              <a:t>Machine Learning Dept</a:t>
            </a:r>
            <a:endParaRPr lang="en-US" sz="2000" b="1" dirty="0">
              <a:solidFill>
                <a:srgbClr val="000066"/>
              </a:solidFill>
              <a:latin typeface="Calibri" charset="0"/>
              <a:ea typeface="Calibri" charset="0"/>
              <a:cs typeface="Calibri" charset="0"/>
            </a:endParaRPr>
          </a:p>
        </p:txBody>
      </p:sp>
      <p:sp>
        <p:nvSpPr>
          <p:cNvPr id="169992" name="Rectangle 20"/>
          <p:cNvSpPr>
            <a:spLocks noChangeArrowheads="1"/>
          </p:cNvSpPr>
          <p:nvPr/>
        </p:nvSpPr>
        <p:spPr bwMode="auto">
          <a:xfrm>
            <a:off x="3271838" y="3862388"/>
            <a:ext cx="2636837" cy="768350"/>
          </a:xfrm>
          <a:prstGeom prst="rect">
            <a:avLst/>
          </a:prstGeom>
          <a:noFill/>
          <a:ln w="9525">
            <a:noFill/>
            <a:miter lim="800000"/>
            <a:headEnd/>
            <a:tailEnd/>
          </a:ln>
        </p:spPr>
        <p:txBody>
          <a:bodyPr wrap="none">
            <a:prstTxWarp prst="textNoShape">
              <a:avLst/>
            </a:prstTxWarp>
            <a:spAutoFit/>
          </a:bodyPr>
          <a:lstStyle/>
          <a:p>
            <a:pPr algn="l"/>
            <a:r>
              <a:rPr lang="en-US" sz="2400" b="1" dirty="0">
                <a:solidFill>
                  <a:srgbClr val="000066"/>
                </a:solidFill>
                <a:latin typeface="Calibri" charset="0"/>
                <a:ea typeface="Calibri" charset="0"/>
                <a:cs typeface="Calibri" charset="0"/>
              </a:rPr>
              <a:t>Carey </a:t>
            </a:r>
            <a:r>
              <a:rPr lang="en-US" sz="2400" b="1" dirty="0" err="1">
                <a:solidFill>
                  <a:srgbClr val="000066"/>
                </a:solidFill>
                <a:latin typeface="Calibri" charset="0"/>
                <a:ea typeface="Calibri" charset="0"/>
                <a:cs typeface="Calibri" charset="0"/>
              </a:rPr>
              <a:t>Nachenberg</a:t>
            </a:r>
            <a:endParaRPr lang="en-US" sz="2400" b="1" dirty="0">
              <a:solidFill>
                <a:srgbClr val="000066"/>
              </a:solidFill>
              <a:latin typeface="Calibri" charset="0"/>
              <a:ea typeface="Calibri" charset="0"/>
              <a:cs typeface="Calibri" charset="0"/>
            </a:endParaRPr>
          </a:p>
          <a:p>
            <a:pPr algn="l"/>
            <a:r>
              <a:rPr lang="en-US" sz="2000" dirty="0">
                <a:solidFill>
                  <a:srgbClr val="000066"/>
                </a:solidFill>
                <a:latin typeface="Calibri" charset="0"/>
                <a:ea typeface="Calibri" charset="0"/>
                <a:cs typeface="Calibri" charset="0"/>
              </a:rPr>
              <a:t>Vice President &amp; Fellow</a:t>
            </a:r>
          </a:p>
        </p:txBody>
      </p:sp>
      <p:sp>
        <p:nvSpPr>
          <p:cNvPr id="169993" name="Rectangle 21"/>
          <p:cNvSpPr>
            <a:spLocks noChangeArrowheads="1"/>
          </p:cNvSpPr>
          <p:nvPr/>
        </p:nvSpPr>
        <p:spPr bwMode="auto">
          <a:xfrm>
            <a:off x="6062663" y="3862388"/>
            <a:ext cx="3048000" cy="768350"/>
          </a:xfrm>
          <a:prstGeom prst="rect">
            <a:avLst/>
          </a:prstGeom>
          <a:noFill/>
          <a:ln w="9525">
            <a:noFill/>
            <a:miter lim="800000"/>
            <a:headEnd/>
            <a:tailEnd/>
          </a:ln>
        </p:spPr>
        <p:txBody>
          <a:bodyPr wrap="none">
            <a:prstTxWarp prst="textNoShape">
              <a:avLst/>
            </a:prstTxWarp>
            <a:spAutoFit/>
          </a:bodyPr>
          <a:lstStyle/>
          <a:p>
            <a:pPr algn="l"/>
            <a:r>
              <a:rPr lang="en-US" sz="2400" b="1" dirty="0">
                <a:solidFill>
                  <a:srgbClr val="000066"/>
                </a:solidFill>
                <a:latin typeface="Calibri" charset="0"/>
                <a:ea typeface="Calibri" charset="0"/>
                <a:cs typeface="Calibri" charset="0"/>
              </a:rPr>
              <a:t>Jeffrey Wilhelm</a:t>
            </a:r>
          </a:p>
          <a:p>
            <a:pPr algn="l"/>
            <a:r>
              <a:rPr lang="en-US" sz="2000" dirty="0">
                <a:solidFill>
                  <a:srgbClr val="000066"/>
                </a:solidFill>
                <a:latin typeface="Calibri" charset="0"/>
                <a:ea typeface="Calibri" charset="0"/>
                <a:cs typeface="Calibri" charset="0"/>
              </a:rPr>
              <a:t>Principal Software Engineer</a:t>
            </a:r>
          </a:p>
        </p:txBody>
      </p:sp>
      <p:sp>
        <p:nvSpPr>
          <p:cNvPr id="169994" name="Rectangle 22"/>
          <p:cNvSpPr>
            <a:spLocks noChangeArrowheads="1"/>
          </p:cNvSpPr>
          <p:nvPr/>
        </p:nvSpPr>
        <p:spPr bwMode="auto">
          <a:xfrm>
            <a:off x="1838325" y="5789613"/>
            <a:ext cx="2095500" cy="768350"/>
          </a:xfrm>
          <a:prstGeom prst="rect">
            <a:avLst/>
          </a:prstGeom>
          <a:noFill/>
          <a:ln w="9525">
            <a:noFill/>
            <a:miter lim="800000"/>
            <a:headEnd/>
            <a:tailEnd/>
          </a:ln>
        </p:spPr>
        <p:txBody>
          <a:bodyPr wrap="none">
            <a:prstTxWarp prst="textNoShape">
              <a:avLst/>
            </a:prstTxWarp>
            <a:spAutoFit/>
          </a:bodyPr>
          <a:lstStyle/>
          <a:p>
            <a:pPr algn="l"/>
            <a:r>
              <a:rPr lang="en-US" sz="2400" b="1" dirty="0">
                <a:solidFill>
                  <a:srgbClr val="000066"/>
                </a:solidFill>
                <a:latin typeface="Calibri" charset="0"/>
                <a:ea typeface="Calibri" charset="0"/>
                <a:cs typeface="Calibri" charset="0"/>
              </a:rPr>
              <a:t>Adam Wright</a:t>
            </a:r>
          </a:p>
          <a:p>
            <a:pPr algn="l"/>
            <a:r>
              <a:rPr lang="en-US" sz="2000" dirty="0">
                <a:solidFill>
                  <a:srgbClr val="000066"/>
                </a:solidFill>
                <a:latin typeface="Calibri" charset="0"/>
                <a:ea typeface="Calibri" charset="0"/>
                <a:cs typeface="Calibri" charset="0"/>
              </a:rPr>
              <a:t>Software Engineer</a:t>
            </a:r>
          </a:p>
        </p:txBody>
      </p:sp>
      <p:sp>
        <p:nvSpPr>
          <p:cNvPr id="169995" name="Rectangle 23"/>
          <p:cNvSpPr>
            <a:spLocks noChangeArrowheads="1"/>
          </p:cNvSpPr>
          <p:nvPr/>
        </p:nvSpPr>
        <p:spPr bwMode="auto">
          <a:xfrm>
            <a:off x="4900613" y="5789613"/>
            <a:ext cx="3155950" cy="768350"/>
          </a:xfrm>
          <a:prstGeom prst="rect">
            <a:avLst/>
          </a:prstGeom>
          <a:noFill/>
          <a:ln w="9525">
            <a:noFill/>
            <a:miter lim="800000"/>
            <a:headEnd/>
            <a:tailEnd/>
          </a:ln>
        </p:spPr>
        <p:txBody>
          <a:bodyPr wrap="none">
            <a:prstTxWarp prst="textNoShape">
              <a:avLst/>
            </a:prstTxWarp>
            <a:spAutoFit/>
          </a:bodyPr>
          <a:lstStyle/>
          <a:p>
            <a:pPr algn="l"/>
            <a:r>
              <a:rPr lang="en-US" sz="2400" b="1" dirty="0">
                <a:solidFill>
                  <a:srgbClr val="000066"/>
                </a:solidFill>
                <a:latin typeface="Calibri" charset="0"/>
                <a:ea typeface="Calibri" charset="0"/>
                <a:cs typeface="Calibri" charset="0"/>
              </a:rPr>
              <a:t>Prof. Christos Faloutsos</a:t>
            </a:r>
          </a:p>
          <a:p>
            <a:pPr algn="l"/>
            <a:r>
              <a:rPr lang="en-US" sz="2000" dirty="0">
                <a:solidFill>
                  <a:srgbClr val="000066"/>
                </a:solidFill>
                <a:latin typeface="Calibri" charset="0"/>
                <a:ea typeface="Calibri" charset="0"/>
                <a:cs typeface="Calibri" charset="0"/>
              </a:rPr>
              <a:t>Computer Science Dept</a:t>
            </a:r>
          </a:p>
        </p:txBody>
      </p:sp>
      <p:sp>
        <p:nvSpPr>
          <p:cNvPr id="31" name="Rectangle 2"/>
          <p:cNvSpPr>
            <a:spLocks noGrp="1" noChangeArrowheads="1"/>
          </p:cNvSpPr>
          <p:nvPr>
            <p:ph type="ctrTitle"/>
          </p:nvPr>
        </p:nvSpPr>
        <p:spPr>
          <a:xfrm>
            <a:off x="381000" y="711200"/>
            <a:ext cx="8382000" cy="1384300"/>
          </a:xfrm>
        </p:spPr>
        <p:txBody>
          <a:bodyPr>
            <a:normAutofit fontScale="90000"/>
          </a:bodyPr>
          <a:lstStyle/>
          <a:p>
            <a:pPr algn="l">
              <a:defRPr/>
            </a:pPr>
            <a:r>
              <a:rPr lang="en-US" sz="4800" dirty="0">
                <a:solidFill>
                  <a:schemeClr val="tx1"/>
                </a:solidFill>
                <a:latin typeface="Calibri"/>
                <a:cs typeface="Calibri"/>
              </a:rPr>
              <a:t>Polonium: </a:t>
            </a:r>
            <a:r>
              <a:rPr lang="en-US" b="0" dirty="0" err="1">
                <a:solidFill>
                  <a:schemeClr val="tx1"/>
                </a:solidFill>
                <a:latin typeface="Calibri"/>
                <a:cs typeface="Calibri"/>
              </a:rPr>
              <a:t>Tera</a:t>
            </a:r>
            <a:r>
              <a:rPr lang="en-US" b="0" dirty="0">
                <a:solidFill>
                  <a:schemeClr val="tx1"/>
                </a:solidFill>
                <a:latin typeface="Calibri"/>
                <a:cs typeface="Calibri"/>
              </a:rPr>
              <a:t>-Scale Graph Mining and Inference for Malware Detection</a:t>
            </a:r>
          </a:p>
        </p:txBody>
      </p:sp>
      <p:sp>
        <p:nvSpPr>
          <p:cNvPr id="32" name="Rectangle 31"/>
          <p:cNvSpPr/>
          <p:nvPr/>
        </p:nvSpPr>
        <p:spPr>
          <a:xfrm rot="538071">
            <a:off x="6423025" y="363538"/>
            <a:ext cx="2393950" cy="461962"/>
          </a:xfrm>
          <a:prstGeom prst="rect">
            <a:avLst/>
          </a:prstGeom>
          <a:solidFill>
            <a:srgbClr val="800000"/>
          </a:solidFill>
        </p:spPr>
        <p:style>
          <a:lnRef idx="3">
            <a:schemeClr val="lt1"/>
          </a:lnRef>
          <a:fillRef idx="1">
            <a:schemeClr val="accent4"/>
          </a:fillRef>
          <a:effectRef idx="1">
            <a:schemeClr val="accent4"/>
          </a:effectRef>
          <a:fontRef idx="minor">
            <a:schemeClr val="lt1"/>
          </a:fontRef>
        </p:style>
        <p:txBody>
          <a:bodyPr>
            <a:spAutoFit/>
          </a:bodyPr>
          <a:lstStyle/>
          <a:p>
            <a:pPr>
              <a:defRPr/>
            </a:pPr>
            <a:r>
              <a:rPr lang="en-US" sz="2400">
                <a:solidFill>
                  <a:srgbClr val="FFFFFF"/>
                </a:solidFill>
                <a:latin typeface="Calibri" charset="0"/>
                <a:ea typeface="ＭＳ Ｐゴシック" charset="0"/>
                <a:cs typeface="Calibri" charset="0"/>
              </a:rPr>
              <a:t>PATENT PENDING</a:t>
            </a:r>
          </a:p>
        </p:txBody>
      </p:sp>
      <p:pic>
        <p:nvPicPr>
          <p:cNvPr id="169998" name="Picture 32"/>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65950" y="3448050"/>
            <a:ext cx="1384300" cy="442913"/>
          </a:xfrm>
          <a:prstGeom prst="rect">
            <a:avLst/>
          </a:prstGeom>
          <a:noFill/>
          <a:ln w="9525">
            <a:noFill/>
            <a:miter lim="800000"/>
            <a:headEnd/>
            <a:tailEnd/>
          </a:ln>
        </p:spPr>
      </p:pic>
      <p:pic>
        <p:nvPicPr>
          <p:cNvPr id="169999" name="Picture 33"/>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40200" y="3487738"/>
            <a:ext cx="1384300" cy="442912"/>
          </a:xfrm>
          <a:prstGeom prst="rect">
            <a:avLst/>
          </a:prstGeom>
          <a:noFill/>
          <a:ln w="9525">
            <a:noFill/>
            <a:miter lim="800000"/>
            <a:headEnd/>
            <a:tailEnd/>
          </a:ln>
        </p:spPr>
      </p:pic>
      <p:pic>
        <p:nvPicPr>
          <p:cNvPr id="170000" name="Picture 34"/>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60663" y="5403850"/>
            <a:ext cx="1384300" cy="442913"/>
          </a:xfrm>
          <a:prstGeom prst="rect">
            <a:avLst/>
          </a:prstGeom>
          <a:noFill/>
          <a:ln w="9525">
            <a:noFill/>
            <a:miter lim="800000"/>
            <a:headEnd/>
            <a:tailEnd/>
          </a:ln>
        </p:spPr>
      </p:pic>
      <p:sp>
        <p:nvSpPr>
          <p:cNvPr id="170001" name="Rectangle 35"/>
          <p:cNvSpPr>
            <a:spLocks noChangeArrowheads="1"/>
          </p:cNvSpPr>
          <p:nvPr/>
        </p:nvSpPr>
        <p:spPr bwMode="auto">
          <a:xfrm>
            <a:off x="398463" y="2044700"/>
            <a:ext cx="3819525" cy="461963"/>
          </a:xfrm>
          <a:prstGeom prst="rect">
            <a:avLst/>
          </a:prstGeom>
          <a:noFill/>
          <a:ln w="9525">
            <a:noFill/>
            <a:miter lim="800000"/>
            <a:headEnd/>
            <a:tailEnd/>
          </a:ln>
        </p:spPr>
        <p:txBody>
          <a:bodyPr wrap="none">
            <a:prstTxWarp prst="textNoShape">
              <a:avLst/>
            </a:prstTxWarp>
            <a:spAutoFit/>
          </a:bodyPr>
          <a:lstStyle/>
          <a:p>
            <a:pPr algn="l"/>
            <a:r>
              <a:rPr lang="en-US" sz="2400" i="1" dirty="0">
                <a:solidFill>
                  <a:srgbClr val="000066"/>
                </a:solidFill>
                <a:ea typeface="Calibri" charset="0"/>
                <a:cs typeface="Calibri" charset="0"/>
              </a:rPr>
              <a:t>SDM 2011, Mesa, Arizona</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Title 1"/>
          <p:cNvSpPr>
            <a:spLocks noGrp="1"/>
          </p:cNvSpPr>
          <p:nvPr>
            <p:ph type="title"/>
          </p:nvPr>
        </p:nvSpPr>
        <p:spPr/>
        <p:txBody>
          <a:bodyPr/>
          <a:lstStyle/>
          <a:p>
            <a:pPr eaLnBrk="1" hangingPunct="1"/>
            <a:r>
              <a:rPr lang="en-US" dirty="0">
                <a:solidFill>
                  <a:srgbClr val="A50021"/>
                </a:solidFill>
                <a:latin typeface="Calibri" charset="0"/>
                <a:ea typeface="Calibri" charset="0"/>
                <a:cs typeface="Calibri" charset="0"/>
              </a:rPr>
              <a:t>Polonium: The Data</a:t>
            </a:r>
          </a:p>
        </p:txBody>
      </p:sp>
      <p:sp>
        <p:nvSpPr>
          <p:cNvPr id="7" name="Content Placeholder 6"/>
          <p:cNvSpPr>
            <a:spLocks noGrp="1"/>
          </p:cNvSpPr>
          <p:nvPr>
            <p:ph sz="half" idx="2"/>
          </p:nvPr>
        </p:nvSpPr>
        <p:spPr>
          <a:xfrm>
            <a:off x="3276600" y="1447800"/>
            <a:ext cx="5638800" cy="4525963"/>
          </a:xfrm>
        </p:spPr>
        <p:txBody>
          <a:bodyPr/>
          <a:lstStyle/>
          <a:p>
            <a:pPr marL="0" indent="0">
              <a:buFontTx/>
              <a:buNone/>
            </a:pPr>
            <a:r>
              <a:rPr lang="en-US" sz="2400" dirty="0">
                <a:solidFill>
                  <a:srgbClr val="AD2200"/>
                </a:solidFill>
                <a:latin typeface="Calibri" charset="0"/>
                <a:ea typeface="Calibri" charset="0"/>
                <a:cs typeface="Calibri" charset="0"/>
              </a:rPr>
              <a:t>60+ terabytes </a:t>
            </a:r>
            <a:r>
              <a:rPr lang="en-US" sz="2400" dirty="0">
                <a:solidFill>
                  <a:srgbClr val="000066"/>
                </a:solidFill>
                <a:latin typeface="Calibri" charset="0"/>
                <a:ea typeface="Calibri" charset="0"/>
                <a:cs typeface="Calibri" charset="0"/>
              </a:rPr>
              <a:t>of data</a:t>
            </a:r>
            <a:r>
              <a:rPr lang="en-US" sz="2400" b="1" dirty="0">
                <a:solidFill>
                  <a:srgbClr val="000066"/>
                </a:solidFill>
                <a:latin typeface="Calibri" charset="0"/>
                <a:ea typeface="Calibri" charset="0"/>
                <a:cs typeface="Calibri" charset="0"/>
              </a:rPr>
              <a:t> </a:t>
            </a:r>
            <a:r>
              <a:rPr lang="en-US" sz="2400" i="1" dirty="0">
                <a:solidFill>
                  <a:srgbClr val="000066"/>
                </a:solidFill>
                <a:latin typeface="Calibri" charset="0"/>
                <a:ea typeface="Calibri" charset="0"/>
                <a:cs typeface="Calibri" charset="0"/>
              </a:rPr>
              <a:t>anonymously </a:t>
            </a:r>
            <a:r>
              <a:rPr lang="en-US" sz="2400" dirty="0">
                <a:solidFill>
                  <a:srgbClr val="000066"/>
                </a:solidFill>
                <a:latin typeface="Calibri" charset="0"/>
                <a:ea typeface="Calibri" charset="0"/>
                <a:cs typeface="Calibri" charset="0"/>
              </a:rPr>
              <a:t>contributed</a:t>
            </a:r>
            <a:r>
              <a:rPr lang="en-US" sz="2400" b="1" dirty="0">
                <a:solidFill>
                  <a:srgbClr val="000066"/>
                </a:solidFill>
                <a:latin typeface="Calibri" charset="0"/>
                <a:ea typeface="Calibri" charset="0"/>
                <a:cs typeface="Calibri" charset="0"/>
              </a:rPr>
              <a:t> </a:t>
            </a:r>
            <a:r>
              <a:rPr lang="en-US" sz="2400" dirty="0">
                <a:solidFill>
                  <a:srgbClr val="000066"/>
                </a:solidFill>
                <a:latin typeface="Calibri" charset="0"/>
                <a:ea typeface="Calibri" charset="0"/>
                <a:cs typeface="Calibri" charset="0"/>
              </a:rPr>
              <a:t>by participants of worldwide </a:t>
            </a:r>
            <a:r>
              <a:rPr lang="en-US" sz="2400" i="1" dirty="0">
                <a:solidFill>
                  <a:srgbClr val="000066"/>
                </a:solidFill>
                <a:latin typeface="Calibri" charset="0"/>
                <a:ea typeface="Calibri" charset="0"/>
                <a:cs typeface="Calibri" charset="0"/>
              </a:rPr>
              <a:t>Norton Community Watch </a:t>
            </a:r>
            <a:r>
              <a:rPr lang="en-US" sz="2400" dirty="0">
                <a:solidFill>
                  <a:srgbClr val="000066"/>
                </a:solidFill>
                <a:latin typeface="Calibri" charset="0"/>
                <a:ea typeface="Calibri" charset="0"/>
                <a:cs typeface="Calibri" charset="0"/>
              </a:rPr>
              <a:t>program </a:t>
            </a:r>
          </a:p>
          <a:p>
            <a:pPr marL="400050" lvl="1" indent="0">
              <a:buFontTx/>
              <a:buNone/>
            </a:pPr>
            <a:r>
              <a:rPr lang="en-US" dirty="0">
                <a:solidFill>
                  <a:srgbClr val="AD2200"/>
                </a:solidFill>
                <a:latin typeface="Calibri" charset="0"/>
                <a:ea typeface="Calibri" charset="0"/>
                <a:cs typeface="Calibri" charset="0"/>
              </a:rPr>
              <a:t>50+ million </a:t>
            </a:r>
            <a:r>
              <a:rPr lang="en-US" dirty="0">
                <a:solidFill>
                  <a:srgbClr val="000066"/>
                </a:solidFill>
                <a:latin typeface="Calibri" charset="0"/>
                <a:ea typeface="Calibri" charset="0"/>
                <a:cs typeface="Calibri" charset="0"/>
              </a:rPr>
              <a:t>machines</a:t>
            </a:r>
          </a:p>
          <a:p>
            <a:pPr marL="400050" lvl="1" indent="0">
              <a:buFontTx/>
              <a:buNone/>
            </a:pPr>
            <a:r>
              <a:rPr lang="en-US" dirty="0">
                <a:solidFill>
                  <a:srgbClr val="AD2200"/>
                </a:solidFill>
                <a:latin typeface="Calibri" charset="0"/>
                <a:ea typeface="Calibri" charset="0"/>
                <a:cs typeface="Calibri" charset="0"/>
              </a:rPr>
              <a:t>900+ million </a:t>
            </a:r>
            <a:r>
              <a:rPr lang="en-US" dirty="0">
                <a:solidFill>
                  <a:srgbClr val="000066"/>
                </a:solidFill>
                <a:latin typeface="Calibri" charset="0"/>
                <a:ea typeface="Calibri" charset="0"/>
                <a:cs typeface="Calibri" charset="0"/>
              </a:rPr>
              <a:t>executable files</a:t>
            </a:r>
          </a:p>
          <a:p>
            <a:pPr marL="0" indent="0">
              <a:buFontTx/>
              <a:buNone/>
            </a:pPr>
            <a:endParaRPr lang="en-US" sz="2400" dirty="0">
              <a:latin typeface="Calibri" charset="0"/>
              <a:ea typeface="Calibri" charset="0"/>
              <a:cs typeface="Calibri" charset="0"/>
            </a:endParaRPr>
          </a:p>
          <a:p>
            <a:pPr marL="0" indent="0">
              <a:buFontTx/>
              <a:buNone/>
            </a:pPr>
            <a:r>
              <a:rPr lang="en-US" sz="2400" dirty="0">
                <a:solidFill>
                  <a:srgbClr val="000066"/>
                </a:solidFill>
                <a:latin typeface="Calibri" charset="0"/>
                <a:ea typeface="Calibri" charset="0"/>
                <a:cs typeface="Calibri" charset="0"/>
              </a:rPr>
              <a:t>Constructed</a:t>
            </a:r>
            <a:r>
              <a:rPr lang="en-US" sz="2400" dirty="0">
                <a:solidFill>
                  <a:srgbClr val="000000"/>
                </a:solidFill>
                <a:latin typeface="Calibri" charset="0"/>
                <a:ea typeface="Calibri" charset="0"/>
                <a:cs typeface="Calibri" charset="0"/>
              </a:rPr>
              <a:t> </a:t>
            </a:r>
            <a:r>
              <a:rPr lang="en-US" sz="2400" dirty="0">
                <a:solidFill>
                  <a:srgbClr val="000066"/>
                </a:solidFill>
                <a:latin typeface="Calibri" charset="0"/>
                <a:ea typeface="Calibri" charset="0"/>
                <a:cs typeface="Calibri" charset="0"/>
              </a:rPr>
              <a:t>a machine-file bipartite graph (0.2 TB+)</a:t>
            </a:r>
          </a:p>
          <a:p>
            <a:pPr marL="400050" lvl="2" indent="0">
              <a:buFontTx/>
              <a:buNone/>
            </a:pPr>
            <a:r>
              <a:rPr lang="en-US" sz="2400" dirty="0">
                <a:solidFill>
                  <a:srgbClr val="AD2200"/>
                </a:solidFill>
                <a:latin typeface="Calibri" charset="0"/>
                <a:ea typeface="Calibri" charset="0"/>
                <a:cs typeface="Calibri" charset="0"/>
              </a:rPr>
              <a:t>1 billion </a:t>
            </a:r>
            <a:r>
              <a:rPr lang="en-US" sz="2400" dirty="0">
                <a:solidFill>
                  <a:srgbClr val="000066"/>
                </a:solidFill>
                <a:latin typeface="Calibri" charset="0"/>
                <a:ea typeface="Calibri" charset="0"/>
                <a:cs typeface="Calibri" charset="0"/>
              </a:rPr>
              <a:t>nodes (machines and files)</a:t>
            </a:r>
          </a:p>
          <a:p>
            <a:pPr marL="400050" lvl="2" indent="0">
              <a:buFontTx/>
              <a:buNone/>
            </a:pPr>
            <a:r>
              <a:rPr lang="en-US" sz="2400" dirty="0">
                <a:solidFill>
                  <a:srgbClr val="AD2200"/>
                </a:solidFill>
                <a:latin typeface="Calibri" charset="0"/>
                <a:ea typeface="Calibri" charset="0"/>
                <a:cs typeface="Calibri" charset="0"/>
              </a:rPr>
              <a:t>37 billion </a:t>
            </a:r>
            <a:r>
              <a:rPr lang="en-US" sz="2400" dirty="0">
                <a:solidFill>
                  <a:srgbClr val="000066"/>
                </a:solidFill>
                <a:latin typeface="Calibri" charset="0"/>
                <a:ea typeface="Calibri" charset="0"/>
                <a:cs typeface="Calibri" charset="0"/>
              </a:rPr>
              <a:t>edges</a:t>
            </a:r>
          </a:p>
          <a:p>
            <a:pPr marL="0" indent="0">
              <a:buFontTx/>
              <a:buNone/>
            </a:pPr>
            <a:endParaRPr lang="en-US" sz="2400" dirty="0">
              <a:latin typeface="Calibri" charset="0"/>
              <a:ea typeface="Calibri" charset="0"/>
              <a:cs typeface="Calibri" charset="0"/>
            </a:endParaRPr>
          </a:p>
        </p:txBody>
      </p:sp>
      <p:pic>
        <p:nvPicPr>
          <p:cNvPr id="172036" name="Picture 5" descr="raw_data.png"/>
          <p:cNvPicPr>
            <a:picLocks noChangeAspect="1"/>
          </p:cNvPicPr>
          <p:nvPr/>
        </p:nvPicPr>
        <p:blipFill>
          <a:blip r:embed="rId3"/>
          <a:srcRect/>
          <a:stretch>
            <a:fillRect/>
          </a:stretch>
        </p:blipFill>
        <p:spPr bwMode="auto">
          <a:xfrm>
            <a:off x="533400" y="1371600"/>
            <a:ext cx="2479675" cy="2514600"/>
          </a:xfrm>
          <a:prstGeom prst="rect">
            <a:avLst/>
          </a:prstGeom>
          <a:noFill/>
          <a:ln w="9525">
            <a:noFill/>
            <a:miter lim="800000"/>
            <a:headEnd/>
            <a:tailEnd/>
          </a:ln>
        </p:spPr>
      </p:pic>
      <p:pic>
        <p:nvPicPr>
          <p:cNvPr id="8" name="Content Placeholder 7" descr="algorithma.png"/>
          <p:cNvPicPr>
            <a:picLocks noChangeAspect="1"/>
          </p:cNvPicPr>
          <p:nvPr/>
        </p:nvPicPr>
        <p:blipFill>
          <a:blip r:embed="rId4"/>
          <a:srcRect/>
          <a:stretch>
            <a:fillRect/>
          </a:stretch>
        </p:blipFill>
        <p:spPr bwMode="auto">
          <a:xfrm>
            <a:off x="457200" y="4038600"/>
            <a:ext cx="2713038" cy="1676400"/>
          </a:xfrm>
          <a:prstGeom prst="rect">
            <a:avLst/>
          </a:prstGeom>
          <a:noFill/>
          <a:ln w="9525">
            <a:noFill/>
            <a:miter lim="800000"/>
            <a:headEnd/>
            <a:tailEnd/>
          </a:ln>
        </p:spPr>
      </p:pic>
      <p:sp>
        <p:nvSpPr>
          <p:cNvPr id="172038" name="Date Placeholder 5"/>
          <p:cNvSpPr>
            <a:spLocks noGrp="1"/>
          </p:cNvSpPr>
          <p:nvPr>
            <p:ph type="dt" sz="quarter" idx="10"/>
          </p:nvPr>
        </p:nvSpPr>
        <p:spPr>
          <a:noFill/>
        </p:spPr>
        <p:txBody>
          <a:bodyPr/>
          <a:lstStyle/>
          <a:p>
            <a:r>
              <a:rPr lang="en-US"/>
              <a:t>Amazon'16</a:t>
            </a:r>
          </a:p>
        </p:txBody>
      </p:sp>
      <p:sp>
        <p:nvSpPr>
          <p:cNvPr id="172039" name="Slide Number Placeholder 8"/>
          <p:cNvSpPr>
            <a:spLocks noGrp="1"/>
          </p:cNvSpPr>
          <p:nvPr>
            <p:ph type="sldNum" sz="quarter" idx="12"/>
          </p:nvPr>
        </p:nvSpPr>
        <p:spPr>
          <a:noFill/>
        </p:spPr>
        <p:txBody>
          <a:bodyPr/>
          <a:lstStyle/>
          <a:p>
            <a:fld id="{24765963-D0F7-AB4C-B7AF-4AAE01A4BFA8}" type="slidenum">
              <a:rPr lang="en-US" smtClean="0"/>
              <a:pPr/>
              <a:t>52</a:t>
            </a:fld>
            <a:endParaRPr lang="en-US"/>
          </a:p>
        </p:txBody>
      </p:sp>
      <p:sp>
        <p:nvSpPr>
          <p:cNvPr id="172040" name="Footer Placeholder 9"/>
          <p:cNvSpPr>
            <a:spLocks noGrp="1"/>
          </p:cNvSpPr>
          <p:nvPr>
            <p:ph type="ftr" sz="quarter" idx="11"/>
          </p:nvPr>
        </p:nvSpPr>
        <p:spPr>
          <a:noFill/>
        </p:spPr>
        <p:txBody>
          <a:bodyPr/>
          <a:lstStyle/>
          <a:p>
            <a:r>
              <a:rPr lang="en-US"/>
              <a:t>(c) 2016, C. Faloutsos</a:t>
            </a:r>
          </a:p>
        </p:txBody>
      </p:sp>
      <p:sp>
        <p:nvSpPr>
          <p:cNvPr id="9" name="Snip and Round Single Corner Rectangle 8"/>
          <p:cNvSpPr/>
          <p:nvPr/>
        </p:nvSpPr>
        <p:spPr bwMode="auto">
          <a:xfrm>
            <a:off x="999066" y="1490133"/>
            <a:ext cx="148167" cy="207433"/>
          </a:xfrm>
          <a:prstGeom prst="snipRoundRect">
            <a:avLst/>
          </a:prstGeom>
          <a:solidFill>
            <a:srgbClr val="808000"/>
          </a:solidFill>
          <a:ln w="3175" cap="flat" cmpd="sng" algn="ctr">
            <a:solidFill>
              <a:srgbClr val="808000"/>
            </a:solidFill>
            <a:prstDash val="solid"/>
            <a:round/>
            <a:headEnd type="none" w="sm" len="sm"/>
            <a:tailEnd type="none" w="med" len="med"/>
          </a:ln>
          <a:effectLst/>
        </p:spPr>
        <p:txBody>
          <a:bodyPr rtlCol="0" anchor="ctr"/>
          <a:lstStyle/>
          <a:p>
            <a:pPr algn="ctr"/>
            <a:r>
              <a:rPr lang="en-US" dirty="0"/>
              <a:t>Ç√</a:t>
            </a:r>
          </a:p>
        </p:txBody>
      </p:sp>
      <p:sp>
        <p:nvSpPr>
          <p:cNvPr id="10" name="Snip and Round Single Corner Rectangle 9"/>
          <p:cNvSpPr/>
          <p:nvPr/>
        </p:nvSpPr>
        <p:spPr bwMode="auto">
          <a:xfrm>
            <a:off x="1253066" y="1915583"/>
            <a:ext cx="148167" cy="207433"/>
          </a:xfrm>
          <a:prstGeom prst="snipRoundRect">
            <a:avLst/>
          </a:prstGeom>
          <a:solidFill>
            <a:srgbClr val="808000"/>
          </a:solidFill>
          <a:ln w="3175" cap="flat" cmpd="sng" algn="ctr">
            <a:solidFill>
              <a:srgbClr val="808000"/>
            </a:solidFill>
            <a:prstDash val="solid"/>
            <a:round/>
            <a:headEnd type="none" w="sm" len="sm"/>
            <a:tailEnd type="none" w="med" len="med"/>
          </a:ln>
          <a:effectLst/>
        </p:spPr>
        <p:txBody>
          <a:bodyPr rtlCol="0" anchor="ctr"/>
          <a:lstStyle/>
          <a:p>
            <a:pPr algn="ctr"/>
            <a:r>
              <a:rPr lang="en-US" dirty="0"/>
              <a:t>Ç√</a:t>
            </a:r>
          </a:p>
        </p:txBody>
      </p:sp>
      <p:sp>
        <p:nvSpPr>
          <p:cNvPr id="11" name="Snip and Round Single Corner Rectangle 10"/>
          <p:cNvSpPr/>
          <p:nvPr/>
        </p:nvSpPr>
        <p:spPr bwMode="auto">
          <a:xfrm>
            <a:off x="1526116" y="2785533"/>
            <a:ext cx="148167" cy="207433"/>
          </a:xfrm>
          <a:prstGeom prst="snipRoundRect">
            <a:avLst/>
          </a:prstGeom>
          <a:solidFill>
            <a:schemeClr val="accent1">
              <a:lumMod val="75000"/>
            </a:schemeClr>
          </a:solidFill>
          <a:ln w="3175" cap="flat" cmpd="sng" algn="ctr">
            <a:solidFill>
              <a:schemeClr val="accent1">
                <a:lumMod val="75000"/>
              </a:schemeClr>
            </a:solidFill>
            <a:prstDash val="solid"/>
            <a:round/>
            <a:headEnd type="none" w="sm" len="sm"/>
            <a:tailEnd type="none" w="med" len="med"/>
          </a:ln>
          <a:effectLst/>
        </p:spPr>
        <p:txBody>
          <a:bodyPr rtlCol="0" anchor="ctr"/>
          <a:lstStyle/>
          <a:p>
            <a:pPr algn="ctr"/>
            <a:r>
              <a:rPr lang="en-US" dirty="0"/>
              <a:t>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2" name="Title 7"/>
          <p:cNvSpPr>
            <a:spLocks noGrp="1"/>
          </p:cNvSpPr>
          <p:nvPr>
            <p:ph type="title"/>
          </p:nvPr>
        </p:nvSpPr>
        <p:spPr/>
        <p:txBody>
          <a:bodyPr/>
          <a:lstStyle/>
          <a:p>
            <a:r>
              <a:rPr lang="en-US" dirty="0">
                <a:solidFill>
                  <a:srgbClr val="A50021"/>
                </a:solidFill>
                <a:latin typeface="Calibri" charset="0"/>
                <a:ea typeface="Calibri" charset="0"/>
                <a:cs typeface="Calibri" charset="0"/>
              </a:rPr>
              <a:t>Polonium: Key Ideas</a:t>
            </a:r>
          </a:p>
        </p:txBody>
      </p:sp>
      <p:sp>
        <p:nvSpPr>
          <p:cNvPr id="174083" name="Content Placeholder 8"/>
          <p:cNvSpPr>
            <a:spLocks noGrp="1"/>
          </p:cNvSpPr>
          <p:nvPr>
            <p:ph idx="1"/>
          </p:nvPr>
        </p:nvSpPr>
        <p:spPr/>
        <p:txBody>
          <a:bodyPr/>
          <a:lstStyle/>
          <a:p>
            <a:r>
              <a:rPr lang="en-US" dirty="0">
                <a:solidFill>
                  <a:srgbClr val="000066"/>
                </a:solidFill>
                <a:latin typeface="Calibri" charset="0"/>
                <a:ea typeface="Calibri" charset="0"/>
                <a:cs typeface="Calibri" charset="0"/>
              </a:rPr>
              <a:t>Use </a:t>
            </a:r>
            <a:r>
              <a:rPr lang="en-US" dirty="0">
                <a:solidFill>
                  <a:schemeClr val="tx2"/>
                </a:solidFill>
                <a:latin typeface="Calibri" charset="0"/>
                <a:ea typeface="Calibri" charset="0"/>
                <a:cs typeface="Calibri" charset="0"/>
              </a:rPr>
              <a:t>Belief Propagation </a:t>
            </a:r>
            <a:r>
              <a:rPr lang="en-US" dirty="0">
                <a:solidFill>
                  <a:srgbClr val="000066"/>
                </a:solidFill>
                <a:latin typeface="Calibri" charset="0"/>
                <a:ea typeface="Calibri" charset="0"/>
                <a:cs typeface="Calibri" charset="0"/>
              </a:rPr>
              <a:t>to propagate domain knowledge in machine-file graph to detect malware</a:t>
            </a:r>
          </a:p>
          <a:p>
            <a:r>
              <a:rPr lang="en-US" dirty="0">
                <a:solidFill>
                  <a:srgbClr val="000066"/>
                </a:solidFill>
                <a:latin typeface="Calibri" charset="0"/>
                <a:ea typeface="Calibri" charset="0"/>
                <a:cs typeface="Calibri" charset="0"/>
              </a:rPr>
              <a:t>Use “</a:t>
            </a:r>
            <a:r>
              <a:rPr lang="en-US" dirty="0">
                <a:solidFill>
                  <a:schemeClr val="tx2"/>
                </a:solidFill>
                <a:latin typeface="Calibri" charset="0"/>
                <a:ea typeface="Calibri" charset="0"/>
                <a:cs typeface="Calibri" charset="0"/>
              </a:rPr>
              <a:t>guilt-by-association</a:t>
            </a:r>
            <a:r>
              <a:rPr lang="en-US" dirty="0">
                <a:solidFill>
                  <a:srgbClr val="000066"/>
                </a:solidFill>
                <a:latin typeface="Calibri" charset="0"/>
                <a:ea typeface="Calibri" charset="0"/>
                <a:cs typeface="Calibri" charset="0"/>
              </a:rPr>
              <a:t>” (i.e., </a:t>
            </a:r>
            <a:r>
              <a:rPr lang="en-US" dirty="0" err="1">
                <a:solidFill>
                  <a:srgbClr val="000066"/>
                </a:solidFill>
                <a:latin typeface="Calibri" charset="0"/>
                <a:ea typeface="Calibri" charset="0"/>
                <a:cs typeface="Calibri" charset="0"/>
              </a:rPr>
              <a:t>homophily</a:t>
            </a:r>
            <a:r>
              <a:rPr lang="en-US" dirty="0">
                <a:solidFill>
                  <a:srgbClr val="000066"/>
                </a:solidFill>
                <a:latin typeface="Calibri" charset="0"/>
                <a:ea typeface="Calibri" charset="0"/>
                <a:cs typeface="Calibri" charset="0"/>
              </a:rPr>
              <a:t>)</a:t>
            </a:r>
          </a:p>
          <a:p>
            <a:pPr lvl="1"/>
            <a:r>
              <a:rPr lang="en-US" dirty="0">
                <a:solidFill>
                  <a:srgbClr val="000066"/>
                </a:solidFill>
                <a:latin typeface="Calibri" charset="0"/>
                <a:ea typeface="Calibri" charset="0"/>
                <a:cs typeface="Calibri" charset="0"/>
              </a:rPr>
              <a:t>E.g., files that appear on machines with many bad files are more likely to be bad</a:t>
            </a:r>
          </a:p>
          <a:p>
            <a:r>
              <a:rPr lang="en-US" dirty="0">
                <a:solidFill>
                  <a:srgbClr val="000066"/>
                </a:solidFill>
                <a:latin typeface="Calibri" charset="0"/>
                <a:ea typeface="Calibri" charset="0"/>
                <a:cs typeface="Calibri" charset="0"/>
              </a:rPr>
              <a:t>Scalability</a:t>
            </a:r>
            <a:r>
              <a:rPr lang="en-US" b="1" dirty="0">
                <a:solidFill>
                  <a:srgbClr val="000066"/>
                </a:solidFill>
                <a:latin typeface="Calibri" charset="0"/>
                <a:ea typeface="Calibri" charset="0"/>
                <a:cs typeface="Calibri" charset="0"/>
              </a:rPr>
              <a:t>: </a:t>
            </a:r>
            <a:r>
              <a:rPr lang="en-US" dirty="0">
                <a:solidFill>
                  <a:srgbClr val="000066"/>
                </a:solidFill>
                <a:latin typeface="Calibri" charset="0"/>
                <a:ea typeface="Calibri" charset="0"/>
                <a:cs typeface="Calibri" charset="0"/>
              </a:rPr>
              <a:t>handles 37 billion-edge graph</a:t>
            </a:r>
          </a:p>
          <a:p>
            <a:endParaRPr lang="en-US" dirty="0">
              <a:solidFill>
                <a:srgbClr val="000000"/>
              </a:solidFill>
              <a:latin typeface="Calibri" charset="0"/>
              <a:ea typeface="Calibri" charset="0"/>
              <a:cs typeface="Calibri" charset="0"/>
            </a:endParaRPr>
          </a:p>
        </p:txBody>
      </p:sp>
      <p:sp>
        <p:nvSpPr>
          <p:cNvPr id="174084" name="Date Placeholder 3"/>
          <p:cNvSpPr>
            <a:spLocks noGrp="1"/>
          </p:cNvSpPr>
          <p:nvPr>
            <p:ph type="dt" sz="quarter" idx="10"/>
          </p:nvPr>
        </p:nvSpPr>
        <p:spPr>
          <a:noFill/>
        </p:spPr>
        <p:txBody>
          <a:bodyPr/>
          <a:lstStyle/>
          <a:p>
            <a:r>
              <a:rPr lang="en-US"/>
              <a:t>Amazon'16</a:t>
            </a:r>
          </a:p>
        </p:txBody>
      </p:sp>
      <p:sp>
        <p:nvSpPr>
          <p:cNvPr id="174085" name="Slide Number Placeholder 4"/>
          <p:cNvSpPr>
            <a:spLocks noGrp="1"/>
          </p:cNvSpPr>
          <p:nvPr>
            <p:ph type="sldNum" sz="quarter" idx="12"/>
          </p:nvPr>
        </p:nvSpPr>
        <p:spPr>
          <a:noFill/>
        </p:spPr>
        <p:txBody>
          <a:bodyPr/>
          <a:lstStyle/>
          <a:p>
            <a:fld id="{A62CD436-1657-D241-A540-0002F4BE2DC1}" type="slidenum">
              <a:rPr lang="en-US" smtClean="0"/>
              <a:pPr/>
              <a:t>53</a:t>
            </a:fld>
            <a:endParaRPr lang="en-US"/>
          </a:p>
        </p:txBody>
      </p:sp>
      <p:sp>
        <p:nvSpPr>
          <p:cNvPr id="174086" name="Footer Placeholder 5"/>
          <p:cNvSpPr>
            <a:spLocks noGrp="1"/>
          </p:cNvSpPr>
          <p:nvPr>
            <p:ph type="ftr" sz="quarter" idx="11"/>
          </p:nvPr>
        </p:nvSpPr>
        <p:spPr>
          <a:noFill/>
        </p:spPr>
        <p:txBody>
          <a:bodyPr/>
          <a:lstStyle/>
          <a:p>
            <a:r>
              <a:rPr lang="en-US"/>
              <a:t>(c) 2016, C. Faloutsos</a:t>
            </a:r>
          </a:p>
        </p:txBody>
      </p:sp>
      <p:pic>
        <p:nvPicPr>
          <p:cNvPr id="7" name="Content Placeholder 7" descr="algorithma.png"/>
          <p:cNvPicPr>
            <a:picLocks noChangeAspect="1"/>
          </p:cNvPicPr>
          <p:nvPr/>
        </p:nvPicPr>
        <p:blipFill>
          <a:blip r:embed="rId2"/>
          <a:srcRect/>
          <a:stretch>
            <a:fillRect/>
          </a:stretch>
        </p:blipFill>
        <p:spPr bwMode="auto">
          <a:xfrm>
            <a:off x="457200" y="5351463"/>
            <a:ext cx="2124075" cy="13112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5106" name="Picture 3"/>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a:xfrm>
            <a:off x="3121025" y="1238250"/>
            <a:ext cx="4667250" cy="4635500"/>
          </a:xfrm>
        </p:spPr>
      </p:pic>
      <p:sp>
        <p:nvSpPr>
          <p:cNvPr id="15" name="Rectangle 14"/>
          <p:cNvSpPr/>
          <p:nvPr/>
        </p:nvSpPr>
        <p:spPr>
          <a:xfrm>
            <a:off x="3749675" y="2051050"/>
            <a:ext cx="1066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000000"/>
              </a:solidFill>
              <a:latin typeface="Calibri"/>
              <a:cs typeface="Calibri"/>
            </a:endParaRPr>
          </a:p>
        </p:txBody>
      </p:sp>
      <p:sp>
        <p:nvSpPr>
          <p:cNvPr id="175108" name="Title 1"/>
          <p:cNvSpPr>
            <a:spLocks noGrp="1"/>
          </p:cNvSpPr>
          <p:nvPr>
            <p:ph type="title"/>
          </p:nvPr>
        </p:nvSpPr>
        <p:spPr/>
        <p:txBody>
          <a:bodyPr/>
          <a:lstStyle/>
          <a:p>
            <a:r>
              <a:rPr lang="en-US" sz="3600" dirty="0">
                <a:solidFill>
                  <a:srgbClr val="A50021"/>
                </a:solidFill>
                <a:latin typeface="Calibri" charset="0"/>
                <a:ea typeface="Calibri" charset="0"/>
                <a:cs typeface="Calibri" charset="0"/>
              </a:rPr>
              <a:t>Polonium: One-Interaction Results</a:t>
            </a:r>
            <a:endParaRPr lang="en-US" sz="3200" b="0" dirty="0">
              <a:solidFill>
                <a:srgbClr val="A50021"/>
              </a:solidFill>
              <a:latin typeface="Calibri" charset="0"/>
              <a:ea typeface="Calibri" charset="0"/>
              <a:cs typeface="Calibri" charset="0"/>
            </a:endParaRPr>
          </a:p>
        </p:txBody>
      </p:sp>
      <p:sp>
        <p:nvSpPr>
          <p:cNvPr id="175109" name="Rectangle 9"/>
          <p:cNvSpPr>
            <a:spLocks noChangeArrowheads="1"/>
          </p:cNvSpPr>
          <p:nvPr/>
        </p:nvSpPr>
        <p:spPr bwMode="auto">
          <a:xfrm>
            <a:off x="3851275" y="1911350"/>
            <a:ext cx="4249738" cy="955675"/>
          </a:xfrm>
          <a:prstGeom prst="rect">
            <a:avLst/>
          </a:prstGeom>
          <a:noFill/>
          <a:ln w="9525">
            <a:noFill/>
            <a:miter lim="800000"/>
            <a:headEnd/>
            <a:tailEnd/>
          </a:ln>
        </p:spPr>
        <p:txBody>
          <a:bodyPr>
            <a:prstTxWarp prst="textNoShape">
              <a:avLst/>
            </a:prstTxWarp>
            <a:spAutoFit/>
          </a:bodyPr>
          <a:lstStyle/>
          <a:p>
            <a:pPr algn="l"/>
            <a:r>
              <a:rPr lang="en-US" sz="2800" b="1" dirty="0">
                <a:solidFill>
                  <a:srgbClr val="A50021"/>
                </a:solidFill>
                <a:latin typeface="Calibri" charset="0"/>
                <a:ea typeface="Calibri" charset="0"/>
                <a:cs typeface="Calibri" charset="0"/>
              </a:rPr>
              <a:t>84.9% </a:t>
            </a:r>
            <a:r>
              <a:rPr lang="en-US" sz="2800" dirty="0">
                <a:latin typeface="Calibri" charset="0"/>
                <a:ea typeface="Calibri" charset="0"/>
                <a:cs typeface="Calibri" charset="0"/>
              </a:rPr>
              <a:t>True Positive Rate</a:t>
            </a:r>
            <a:br>
              <a:rPr lang="en-US" sz="2800" dirty="0">
                <a:latin typeface="Calibri" charset="0"/>
                <a:ea typeface="Calibri" charset="0"/>
                <a:cs typeface="Calibri" charset="0"/>
              </a:rPr>
            </a:br>
            <a:r>
              <a:rPr lang="en-US" sz="2800" b="1" dirty="0">
                <a:latin typeface="Calibri" charset="0"/>
                <a:ea typeface="Calibri" charset="0"/>
                <a:cs typeface="Calibri" charset="0"/>
              </a:rPr>
              <a:t>1% </a:t>
            </a:r>
            <a:r>
              <a:rPr lang="en-US" sz="2800" dirty="0">
                <a:latin typeface="Calibri" charset="0"/>
                <a:ea typeface="Calibri" charset="0"/>
                <a:cs typeface="Calibri" charset="0"/>
              </a:rPr>
              <a:t>False Positive Rate</a:t>
            </a:r>
          </a:p>
        </p:txBody>
      </p:sp>
      <p:cxnSp>
        <p:nvCxnSpPr>
          <p:cNvPr id="17" name="Straight Connector 16"/>
          <p:cNvCxnSpPr/>
          <p:nvPr/>
        </p:nvCxnSpPr>
        <p:spPr>
          <a:xfrm>
            <a:off x="3521075" y="5499100"/>
            <a:ext cx="396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a:off x="1539875" y="3521075"/>
            <a:ext cx="3962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5112" name="Rectangle 19"/>
          <p:cNvSpPr>
            <a:spLocks noChangeArrowheads="1"/>
          </p:cNvSpPr>
          <p:nvPr/>
        </p:nvSpPr>
        <p:spPr bwMode="auto">
          <a:xfrm>
            <a:off x="266700" y="3059113"/>
            <a:ext cx="2852738" cy="1570037"/>
          </a:xfrm>
          <a:prstGeom prst="rect">
            <a:avLst/>
          </a:prstGeom>
          <a:noFill/>
          <a:ln w="9525">
            <a:noFill/>
            <a:miter lim="800000"/>
            <a:headEnd/>
            <a:tailEnd/>
          </a:ln>
        </p:spPr>
        <p:txBody>
          <a:bodyPr wrap="none">
            <a:prstTxWarp prst="textNoShape">
              <a:avLst/>
            </a:prstTxWarp>
            <a:spAutoFit/>
          </a:bodyPr>
          <a:lstStyle/>
          <a:p>
            <a:r>
              <a:rPr lang="en-US" sz="2400" b="1" dirty="0">
                <a:solidFill>
                  <a:srgbClr val="000066"/>
                </a:solidFill>
                <a:ea typeface="Calibri" charset="0"/>
                <a:cs typeface="Calibri" charset="0"/>
              </a:rPr>
              <a:t>True Positive Rate</a:t>
            </a:r>
          </a:p>
          <a:p>
            <a:r>
              <a:rPr lang="en-US" sz="2400" dirty="0">
                <a:solidFill>
                  <a:srgbClr val="000066"/>
                </a:solidFill>
                <a:latin typeface="Calibri" charset="0"/>
                <a:ea typeface="Calibri" charset="0"/>
                <a:cs typeface="Calibri" charset="0"/>
              </a:rPr>
              <a:t>% of malware </a:t>
            </a:r>
            <a:br>
              <a:rPr lang="en-US" sz="2400" dirty="0">
                <a:solidFill>
                  <a:srgbClr val="000066"/>
                </a:solidFill>
                <a:latin typeface="Calibri" charset="0"/>
                <a:ea typeface="Calibri" charset="0"/>
                <a:cs typeface="Calibri" charset="0"/>
              </a:rPr>
            </a:br>
            <a:r>
              <a:rPr lang="en-US" sz="2400" dirty="0">
                <a:solidFill>
                  <a:srgbClr val="000066"/>
                </a:solidFill>
                <a:latin typeface="Calibri" charset="0"/>
                <a:ea typeface="Calibri" charset="0"/>
                <a:cs typeface="Calibri" charset="0"/>
              </a:rPr>
              <a:t>correctly identified</a:t>
            </a:r>
          </a:p>
          <a:p>
            <a:endParaRPr lang="en-US" sz="2400" b="1" dirty="0">
              <a:solidFill>
                <a:srgbClr val="000000"/>
              </a:solidFill>
              <a:ea typeface="Calibri" charset="0"/>
              <a:cs typeface="Calibri" charset="0"/>
            </a:endParaRPr>
          </a:p>
        </p:txBody>
      </p:sp>
      <p:cxnSp>
        <p:nvCxnSpPr>
          <p:cNvPr id="6" name="Straight Connector 5"/>
          <p:cNvCxnSpPr/>
          <p:nvPr/>
        </p:nvCxnSpPr>
        <p:spPr>
          <a:xfrm>
            <a:off x="3521075" y="5513388"/>
            <a:ext cx="3962400" cy="0"/>
          </a:xfrm>
          <a:prstGeom prst="line">
            <a:avLst/>
          </a:prstGeom>
          <a:ln w="190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3509963" y="1576388"/>
            <a:ext cx="12700" cy="3962400"/>
          </a:xfrm>
          <a:prstGeom prst="line">
            <a:avLst/>
          </a:prstGeom>
          <a:ln w="190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75116" name="Slide Number Placeholder 2"/>
          <p:cNvSpPr>
            <a:spLocks noGrp="1"/>
          </p:cNvSpPr>
          <p:nvPr>
            <p:ph type="sldNum" sz="quarter" idx="12"/>
          </p:nvPr>
        </p:nvSpPr>
        <p:spPr>
          <a:noFill/>
        </p:spPr>
        <p:txBody>
          <a:bodyPr/>
          <a:lstStyle/>
          <a:p>
            <a:fld id="{08456C0B-8522-B247-AA02-E5B388F1CE59}" type="slidenum">
              <a:rPr lang="en-US"/>
              <a:pPr/>
              <a:t>54</a:t>
            </a:fld>
            <a:endParaRPr lang="en-US"/>
          </a:p>
        </p:txBody>
      </p:sp>
      <p:sp>
        <p:nvSpPr>
          <p:cNvPr id="175117" name="TextBox 3"/>
          <p:cNvSpPr txBox="1">
            <a:spLocks noChangeArrowheads="1"/>
          </p:cNvSpPr>
          <p:nvPr/>
        </p:nvSpPr>
        <p:spPr bwMode="auto">
          <a:xfrm>
            <a:off x="3552825" y="1247775"/>
            <a:ext cx="1014413" cy="522288"/>
          </a:xfrm>
          <a:prstGeom prst="rect">
            <a:avLst/>
          </a:prstGeom>
          <a:noFill/>
          <a:ln w="9525">
            <a:noFill/>
            <a:miter lim="800000"/>
            <a:headEnd/>
            <a:tailEnd/>
          </a:ln>
        </p:spPr>
        <p:txBody>
          <a:bodyPr>
            <a:prstTxWarp prst="textNoShape">
              <a:avLst/>
            </a:prstTxWarp>
            <a:spAutoFit/>
          </a:bodyPr>
          <a:lstStyle/>
          <a:p>
            <a:r>
              <a:rPr lang="en-US" sz="2800" dirty="0">
                <a:solidFill>
                  <a:schemeClr val="accent2"/>
                </a:solidFill>
                <a:latin typeface="Calibri" charset="0"/>
                <a:ea typeface="Calibri" charset="0"/>
                <a:cs typeface="Calibri" charset="0"/>
              </a:rPr>
              <a:t>Ideal</a:t>
            </a:r>
          </a:p>
        </p:txBody>
      </p:sp>
      <p:sp>
        <p:nvSpPr>
          <p:cNvPr id="5" name="Oval 4"/>
          <p:cNvSpPr/>
          <p:nvPr/>
        </p:nvSpPr>
        <p:spPr>
          <a:xfrm>
            <a:off x="3459163" y="1562100"/>
            <a:ext cx="117475" cy="117475"/>
          </a:xfrm>
          <a:prstGeom prst="ellips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dirty="0">
              <a:solidFill>
                <a:schemeClr val="accent2"/>
              </a:solidFill>
            </a:endParaRPr>
          </a:p>
        </p:txBody>
      </p:sp>
      <p:sp>
        <p:nvSpPr>
          <p:cNvPr id="19" name="Oval 18"/>
          <p:cNvSpPr/>
          <p:nvPr/>
        </p:nvSpPr>
        <p:spPr>
          <a:xfrm>
            <a:off x="3522663" y="2139950"/>
            <a:ext cx="153987" cy="153988"/>
          </a:xfrm>
          <a:prstGeom prst="ellipse">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a:solidFill>
                <a:srgbClr val="A50021"/>
              </a:solidFill>
            </a:endParaRPr>
          </a:p>
        </p:txBody>
      </p:sp>
      <p:sp>
        <p:nvSpPr>
          <p:cNvPr id="175120" name="Date Placeholder 19"/>
          <p:cNvSpPr>
            <a:spLocks noGrp="1"/>
          </p:cNvSpPr>
          <p:nvPr>
            <p:ph type="dt" sz="quarter" idx="10"/>
          </p:nvPr>
        </p:nvSpPr>
        <p:spPr>
          <a:noFill/>
        </p:spPr>
        <p:txBody>
          <a:bodyPr/>
          <a:lstStyle/>
          <a:p>
            <a:r>
              <a:rPr lang="en-US"/>
              <a:t>Amazon'16</a:t>
            </a:r>
          </a:p>
        </p:txBody>
      </p:sp>
      <p:sp>
        <p:nvSpPr>
          <p:cNvPr id="175121" name="Footer Placeholder 20"/>
          <p:cNvSpPr>
            <a:spLocks noGrp="1"/>
          </p:cNvSpPr>
          <p:nvPr>
            <p:ph type="ftr" sz="quarter" idx="11"/>
          </p:nvPr>
        </p:nvSpPr>
        <p:spPr>
          <a:noFill/>
        </p:spPr>
        <p:txBody>
          <a:bodyPr/>
          <a:lstStyle/>
          <a:p>
            <a:r>
              <a:rPr lang="en-US"/>
              <a:t>(c) 2016, C. Faloutsos</a:t>
            </a:r>
            <a:endParaRPr lang="en-US" dirty="0"/>
          </a:p>
        </p:txBody>
      </p:sp>
      <p:sp>
        <p:nvSpPr>
          <p:cNvPr id="175113" name="Rectangle 21"/>
          <p:cNvSpPr>
            <a:spLocks noChangeArrowheads="1"/>
          </p:cNvSpPr>
          <p:nvPr/>
        </p:nvSpPr>
        <p:spPr bwMode="auto">
          <a:xfrm>
            <a:off x="2420938" y="5862638"/>
            <a:ext cx="6303962" cy="830997"/>
          </a:xfrm>
          <a:prstGeom prst="rect">
            <a:avLst/>
          </a:prstGeom>
          <a:solidFill>
            <a:schemeClr val="bg1"/>
          </a:solidFill>
          <a:ln w="9525">
            <a:noFill/>
            <a:miter lim="800000"/>
            <a:headEnd/>
            <a:tailEnd/>
          </a:ln>
        </p:spPr>
        <p:txBody>
          <a:bodyPr wrap="square">
            <a:prstTxWarp prst="textNoShape">
              <a:avLst/>
            </a:prstTxWarp>
            <a:spAutoFit/>
          </a:bodyPr>
          <a:lstStyle/>
          <a:p>
            <a:r>
              <a:rPr lang="en-US" sz="2400" b="1" dirty="0">
                <a:solidFill>
                  <a:srgbClr val="000066"/>
                </a:solidFill>
                <a:ea typeface="Calibri" charset="0"/>
                <a:cs typeface="Calibri" charset="0"/>
              </a:rPr>
              <a:t>False Positive Rate</a:t>
            </a:r>
          </a:p>
          <a:p>
            <a:r>
              <a:rPr lang="en-US" sz="2400" dirty="0">
                <a:solidFill>
                  <a:srgbClr val="000066"/>
                </a:solidFill>
                <a:latin typeface="Calibri" charset="0"/>
                <a:ea typeface="Calibri" charset="0"/>
                <a:cs typeface="Calibri" charset="0"/>
              </a:rPr>
              <a:t>% of non-malware wrongly labeled as malware</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55</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 financial fraud</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6386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2EAB-D9CA-934F-AF27-676EBA972E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6E99C0-20FE-C74C-BF14-EEAAB6823C1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20D1A03-0F03-CE45-AF06-983A9B0A2DA0}"/>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6C197BE2-5B2F-2948-B2AC-E7CF1B0E599F}"/>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6A165C43-1ADE-1141-BEC1-C17E0D088F1E}"/>
              </a:ext>
            </a:extLst>
          </p:cNvPr>
          <p:cNvSpPr>
            <a:spLocks noGrp="1"/>
          </p:cNvSpPr>
          <p:nvPr>
            <p:ph type="sldNum" sz="quarter" idx="12"/>
          </p:nvPr>
        </p:nvSpPr>
        <p:spPr/>
        <p:txBody>
          <a:bodyPr/>
          <a:lstStyle/>
          <a:p>
            <a:pPr>
              <a:defRPr/>
            </a:pPr>
            <a:fld id="{F9B43987-7F84-BB4A-8611-CDF75B6A737D}" type="slidenum">
              <a:rPr lang="en-US" smtClean="0"/>
              <a:pPr>
                <a:defRPr/>
              </a:pPr>
              <a:t>56</a:t>
            </a:fld>
            <a:endParaRPr lang="en-US"/>
          </a:p>
        </p:txBody>
      </p:sp>
      <p:sp>
        <p:nvSpPr>
          <p:cNvPr id="7" name="TextBox 6">
            <a:extLst>
              <a:ext uri="{FF2B5EF4-FFF2-40B4-BE49-F238E27FC236}">
                <a16:creationId xmlns:a16="http://schemas.microsoft.com/office/drawing/2014/main" id="{4CA53AB8-B5AC-6047-9C8A-F10B7A980A5A}"/>
              </a:ext>
            </a:extLst>
          </p:cNvPr>
          <p:cNvSpPr txBox="1"/>
          <p:nvPr/>
        </p:nvSpPr>
        <p:spPr>
          <a:xfrm>
            <a:off x="2553789" y="2953407"/>
            <a:ext cx="3416321" cy="1200329"/>
          </a:xfrm>
          <a:prstGeom prst="rect">
            <a:avLst/>
          </a:prstGeom>
          <a:noFill/>
        </p:spPr>
        <p:txBody>
          <a:bodyPr wrap="none" rtlCol="0">
            <a:spAutoFit/>
          </a:bodyPr>
          <a:lstStyle/>
          <a:p>
            <a:r>
              <a:rPr lang="en-US" sz="7200" b="1" dirty="0">
                <a:solidFill>
                  <a:schemeClr val="bg1"/>
                </a:solidFill>
              </a:rPr>
              <a:t>SNARE</a:t>
            </a:r>
            <a:endParaRPr lang="en-US" b="1" dirty="0">
              <a:solidFill>
                <a:schemeClr val="bg1"/>
              </a:solidFill>
            </a:endParaRPr>
          </a:p>
        </p:txBody>
      </p:sp>
    </p:spTree>
    <p:extLst>
      <p:ext uri="{BB962C8B-B14F-4D97-AF65-F5344CB8AC3E}">
        <p14:creationId xmlns:p14="http://schemas.microsoft.com/office/powerpoint/2010/main" val="152211958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368300"/>
            <a:ext cx="8229600" cy="1066800"/>
          </a:xfrm>
        </p:spPr>
        <p:txBody>
          <a:bodyPr/>
          <a:lstStyle/>
          <a:p>
            <a:r>
              <a:rPr lang="en-US"/>
              <a:t>Network Effect Tools: SNARE</a:t>
            </a:r>
          </a:p>
        </p:txBody>
      </p:sp>
      <p:sp>
        <p:nvSpPr>
          <p:cNvPr id="26627" name="Slide Number Placeholder 3"/>
          <p:cNvSpPr>
            <a:spLocks noGrp="1"/>
          </p:cNvSpPr>
          <p:nvPr>
            <p:ph type="sldNum" sz="quarter" idx="12"/>
          </p:nvPr>
        </p:nvSpPr>
        <p:spPr>
          <a:xfrm>
            <a:off x="8174038" y="6569075"/>
            <a:ext cx="762000" cy="365125"/>
          </a:xfrm>
          <a:noFill/>
        </p:spPr>
        <p:txBody>
          <a:bodyPr/>
          <a:lstStyle/>
          <a:p>
            <a:fld id="{36E4FF93-B2A6-BA4F-8256-CC3DE76E7B2F}" type="slidenum">
              <a:rPr lang="en-US"/>
              <a:pPr/>
              <a:t>57</a:t>
            </a:fld>
            <a:endParaRPr lang="en-US"/>
          </a:p>
        </p:txBody>
      </p:sp>
      <p:sp>
        <p:nvSpPr>
          <p:cNvPr id="6" name="Content Placeholder 5"/>
          <p:cNvSpPr>
            <a:spLocks noGrp="1"/>
          </p:cNvSpPr>
          <p:nvPr>
            <p:ph idx="1"/>
          </p:nvPr>
        </p:nvSpPr>
        <p:spPr>
          <a:xfrm>
            <a:off x="457200" y="1474788"/>
            <a:ext cx="8242300" cy="709612"/>
          </a:xfrm>
        </p:spPr>
        <p:txBody>
          <a:bodyPr>
            <a:normAutofit fontScale="92500" lnSpcReduction="20000"/>
          </a:bodyPr>
          <a:lstStyle/>
          <a:p>
            <a:pPr>
              <a:defRPr/>
            </a:pPr>
            <a:r>
              <a:rPr lang="en-US" sz="2600" dirty="0"/>
              <a:t>Some accounts are sort-of-suspicious – how to combine weak signals?</a:t>
            </a:r>
          </a:p>
        </p:txBody>
      </p:sp>
      <p:grpSp>
        <p:nvGrpSpPr>
          <p:cNvPr id="2" name="Group 17"/>
          <p:cNvGrpSpPr>
            <a:grpSpLocks/>
          </p:cNvGrpSpPr>
          <p:nvPr/>
        </p:nvGrpSpPr>
        <p:grpSpPr bwMode="auto">
          <a:xfrm>
            <a:off x="609600" y="2178050"/>
            <a:ext cx="3844925" cy="2816225"/>
            <a:chOff x="609600" y="3630420"/>
            <a:chExt cx="3844922" cy="2816100"/>
          </a:xfrm>
        </p:grpSpPr>
        <p:pic>
          <p:nvPicPr>
            <p:cNvPr id="26635" name="Picture 6" descr="network-flagged2.png"/>
            <p:cNvPicPr>
              <a:picLocks noChangeAspect="1"/>
            </p:cNvPicPr>
            <p:nvPr/>
          </p:nvPicPr>
          <p:blipFill>
            <a:blip r:embed="rId3"/>
            <a:srcRect/>
            <a:stretch>
              <a:fillRect/>
            </a:stretch>
          </p:blipFill>
          <p:spPr bwMode="auto">
            <a:xfrm>
              <a:off x="609600" y="3999752"/>
              <a:ext cx="3844922" cy="2446768"/>
            </a:xfrm>
            <a:prstGeom prst="rect">
              <a:avLst/>
            </a:prstGeom>
            <a:noFill/>
            <a:ln w="9525">
              <a:noFill/>
              <a:miter lim="800000"/>
              <a:headEnd/>
              <a:tailEnd/>
            </a:ln>
          </p:spPr>
        </p:pic>
        <p:sp>
          <p:nvSpPr>
            <p:cNvPr id="26636" name="TextBox 8"/>
            <p:cNvSpPr txBox="1">
              <a:spLocks noChangeArrowheads="1"/>
            </p:cNvSpPr>
            <p:nvPr/>
          </p:nvSpPr>
          <p:spPr bwMode="auto">
            <a:xfrm>
              <a:off x="1905000" y="3630420"/>
              <a:ext cx="1093118" cy="461665"/>
            </a:xfrm>
            <a:prstGeom prst="rect">
              <a:avLst/>
            </a:prstGeom>
            <a:noFill/>
            <a:ln w="9525">
              <a:noFill/>
              <a:miter lim="800000"/>
              <a:headEnd/>
              <a:tailEnd/>
            </a:ln>
          </p:spPr>
          <p:txBody>
            <a:bodyPr wrap="none">
              <a:prstTxWarp prst="textNoShape">
                <a:avLst/>
              </a:prstTxWarp>
              <a:spAutoFit/>
            </a:bodyPr>
            <a:lstStyle/>
            <a:p>
              <a:r>
                <a:rPr lang="en-US" sz="2400">
                  <a:latin typeface="Trebuchet MS" charset="0"/>
                </a:rPr>
                <a:t>Before</a:t>
              </a:r>
            </a:p>
          </p:txBody>
        </p:sp>
      </p:grpSp>
      <p:sp>
        <p:nvSpPr>
          <p:cNvPr id="26630" name="Date Placeholder 24"/>
          <p:cNvSpPr>
            <a:spLocks noGrp="1"/>
          </p:cNvSpPr>
          <p:nvPr>
            <p:ph type="dt" sz="quarter" idx="10"/>
          </p:nvPr>
        </p:nvSpPr>
        <p:spPr>
          <a:noFill/>
        </p:spPr>
        <p:txBody>
          <a:bodyPr/>
          <a:lstStyle/>
          <a:p>
            <a:r>
              <a:rPr lang="en-US"/>
              <a:t>Amazon'16</a:t>
            </a:r>
          </a:p>
        </p:txBody>
      </p:sp>
      <p:sp>
        <p:nvSpPr>
          <p:cNvPr id="26631" name="Footer Placeholder 25"/>
          <p:cNvSpPr>
            <a:spLocks noGrp="1"/>
          </p:cNvSpPr>
          <p:nvPr>
            <p:ph type="ftr" sz="quarter" idx="11"/>
          </p:nvPr>
        </p:nvSpPr>
        <p:spPr>
          <a:noFill/>
        </p:spPr>
        <p:txBody>
          <a:bodyPr/>
          <a:lstStyle/>
          <a:p>
            <a:r>
              <a:rPr lang="en-US"/>
              <a:t>(c) 2016, C. Faloutsos</a:t>
            </a:r>
          </a:p>
        </p:txBody>
      </p:sp>
      <p:sp>
        <p:nvSpPr>
          <p:cNvPr id="28" name="Rectangle 27"/>
          <p:cNvSpPr/>
          <p:nvPr/>
        </p:nvSpPr>
        <p:spPr>
          <a:xfrm rot="10800000">
            <a:off x="266700" y="2851729"/>
            <a:ext cx="304800" cy="2103868"/>
          </a:xfrm>
          <a:prstGeom prst="rect">
            <a:avLst/>
          </a:prstGeom>
          <a:gradFill flip="none" rotWithShape="1">
            <a:gsLst>
              <a:gs pos="0">
                <a:srgbClr val="FF0000"/>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a:solidFill>
                <a:srgbClr val="FFFFFF"/>
              </a:solidFill>
              <a:ea typeface="ＭＳ Ｐゴシック" charset="-128"/>
              <a:cs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368300"/>
            <a:ext cx="8229600" cy="1066800"/>
          </a:xfrm>
        </p:spPr>
        <p:txBody>
          <a:bodyPr/>
          <a:lstStyle/>
          <a:p>
            <a:r>
              <a:rPr lang="en-US"/>
              <a:t>Network Effect Tools: SNARE</a:t>
            </a:r>
          </a:p>
        </p:txBody>
      </p:sp>
      <p:sp>
        <p:nvSpPr>
          <p:cNvPr id="28675" name="Slide Number Placeholder 3"/>
          <p:cNvSpPr>
            <a:spLocks noGrp="1"/>
          </p:cNvSpPr>
          <p:nvPr>
            <p:ph type="sldNum" sz="quarter" idx="12"/>
          </p:nvPr>
        </p:nvSpPr>
        <p:spPr>
          <a:xfrm>
            <a:off x="8174038" y="6569075"/>
            <a:ext cx="762000" cy="365125"/>
          </a:xfrm>
          <a:noFill/>
        </p:spPr>
        <p:txBody>
          <a:bodyPr/>
          <a:lstStyle/>
          <a:p>
            <a:fld id="{80A6EDB7-54BF-FA40-963B-702F325ACC43}" type="slidenum">
              <a:rPr lang="en-US"/>
              <a:pPr/>
              <a:t>58</a:t>
            </a:fld>
            <a:endParaRPr lang="en-US"/>
          </a:p>
        </p:txBody>
      </p:sp>
      <p:sp>
        <p:nvSpPr>
          <p:cNvPr id="6" name="Content Placeholder 5"/>
          <p:cNvSpPr>
            <a:spLocks noGrp="1"/>
          </p:cNvSpPr>
          <p:nvPr>
            <p:ph idx="1"/>
          </p:nvPr>
        </p:nvSpPr>
        <p:spPr>
          <a:xfrm>
            <a:off x="457200" y="1474788"/>
            <a:ext cx="8242300" cy="709612"/>
          </a:xfrm>
        </p:spPr>
        <p:txBody>
          <a:bodyPr/>
          <a:lstStyle/>
          <a:p>
            <a:r>
              <a:rPr lang="en-US" sz="2600"/>
              <a:t>A: Belief Propagation</a:t>
            </a:r>
            <a:r>
              <a:rPr lang="en-US" sz="2400"/>
              <a:t>.</a:t>
            </a:r>
          </a:p>
          <a:p>
            <a:endParaRPr lang="en-US" sz="2600"/>
          </a:p>
        </p:txBody>
      </p:sp>
      <p:grpSp>
        <p:nvGrpSpPr>
          <p:cNvPr id="2" name="Group 17"/>
          <p:cNvGrpSpPr>
            <a:grpSpLocks/>
          </p:cNvGrpSpPr>
          <p:nvPr/>
        </p:nvGrpSpPr>
        <p:grpSpPr bwMode="auto">
          <a:xfrm>
            <a:off x="609600" y="2178050"/>
            <a:ext cx="3844925" cy="2816225"/>
            <a:chOff x="609600" y="3630420"/>
            <a:chExt cx="3844922" cy="2816100"/>
          </a:xfrm>
        </p:grpSpPr>
        <p:pic>
          <p:nvPicPr>
            <p:cNvPr id="28691" name="Picture 6" descr="network-flagged2.png"/>
            <p:cNvPicPr>
              <a:picLocks noChangeAspect="1"/>
            </p:cNvPicPr>
            <p:nvPr/>
          </p:nvPicPr>
          <p:blipFill>
            <a:blip r:embed="rId3"/>
            <a:srcRect/>
            <a:stretch>
              <a:fillRect/>
            </a:stretch>
          </p:blipFill>
          <p:spPr bwMode="auto">
            <a:xfrm>
              <a:off x="609600" y="3999752"/>
              <a:ext cx="3844922" cy="2446768"/>
            </a:xfrm>
            <a:prstGeom prst="rect">
              <a:avLst/>
            </a:prstGeom>
            <a:noFill/>
            <a:ln w="9525">
              <a:noFill/>
              <a:miter lim="800000"/>
              <a:headEnd/>
              <a:tailEnd/>
            </a:ln>
          </p:spPr>
        </p:pic>
        <p:sp>
          <p:nvSpPr>
            <p:cNvPr id="28692" name="TextBox 8"/>
            <p:cNvSpPr txBox="1">
              <a:spLocks noChangeArrowheads="1"/>
            </p:cNvSpPr>
            <p:nvPr/>
          </p:nvSpPr>
          <p:spPr bwMode="auto">
            <a:xfrm>
              <a:off x="1905000" y="3630420"/>
              <a:ext cx="1093118" cy="461665"/>
            </a:xfrm>
            <a:prstGeom prst="rect">
              <a:avLst/>
            </a:prstGeom>
            <a:noFill/>
            <a:ln w="9525">
              <a:noFill/>
              <a:miter lim="800000"/>
              <a:headEnd/>
              <a:tailEnd/>
            </a:ln>
          </p:spPr>
          <p:txBody>
            <a:bodyPr wrap="none">
              <a:prstTxWarp prst="textNoShape">
                <a:avLst/>
              </a:prstTxWarp>
              <a:spAutoFit/>
            </a:bodyPr>
            <a:lstStyle/>
            <a:p>
              <a:r>
                <a:rPr lang="en-US" sz="2400">
                  <a:latin typeface="Trebuchet MS" charset="0"/>
                </a:rPr>
                <a:t>Before</a:t>
              </a:r>
            </a:p>
          </p:txBody>
        </p:sp>
      </p:grpSp>
      <p:grpSp>
        <p:nvGrpSpPr>
          <p:cNvPr id="3" name="Group 30"/>
          <p:cNvGrpSpPr>
            <a:grpSpLocks/>
          </p:cNvGrpSpPr>
          <p:nvPr/>
        </p:nvGrpSpPr>
        <p:grpSpPr bwMode="auto">
          <a:xfrm>
            <a:off x="2971800" y="2651125"/>
            <a:ext cx="685800" cy="1014413"/>
            <a:chOff x="2971801" y="4092084"/>
            <a:chExt cx="685800" cy="1013319"/>
          </a:xfrm>
        </p:grpSpPr>
        <p:cxnSp>
          <p:nvCxnSpPr>
            <p:cNvPr id="22" name="Straight Arrow Connector 21"/>
            <p:cNvCxnSpPr/>
            <p:nvPr/>
          </p:nvCxnSpPr>
          <p:spPr>
            <a:xfrm rot="5400000">
              <a:off x="2693659" y="4370226"/>
              <a:ext cx="861083" cy="304800"/>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flipV="1">
              <a:off x="3048001" y="4718471"/>
              <a:ext cx="457200" cy="344115"/>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3124201" y="5105403"/>
              <a:ext cx="533400" cy="0"/>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4" name="Group 31"/>
          <p:cNvGrpSpPr>
            <a:grpSpLocks/>
          </p:cNvGrpSpPr>
          <p:nvPr/>
        </p:nvGrpSpPr>
        <p:grpSpPr bwMode="auto">
          <a:xfrm>
            <a:off x="3048000" y="2651125"/>
            <a:ext cx="685800" cy="1014413"/>
            <a:chOff x="2971801" y="4092084"/>
            <a:chExt cx="685800" cy="1013319"/>
          </a:xfrm>
        </p:grpSpPr>
        <p:cxnSp>
          <p:nvCxnSpPr>
            <p:cNvPr id="33" name="Straight Arrow Connector 32"/>
            <p:cNvCxnSpPr/>
            <p:nvPr/>
          </p:nvCxnSpPr>
          <p:spPr>
            <a:xfrm rot="5400000">
              <a:off x="2693659" y="4370226"/>
              <a:ext cx="861083" cy="304800"/>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flipV="1">
              <a:off x="3048001" y="4718471"/>
              <a:ext cx="457200" cy="344115"/>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0800000">
              <a:off x="3124201" y="5105403"/>
              <a:ext cx="533400" cy="0"/>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8680" name="Date Placeholder 24"/>
          <p:cNvSpPr>
            <a:spLocks noGrp="1"/>
          </p:cNvSpPr>
          <p:nvPr>
            <p:ph type="dt" sz="quarter" idx="10"/>
          </p:nvPr>
        </p:nvSpPr>
        <p:spPr>
          <a:noFill/>
        </p:spPr>
        <p:txBody>
          <a:bodyPr/>
          <a:lstStyle/>
          <a:p>
            <a:r>
              <a:rPr lang="en-US"/>
              <a:t>Amazon'16</a:t>
            </a:r>
          </a:p>
        </p:txBody>
      </p:sp>
      <p:sp>
        <p:nvSpPr>
          <p:cNvPr id="28681" name="Footer Placeholder 25"/>
          <p:cNvSpPr>
            <a:spLocks noGrp="1"/>
          </p:cNvSpPr>
          <p:nvPr>
            <p:ph type="ftr" sz="quarter" idx="11"/>
          </p:nvPr>
        </p:nvSpPr>
        <p:spPr>
          <a:noFill/>
        </p:spPr>
        <p:txBody>
          <a:bodyPr/>
          <a:lstStyle/>
          <a:p>
            <a:r>
              <a:rPr lang="en-US"/>
              <a:t>(c) 2016, C. Faloutsos</a:t>
            </a:r>
          </a:p>
        </p:txBody>
      </p:sp>
      <p:sp>
        <p:nvSpPr>
          <p:cNvPr id="28" name="Rectangle 27"/>
          <p:cNvSpPr/>
          <p:nvPr/>
        </p:nvSpPr>
        <p:spPr>
          <a:xfrm rot="10800000">
            <a:off x="266700" y="2851729"/>
            <a:ext cx="304800" cy="2103868"/>
          </a:xfrm>
          <a:prstGeom prst="rect">
            <a:avLst/>
          </a:prstGeom>
          <a:gradFill flip="none" rotWithShape="1">
            <a:gsLst>
              <a:gs pos="0">
                <a:srgbClr val="FF0000"/>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a:solidFill>
                <a:srgbClr val="FFFFFF"/>
              </a:solidFill>
              <a:ea typeface="ＭＳ Ｐゴシック" charset="-128"/>
              <a:cs typeface="ＭＳ Ｐゴシック"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368300"/>
            <a:ext cx="8229600" cy="1066800"/>
          </a:xfrm>
        </p:spPr>
        <p:txBody>
          <a:bodyPr/>
          <a:lstStyle/>
          <a:p>
            <a:r>
              <a:rPr lang="en-US"/>
              <a:t>Network Effect Tools: SNARE</a:t>
            </a:r>
          </a:p>
        </p:txBody>
      </p:sp>
      <p:sp>
        <p:nvSpPr>
          <p:cNvPr id="30723" name="Slide Number Placeholder 3"/>
          <p:cNvSpPr>
            <a:spLocks noGrp="1"/>
          </p:cNvSpPr>
          <p:nvPr>
            <p:ph type="sldNum" sz="quarter" idx="12"/>
          </p:nvPr>
        </p:nvSpPr>
        <p:spPr>
          <a:xfrm>
            <a:off x="8174038" y="6569075"/>
            <a:ext cx="762000" cy="365125"/>
          </a:xfrm>
          <a:noFill/>
        </p:spPr>
        <p:txBody>
          <a:bodyPr/>
          <a:lstStyle/>
          <a:p>
            <a:fld id="{C8BDBA5E-4F63-B745-9D3C-CBC3222281EA}" type="slidenum">
              <a:rPr lang="en-US"/>
              <a:pPr/>
              <a:t>59</a:t>
            </a:fld>
            <a:endParaRPr lang="en-US"/>
          </a:p>
        </p:txBody>
      </p:sp>
      <p:sp>
        <p:nvSpPr>
          <p:cNvPr id="6" name="Content Placeholder 5"/>
          <p:cNvSpPr>
            <a:spLocks noGrp="1"/>
          </p:cNvSpPr>
          <p:nvPr>
            <p:ph idx="1"/>
          </p:nvPr>
        </p:nvSpPr>
        <p:spPr>
          <a:xfrm>
            <a:off x="457200" y="1474788"/>
            <a:ext cx="8242300" cy="709612"/>
          </a:xfrm>
        </p:spPr>
        <p:txBody>
          <a:bodyPr/>
          <a:lstStyle/>
          <a:p>
            <a:r>
              <a:rPr lang="en-US" sz="2600"/>
              <a:t>A: Belief Propagation</a:t>
            </a:r>
            <a:r>
              <a:rPr lang="en-US" sz="2400"/>
              <a:t>.</a:t>
            </a:r>
          </a:p>
          <a:p>
            <a:endParaRPr lang="en-US" sz="2600"/>
          </a:p>
        </p:txBody>
      </p:sp>
      <p:grpSp>
        <p:nvGrpSpPr>
          <p:cNvPr id="2" name="Group 16"/>
          <p:cNvGrpSpPr>
            <a:grpSpLocks/>
          </p:cNvGrpSpPr>
          <p:nvPr/>
        </p:nvGrpSpPr>
        <p:grpSpPr bwMode="auto">
          <a:xfrm>
            <a:off x="5410200" y="2343150"/>
            <a:ext cx="3733800" cy="2592388"/>
            <a:chOff x="5410200" y="3782820"/>
            <a:chExt cx="3733800" cy="2592987"/>
          </a:xfrm>
        </p:grpSpPr>
        <p:pic>
          <p:nvPicPr>
            <p:cNvPr id="30743" name="Picture 7" descr="network-propagated2.png"/>
            <p:cNvPicPr>
              <a:picLocks noChangeAspect="1"/>
            </p:cNvPicPr>
            <p:nvPr/>
          </p:nvPicPr>
          <p:blipFill>
            <a:blip r:embed="rId3"/>
            <a:srcRect/>
            <a:stretch>
              <a:fillRect/>
            </a:stretch>
          </p:blipFill>
          <p:spPr bwMode="auto">
            <a:xfrm>
              <a:off x="5410200" y="3999752"/>
              <a:ext cx="3733800" cy="2376055"/>
            </a:xfrm>
            <a:prstGeom prst="rect">
              <a:avLst/>
            </a:prstGeom>
            <a:noFill/>
            <a:ln w="9525">
              <a:noFill/>
              <a:miter lim="800000"/>
              <a:headEnd/>
              <a:tailEnd/>
            </a:ln>
          </p:spPr>
        </p:pic>
        <p:sp>
          <p:nvSpPr>
            <p:cNvPr id="30744" name="TextBox 9"/>
            <p:cNvSpPr txBox="1">
              <a:spLocks noChangeArrowheads="1"/>
            </p:cNvSpPr>
            <p:nvPr/>
          </p:nvSpPr>
          <p:spPr bwMode="auto">
            <a:xfrm>
              <a:off x="6845793" y="3782820"/>
              <a:ext cx="889987" cy="461665"/>
            </a:xfrm>
            <a:prstGeom prst="rect">
              <a:avLst/>
            </a:prstGeom>
            <a:noFill/>
            <a:ln w="9525">
              <a:noFill/>
              <a:miter lim="800000"/>
              <a:headEnd/>
              <a:tailEnd/>
            </a:ln>
          </p:spPr>
          <p:txBody>
            <a:bodyPr wrap="none">
              <a:prstTxWarp prst="textNoShape">
                <a:avLst/>
              </a:prstTxWarp>
              <a:spAutoFit/>
            </a:bodyPr>
            <a:lstStyle/>
            <a:p>
              <a:r>
                <a:rPr lang="en-US" sz="2400">
                  <a:solidFill>
                    <a:srgbClr val="0000CC"/>
                  </a:solidFill>
                  <a:latin typeface="Trebuchet MS" charset="0"/>
                </a:rPr>
                <a:t>After</a:t>
              </a:r>
            </a:p>
          </p:txBody>
        </p:sp>
      </p:grpSp>
      <p:grpSp>
        <p:nvGrpSpPr>
          <p:cNvPr id="3" name="Group 17"/>
          <p:cNvGrpSpPr>
            <a:grpSpLocks/>
          </p:cNvGrpSpPr>
          <p:nvPr/>
        </p:nvGrpSpPr>
        <p:grpSpPr bwMode="auto">
          <a:xfrm>
            <a:off x="609600" y="2178050"/>
            <a:ext cx="3844925" cy="2816225"/>
            <a:chOff x="609600" y="3630420"/>
            <a:chExt cx="3844922" cy="2816100"/>
          </a:xfrm>
        </p:grpSpPr>
        <p:pic>
          <p:nvPicPr>
            <p:cNvPr id="30741" name="Picture 6" descr="network-flagged2.png"/>
            <p:cNvPicPr>
              <a:picLocks noChangeAspect="1"/>
            </p:cNvPicPr>
            <p:nvPr/>
          </p:nvPicPr>
          <p:blipFill>
            <a:blip r:embed="rId4"/>
            <a:srcRect/>
            <a:stretch>
              <a:fillRect/>
            </a:stretch>
          </p:blipFill>
          <p:spPr bwMode="auto">
            <a:xfrm>
              <a:off x="609600" y="3999752"/>
              <a:ext cx="3844922" cy="2446768"/>
            </a:xfrm>
            <a:prstGeom prst="rect">
              <a:avLst/>
            </a:prstGeom>
            <a:noFill/>
            <a:ln w="9525">
              <a:noFill/>
              <a:miter lim="800000"/>
              <a:headEnd/>
              <a:tailEnd/>
            </a:ln>
          </p:spPr>
        </p:pic>
        <p:sp>
          <p:nvSpPr>
            <p:cNvPr id="30742" name="TextBox 8"/>
            <p:cNvSpPr txBox="1">
              <a:spLocks noChangeArrowheads="1"/>
            </p:cNvSpPr>
            <p:nvPr/>
          </p:nvSpPr>
          <p:spPr bwMode="auto">
            <a:xfrm>
              <a:off x="1905000" y="3630420"/>
              <a:ext cx="1093118" cy="461665"/>
            </a:xfrm>
            <a:prstGeom prst="rect">
              <a:avLst/>
            </a:prstGeom>
            <a:noFill/>
            <a:ln w="9525">
              <a:noFill/>
              <a:miter lim="800000"/>
              <a:headEnd/>
              <a:tailEnd/>
            </a:ln>
          </p:spPr>
          <p:txBody>
            <a:bodyPr wrap="none">
              <a:prstTxWarp prst="textNoShape">
                <a:avLst/>
              </a:prstTxWarp>
              <a:spAutoFit/>
            </a:bodyPr>
            <a:lstStyle/>
            <a:p>
              <a:r>
                <a:rPr lang="en-US" sz="2400">
                  <a:latin typeface="Trebuchet MS" charset="0"/>
                </a:rPr>
                <a:t>Before</a:t>
              </a:r>
            </a:p>
          </p:txBody>
        </p:sp>
      </p:grpSp>
      <p:grpSp>
        <p:nvGrpSpPr>
          <p:cNvPr id="4" name="Group 30"/>
          <p:cNvGrpSpPr>
            <a:grpSpLocks/>
          </p:cNvGrpSpPr>
          <p:nvPr/>
        </p:nvGrpSpPr>
        <p:grpSpPr bwMode="auto">
          <a:xfrm>
            <a:off x="2971800" y="2651125"/>
            <a:ext cx="685800" cy="1014413"/>
            <a:chOff x="2971801" y="4092084"/>
            <a:chExt cx="685800" cy="1013319"/>
          </a:xfrm>
        </p:grpSpPr>
        <p:cxnSp>
          <p:nvCxnSpPr>
            <p:cNvPr id="22" name="Straight Arrow Connector 21"/>
            <p:cNvCxnSpPr/>
            <p:nvPr/>
          </p:nvCxnSpPr>
          <p:spPr>
            <a:xfrm rot="5400000">
              <a:off x="2693659" y="4370226"/>
              <a:ext cx="861083" cy="304800"/>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flipV="1">
              <a:off x="3048001" y="4718471"/>
              <a:ext cx="457200" cy="344115"/>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3124201" y="5105403"/>
              <a:ext cx="533400" cy="0"/>
            </a:xfrm>
            <a:prstGeom prst="straightConnector1">
              <a:avLst/>
            </a:prstGeom>
            <a:ln w="3175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5" name="Group 31"/>
          <p:cNvGrpSpPr>
            <a:grpSpLocks/>
          </p:cNvGrpSpPr>
          <p:nvPr/>
        </p:nvGrpSpPr>
        <p:grpSpPr bwMode="auto">
          <a:xfrm>
            <a:off x="3048000" y="2651125"/>
            <a:ext cx="685800" cy="1014413"/>
            <a:chOff x="2971801" y="4092084"/>
            <a:chExt cx="685800" cy="1013319"/>
          </a:xfrm>
        </p:grpSpPr>
        <p:cxnSp>
          <p:nvCxnSpPr>
            <p:cNvPr id="33" name="Straight Arrow Connector 32"/>
            <p:cNvCxnSpPr/>
            <p:nvPr/>
          </p:nvCxnSpPr>
          <p:spPr>
            <a:xfrm rot="5400000">
              <a:off x="2693659" y="4370226"/>
              <a:ext cx="861083" cy="304800"/>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0800000" flipV="1">
              <a:off x="3048001" y="4718471"/>
              <a:ext cx="457200" cy="344115"/>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0800000">
              <a:off x="3124201" y="5105403"/>
              <a:ext cx="533400" cy="0"/>
            </a:xfrm>
            <a:prstGeom prst="straightConnector1">
              <a:avLst/>
            </a:prstGeom>
            <a:ln w="31750" cap="flat" cmpd="sng" algn="ctr">
              <a:solidFill>
                <a:srgbClr val="008000"/>
              </a:solidFill>
              <a:prstDash val="solid"/>
              <a:round/>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0729" name="Date Placeholder 24"/>
          <p:cNvSpPr>
            <a:spLocks noGrp="1"/>
          </p:cNvSpPr>
          <p:nvPr>
            <p:ph type="dt" sz="quarter" idx="10"/>
          </p:nvPr>
        </p:nvSpPr>
        <p:spPr>
          <a:noFill/>
        </p:spPr>
        <p:txBody>
          <a:bodyPr/>
          <a:lstStyle/>
          <a:p>
            <a:r>
              <a:rPr lang="en-US"/>
              <a:t>Amazon'16</a:t>
            </a:r>
          </a:p>
        </p:txBody>
      </p:sp>
      <p:sp>
        <p:nvSpPr>
          <p:cNvPr id="30730" name="Footer Placeholder 25"/>
          <p:cNvSpPr>
            <a:spLocks noGrp="1"/>
          </p:cNvSpPr>
          <p:nvPr>
            <p:ph type="ftr" sz="quarter" idx="11"/>
          </p:nvPr>
        </p:nvSpPr>
        <p:spPr>
          <a:noFill/>
        </p:spPr>
        <p:txBody>
          <a:bodyPr/>
          <a:lstStyle/>
          <a:p>
            <a:r>
              <a:rPr lang="en-US"/>
              <a:t>(c) 2016, C. Faloutsos</a:t>
            </a:r>
          </a:p>
        </p:txBody>
      </p:sp>
      <p:sp>
        <p:nvSpPr>
          <p:cNvPr id="28" name="Rectangle 27"/>
          <p:cNvSpPr/>
          <p:nvPr/>
        </p:nvSpPr>
        <p:spPr>
          <a:xfrm rot="10800000">
            <a:off x="266700" y="2851729"/>
            <a:ext cx="304800" cy="2103868"/>
          </a:xfrm>
          <a:prstGeom prst="rect">
            <a:avLst/>
          </a:prstGeom>
          <a:gradFill flip="none" rotWithShape="1">
            <a:gsLst>
              <a:gs pos="0">
                <a:srgbClr val="FF0000"/>
              </a:gs>
              <a:gs pos="100000">
                <a:srgbClr val="FFFF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a:solidFill>
                <a:srgbClr val="FFFFFF"/>
              </a:solidFill>
              <a:ea typeface="ＭＳ Ｐゴシック" charset="-128"/>
              <a:cs typeface="ＭＳ Ｐゴシック" charset="-128"/>
            </a:endParaRPr>
          </a:p>
        </p:txBody>
      </p:sp>
      <p:sp>
        <p:nvSpPr>
          <p:cNvPr id="30734" name="TextBox 22"/>
          <p:cNvSpPr txBox="1">
            <a:spLocks noChangeArrowheads="1"/>
          </p:cNvSpPr>
          <p:nvPr/>
        </p:nvSpPr>
        <p:spPr bwMode="auto">
          <a:xfrm>
            <a:off x="0" y="5657850"/>
            <a:ext cx="9144000" cy="1200150"/>
          </a:xfrm>
          <a:prstGeom prst="rect">
            <a:avLst/>
          </a:prstGeom>
          <a:solidFill>
            <a:srgbClr val="FF6600"/>
          </a:solidFill>
          <a:ln w="9525">
            <a:noFill/>
            <a:miter lim="800000"/>
            <a:headEnd/>
            <a:tailEnd/>
          </a:ln>
        </p:spPr>
        <p:txBody>
          <a:bodyPr>
            <a:prstTxWarp prst="textNoShape">
              <a:avLst/>
            </a:prstTxWarp>
            <a:spAutoFit/>
          </a:bodyPr>
          <a:lstStyle/>
          <a:p>
            <a:pPr algn="just"/>
            <a:r>
              <a:rPr lang="en-US" sz="2400" dirty="0">
                <a:solidFill>
                  <a:schemeClr val="bg1"/>
                </a:solidFill>
              </a:rPr>
              <a:t>Mary McGlohon, Stephen Bay, Markus G. </a:t>
            </a:r>
            <a:r>
              <a:rPr lang="en-US" sz="2400" dirty="0" err="1">
                <a:solidFill>
                  <a:schemeClr val="bg1"/>
                </a:solidFill>
              </a:rPr>
              <a:t>Anderle</a:t>
            </a:r>
            <a:r>
              <a:rPr lang="en-US" sz="2400" dirty="0">
                <a:solidFill>
                  <a:schemeClr val="bg1"/>
                </a:solidFill>
              </a:rPr>
              <a:t>, David M. </a:t>
            </a:r>
            <a:r>
              <a:rPr lang="en-US" sz="2400" dirty="0" err="1">
                <a:solidFill>
                  <a:schemeClr val="bg1"/>
                </a:solidFill>
              </a:rPr>
              <a:t>Steier</a:t>
            </a:r>
            <a:r>
              <a:rPr lang="en-US" sz="2400" dirty="0">
                <a:solidFill>
                  <a:schemeClr val="bg1"/>
                </a:solidFill>
              </a:rPr>
              <a:t>, Christos Faloutsos: </a:t>
            </a:r>
            <a:r>
              <a:rPr lang="en-US" sz="2400" i="1" dirty="0">
                <a:solidFill>
                  <a:schemeClr val="bg1"/>
                </a:solidFill>
              </a:rPr>
              <a:t>SNARE: a link analytic system for graph labeling and risk detection</a:t>
            </a:r>
            <a:r>
              <a:rPr lang="en-US" sz="2400" dirty="0">
                <a:solidFill>
                  <a:schemeClr val="bg1"/>
                </a:solidFill>
              </a:rPr>
              <a:t>. KDD 2009: 1265-1274</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Fraud</a:t>
            </a:r>
          </a:p>
        </p:txBody>
      </p:sp>
      <p:sp>
        <p:nvSpPr>
          <p:cNvPr id="3" name="Content Placeholder 2"/>
          <p:cNvSpPr>
            <a:spLocks noGrp="1"/>
          </p:cNvSpPr>
          <p:nvPr>
            <p:ph idx="1"/>
          </p:nvPr>
        </p:nvSpPr>
        <p:spPr>
          <a:xfrm>
            <a:off x="685800" y="1447800"/>
            <a:ext cx="5537200" cy="4648200"/>
          </a:xfrm>
        </p:spPr>
        <p:txBody>
          <a:bodyPr/>
          <a:lstStyle/>
          <a:p>
            <a:r>
              <a:rPr lang="en-US" dirty="0"/>
              <a:t>Given</a:t>
            </a:r>
          </a:p>
          <a:p>
            <a:pPr lvl="1"/>
            <a:r>
              <a:rPr lang="en-US" dirty="0"/>
              <a:t>Who ‘likes’ what page, and when</a:t>
            </a:r>
          </a:p>
          <a:p>
            <a:r>
              <a:rPr lang="en-US" dirty="0"/>
              <a:t>Find</a:t>
            </a:r>
          </a:p>
          <a:p>
            <a:pPr lvl="1"/>
            <a:r>
              <a:rPr lang="en-US" dirty="0"/>
              <a:t>Suspicious users and suspicious products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6</a:t>
            </a:fld>
            <a:endParaRPr lang="en-US"/>
          </a:p>
        </p:txBody>
      </p:sp>
      <p:sp>
        <p:nvSpPr>
          <p:cNvPr id="7" name="TextBox 6"/>
          <p:cNvSpPr txBox="1"/>
          <p:nvPr/>
        </p:nvSpPr>
        <p:spPr>
          <a:xfrm>
            <a:off x="0" y="5165229"/>
            <a:ext cx="9144000" cy="1692771"/>
          </a:xfrm>
          <a:prstGeom prst="rect">
            <a:avLst/>
          </a:prstGeom>
          <a:solidFill>
            <a:srgbClr val="FF6600"/>
          </a:solidFill>
        </p:spPr>
        <p:txBody>
          <a:bodyPr wrap="square" rtlCol="0">
            <a:spAutoFit/>
          </a:bodyPr>
          <a:lstStyle/>
          <a:p>
            <a:pPr algn="just"/>
            <a:r>
              <a:rPr lang="en-US" b="1" dirty="0">
                <a:solidFill>
                  <a:schemeClr val="bg1"/>
                </a:solidFill>
              </a:rPr>
              <a:t>CopyCatch: Stopping Group Attacks by Spotting Lockstep Behavior in Social Networks,</a:t>
            </a:r>
            <a:r>
              <a:rPr lang="en-US" dirty="0">
                <a:solidFill>
                  <a:schemeClr val="bg1"/>
                </a:solidFill>
              </a:rPr>
              <a:t> Alex </a:t>
            </a:r>
            <a:r>
              <a:rPr lang="en-US" dirty="0" err="1">
                <a:solidFill>
                  <a:schemeClr val="bg1"/>
                </a:solidFill>
              </a:rPr>
              <a:t>Beutel</a:t>
            </a:r>
            <a:r>
              <a:rPr lang="en-US" dirty="0">
                <a:solidFill>
                  <a:schemeClr val="bg1"/>
                </a:solidFill>
              </a:rPr>
              <a:t>, </a:t>
            </a:r>
            <a:r>
              <a:rPr lang="en-US" dirty="0" err="1">
                <a:solidFill>
                  <a:schemeClr val="bg1"/>
                </a:solidFill>
              </a:rPr>
              <a:t>Wanhong</a:t>
            </a:r>
            <a:r>
              <a:rPr lang="en-US" dirty="0">
                <a:solidFill>
                  <a:schemeClr val="bg1"/>
                </a:solidFill>
              </a:rPr>
              <a:t> </a:t>
            </a:r>
            <a:r>
              <a:rPr lang="en-US" dirty="0" err="1">
                <a:solidFill>
                  <a:schemeClr val="bg1"/>
                </a:solidFill>
              </a:rPr>
              <a:t>Xu</a:t>
            </a:r>
            <a:r>
              <a:rPr lang="en-US" dirty="0">
                <a:solidFill>
                  <a:schemeClr val="bg1"/>
                </a:solidFill>
              </a:rPr>
              <a:t>, </a:t>
            </a:r>
            <a:r>
              <a:rPr lang="en-US" dirty="0" err="1">
                <a:solidFill>
                  <a:schemeClr val="bg1"/>
                </a:solidFill>
              </a:rPr>
              <a:t>Venkatesan</a:t>
            </a:r>
            <a:r>
              <a:rPr lang="en-US" dirty="0">
                <a:solidFill>
                  <a:schemeClr val="bg1"/>
                </a:solidFill>
              </a:rPr>
              <a:t> </a:t>
            </a:r>
            <a:r>
              <a:rPr lang="en-US" dirty="0" err="1">
                <a:solidFill>
                  <a:schemeClr val="bg1"/>
                </a:solidFill>
              </a:rPr>
              <a:t>Guruswami</a:t>
            </a:r>
            <a:r>
              <a:rPr lang="en-US" dirty="0">
                <a:solidFill>
                  <a:schemeClr val="bg1"/>
                </a:solidFill>
              </a:rPr>
              <a:t>, Christopher </a:t>
            </a:r>
            <a:r>
              <a:rPr lang="en-US" dirty="0" err="1">
                <a:solidFill>
                  <a:schemeClr val="bg1"/>
                </a:solidFill>
              </a:rPr>
              <a:t>Palow</a:t>
            </a:r>
            <a:r>
              <a:rPr lang="en-US" dirty="0">
                <a:solidFill>
                  <a:schemeClr val="bg1"/>
                </a:solidFill>
              </a:rPr>
              <a:t>, Christos Faloutsos </a:t>
            </a:r>
            <a:r>
              <a:rPr lang="en-US" i="1" dirty="0">
                <a:solidFill>
                  <a:schemeClr val="bg1"/>
                </a:solidFill>
              </a:rPr>
              <a:t>WWW, 2013.</a:t>
            </a:r>
            <a:endParaRPr lang="en-US" dirty="0">
              <a:solidFill>
                <a:schemeClr val="bg1"/>
              </a:solidFill>
            </a:endParaRPr>
          </a:p>
        </p:txBody>
      </p:sp>
      <p:pic>
        <p:nvPicPr>
          <p:cNvPr id="29" name="Picture 28" descr="alex_beutel_small.jpg"/>
          <p:cNvPicPr>
            <a:picLocks noChangeAspect="1"/>
          </p:cNvPicPr>
          <p:nvPr/>
        </p:nvPicPr>
        <p:blipFill>
          <a:blip r:embed="rId2"/>
          <a:stretch>
            <a:fillRect/>
          </a:stretch>
        </p:blipFill>
        <p:spPr>
          <a:xfrm>
            <a:off x="7664450" y="3797300"/>
            <a:ext cx="1035050" cy="1263650"/>
          </a:xfrm>
          <a:prstGeom prst="rect">
            <a:avLst/>
          </a:prstGeom>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368300"/>
            <a:ext cx="8229600" cy="1066800"/>
          </a:xfrm>
        </p:spPr>
        <p:txBody>
          <a:bodyPr/>
          <a:lstStyle/>
          <a:p>
            <a:r>
              <a:rPr lang="en-US"/>
              <a:t>Network Effect Tools: SNARE</a:t>
            </a:r>
          </a:p>
        </p:txBody>
      </p:sp>
      <p:sp>
        <p:nvSpPr>
          <p:cNvPr id="32771" name="Slide Number Placeholder 3"/>
          <p:cNvSpPr>
            <a:spLocks noGrp="1"/>
          </p:cNvSpPr>
          <p:nvPr>
            <p:ph type="sldNum" sz="quarter" idx="12"/>
          </p:nvPr>
        </p:nvSpPr>
        <p:spPr>
          <a:noFill/>
        </p:spPr>
        <p:txBody>
          <a:bodyPr/>
          <a:lstStyle/>
          <a:p>
            <a:fld id="{FA9D4058-C308-454F-BD8F-FE18A141E1FA}" type="slidenum">
              <a:rPr lang="en-US"/>
              <a:pPr/>
              <a:t>60</a:t>
            </a:fld>
            <a:endParaRPr lang="en-US"/>
          </a:p>
        </p:txBody>
      </p:sp>
      <p:sp>
        <p:nvSpPr>
          <p:cNvPr id="6" name="Content Placeholder 5"/>
          <p:cNvSpPr>
            <a:spLocks noGrp="1"/>
          </p:cNvSpPr>
          <p:nvPr>
            <p:ph idx="1"/>
          </p:nvPr>
        </p:nvSpPr>
        <p:spPr>
          <a:xfrm>
            <a:off x="457200" y="1474788"/>
            <a:ext cx="8229600" cy="2030412"/>
          </a:xfrm>
        </p:spPr>
        <p:txBody>
          <a:bodyPr/>
          <a:lstStyle/>
          <a:p>
            <a:r>
              <a:rPr lang="en-US"/>
              <a:t>Produces improvement over simply using flags</a:t>
            </a:r>
          </a:p>
          <a:p>
            <a:pPr lvl="1"/>
            <a:r>
              <a:rPr lang="en-US"/>
              <a:t>Up to 6.5 lift</a:t>
            </a:r>
          </a:p>
          <a:p>
            <a:pPr lvl="1"/>
            <a:r>
              <a:rPr lang="en-US"/>
              <a:t>Improvement especially for low false positive rate</a:t>
            </a:r>
          </a:p>
          <a:p>
            <a:pPr lvl="1"/>
            <a:endParaRPr lang="en-US"/>
          </a:p>
          <a:p>
            <a:endParaRPr lang="en-US"/>
          </a:p>
        </p:txBody>
      </p:sp>
      <p:pic>
        <p:nvPicPr>
          <p:cNvPr id="32773" name="Content Placeholder 4" descr="ROC-RV-0109.png"/>
          <p:cNvPicPr>
            <a:picLocks noChangeAspect="1"/>
          </p:cNvPicPr>
          <p:nvPr/>
        </p:nvPicPr>
        <p:blipFill>
          <a:blip r:embed="rId2" cstate="print">
            <a:extLst>
              <a:ext uri="{28A0092B-C50C-407E-A947-70E740481C1C}">
                <a14:useLocalDpi xmlns:a14="http://schemas.microsoft.com/office/drawing/2010/main"/>
              </a:ext>
            </a:extLst>
          </a:blip>
          <a:srcRect l="-21365" r="-21365"/>
          <a:stretch>
            <a:fillRect/>
          </a:stretch>
        </p:blipFill>
        <p:spPr bwMode="auto">
          <a:xfrm>
            <a:off x="1905000" y="3914775"/>
            <a:ext cx="4953000" cy="2603500"/>
          </a:xfrm>
          <a:prstGeom prst="rect">
            <a:avLst/>
          </a:prstGeom>
          <a:noFill/>
          <a:ln w="9525">
            <a:noFill/>
            <a:miter lim="800000"/>
            <a:headEnd/>
            <a:tailEnd/>
          </a:ln>
        </p:spPr>
      </p:pic>
      <p:sp>
        <p:nvSpPr>
          <p:cNvPr id="32775" name="TextBox 9"/>
          <p:cNvSpPr txBox="1">
            <a:spLocks noChangeArrowheads="1"/>
          </p:cNvSpPr>
          <p:nvPr/>
        </p:nvSpPr>
        <p:spPr bwMode="auto">
          <a:xfrm>
            <a:off x="1219200" y="4719638"/>
            <a:ext cx="1752600" cy="1200150"/>
          </a:xfrm>
          <a:prstGeom prst="rect">
            <a:avLst/>
          </a:prstGeom>
          <a:solidFill>
            <a:schemeClr val="bg1"/>
          </a:solidFill>
          <a:ln w="9525">
            <a:noFill/>
            <a:miter lim="800000"/>
            <a:headEnd/>
            <a:tailEnd/>
          </a:ln>
        </p:spPr>
        <p:txBody>
          <a:bodyPr>
            <a:prstTxWarp prst="textNoShape">
              <a:avLst/>
            </a:prstTxWarp>
            <a:spAutoFit/>
          </a:bodyPr>
          <a:lstStyle/>
          <a:p>
            <a:pPr algn="r"/>
            <a:r>
              <a:rPr lang="en-US" sz="2400">
                <a:latin typeface="Trebuchet MS" charset="0"/>
              </a:rPr>
              <a:t>True positive rate</a:t>
            </a:r>
          </a:p>
        </p:txBody>
      </p:sp>
      <p:sp>
        <p:nvSpPr>
          <p:cNvPr id="32776" name="TextBox 10"/>
          <p:cNvSpPr txBox="1">
            <a:spLocks noChangeArrowheads="1"/>
          </p:cNvSpPr>
          <p:nvPr/>
        </p:nvSpPr>
        <p:spPr bwMode="auto">
          <a:xfrm>
            <a:off x="2522538" y="3576638"/>
            <a:ext cx="5651500" cy="461962"/>
          </a:xfrm>
          <a:prstGeom prst="rect">
            <a:avLst/>
          </a:prstGeom>
          <a:noFill/>
          <a:ln w="9525">
            <a:noFill/>
            <a:miter lim="800000"/>
            <a:headEnd/>
            <a:tailEnd/>
          </a:ln>
        </p:spPr>
        <p:txBody>
          <a:bodyPr wrap="none">
            <a:prstTxWarp prst="textNoShape">
              <a:avLst/>
            </a:prstTxWarp>
            <a:spAutoFit/>
          </a:bodyPr>
          <a:lstStyle/>
          <a:p>
            <a:r>
              <a:rPr lang="en-US" sz="2400" b="1">
                <a:latin typeface="Trebuchet MS" charset="0"/>
              </a:rPr>
              <a:t>Results for accounts data (ROC Curve)</a:t>
            </a:r>
          </a:p>
        </p:txBody>
      </p:sp>
      <p:sp>
        <p:nvSpPr>
          <p:cNvPr id="12" name="Right Arrow Callout 11"/>
          <p:cNvSpPr/>
          <p:nvPr/>
        </p:nvSpPr>
        <p:spPr>
          <a:xfrm>
            <a:off x="1371600" y="3935413"/>
            <a:ext cx="1752600" cy="420687"/>
          </a:xfrm>
          <a:prstGeom prst="rightArrowCallou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r>
              <a:rPr lang="en-US" dirty="0">
                <a:solidFill>
                  <a:srgbClr val="FFFFFF"/>
                </a:solidFill>
                <a:ea typeface="ＭＳ Ｐゴシック" charset="-128"/>
                <a:cs typeface="ＭＳ Ｐゴシック" charset="-128"/>
              </a:rPr>
              <a:t>Ideal</a:t>
            </a:r>
          </a:p>
        </p:txBody>
      </p:sp>
      <p:sp>
        <p:nvSpPr>
          <p:cNvPr id="14" name="Rectangle 13"/>
          <p:cNvSpPr/>
          <p:nvPr/>
        </p:nvSpPr>
        <p:spPr>
          <a:xfrm>
            <a:off x="4876800" y="5710238"/>
            <a:ext cx="838200" cy="4619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defRPr/>
            </a:pPr>
            <a:endParaRPr lang="en-US">
              <a:solidFill>
                <a:srgbClr val="FFFFFF"/>
              </a:solidFill>
              <a:ea typeface="ＭＳ Ｐゴシック" charset="-128"/>
              <a:cs typeface="ＭＳ Ｐゴシック" charset="-128"/>
            </a:endParaRPr>
          </a:p>
        </p:txBody>
      </p:sp>
      <p:sp>
        <p:nvSpPr>
          <p:cNvPr id="32779" name="TextBox 14"/>
          <p:cNvSpPr txBox="1">
            <a:spLocks noChangeArrowheads="1"/>
          </p:cNvSpPr>
          <p:nvPr/>
        </p:nvSpPr>
        <p:spPr bwMode="auto">
          <a:xfrm>
            <a:off x="3735388" y="4545013"/>
            <a:ext cx="836612" cy="369887"/>
          </a:xfrm>
          <a:prstGeom prst="rect">
            <a:avLst/>
          </a:prstGeom>
          <a:noFill/>
          <a:ln w="9525">
            <a:noFill/>
            <a:miter lim="800000"/>
            <a:headEnd/>
            <a:tailEnd/>
          </a:ln>
        </p:spPr>
        <p:txBody>
          <a:bodyPr wrap="none">
            <a:prstTxWarp prst="textNoShape">
              <a:avLst/>
            </a:prstTxWarp>
            <a:spAutoFit/>
          </a:bodyPr>
          <a:lstStyle/>
          <a:p>
            <a:r>
              <a:rPr lang="en-US">
                <a:solidFill>
                  <a:srgbClr val="0000FF"/>
                </a:solidFill>
                <a:latin typeface="Trebuchet MS" charset="0"/>
              </a:rPr>
              <a:t>SNARE</a:t>
            </a:r>
          </a:p>
        </p:txBody>
      </p:sp>
      <p:sp>
        <p:nvSpPr>
          <p:cNvPr id="32780" name="TextBox 15"/>
          <p:cNvSpPr txBox="1">
            <a:spLocks noChangeArrowheads="1"/>
          </p:cNvSpPr>
          <p:nvPr/>
        </p:nvSpPr>
        <p:spPr bwMode="auto">
          <a:xfrm>
            <a:off x="6311900" y="4672013"/>
            <a:ext cx="2400300" cy="1077912"/>
          </a:xfrm>
          <a:prstGeom prst="rect">
            <a:avLst/>
          </a:prstGeom>
          <a:noFill/>
          <a:ln w="9525">
            <a:noFill/>
            <a:miter lim="800000"/>
            <a:headEnd/>
            <a:tailEnd/>
          </a:ln>
        </p:spPr>
        <p:txBody>
          <a:bodyPr>
            <a:prstTxWarp prst="textNoShape">
              <a:avLst/>
            </a:prstTxWarp>
            <a:spAutoFit/>
          </a:bodyPr>
          <a:lstStyle/>
          <a:p>
            <a:r>
              <a:rPr lang="en-US">
                <a:solidFill>
                  <a:srgbClr val="FF0000"/>
                </a:solidFill>
                <a:latin typeface="Trebuchet MS" charset="0"/>
              </a:rPr>
              <a:t>Baseline (flags only)</a:t>
            </a:r>
          </a:p>
        </p:txBody>
      </p:sp>
      <p:sp>
        <p:nvSpPr>
          <p:cNvPr id="32781" name="Date Placeholder 12"/>
          <p:cNvSpPr>
            <a:spLocks noGrp="1"/>
          </p:cNvSpPr>
          <p:nvPr>
            <p:ph type="dt" sz="quarter" idx="10"/>
          </p:nvPr>
        </p:nvSpPr>
        <p:spPr>
          <a:noFill/>
        </p:spPr>
        <p:txBody>
          <a:bodyPr/>
          <a:lstStyle/>
          <a:p>
            <a:r>
              <a:rPr lang="en-US"/>
              <a:t>Amazon'16</a:t>
            </a:r>
          </a:p>
        </p:txBody>
      </p:sp>
      <p:sp>
        <p:nvSpPr>
          <p:cNvPr id="32782" name="Footer Placeholder 14"/>
          <p:cNvSpPr>
            <a:spLocks noGrp="1"/>
          </p:cNvSpPr>
          <p:nvPr>
            <p:ph type="ftr" sz="quarter" idx="11"/>
          </p:nvPr>
        </p:nvSpPr>
        <p:spPr>
          <a:xfrm>
            <a:off x="3124200" y="6248400"/>
            <a:ext cx="2895600" cy="457200"/>
          </a:xfrm>
          <a:solidFill>
            <a:schemeClr val="bg1"/>
          </a:solidFill>
        </p:spPr>
        <p:txBody>
          <a:bodyPr/>
          <a:lstStyle/>
          <a:p>
            <a:r>
              <a:rPr lang="en-US"/>
              <a:t>(c) 2016, C. Faloutsos</a:t>
            </a:r>
            <a:endParaRPr lang="en-US" dirty="0"/>
          </a:p>
        </p:txBody>
      </p:sp>
      <p:sp>
        <p:nvSpPr>
          <p:cNvPr id="32774" name="TextBox 7"/>
          <p:cNvSpPr txBox="1">
            <a:spLocks noChangeArrowheads="1"/>
          </p:cNvSpPr>
          <p:nvPr/>
        </p:nvSpPr>
        <p:spPr bwMode="auto">
          <a:xfrm>
            <a:off x="3124200" y="6307138"/>
            <a:ext cx="2725738" cy="461962"/>
          </a:xfrm>
          <a:prstGeom prst="rect">
            <a:avLst/>
          </a:prstGeom>
          <a:solidFill>
            <a:schemeClr val="bg1"/>
          </a:solidFill>
          <a:ln w="9525">
            <a:noFill/>
            <a:miter lim="800000"/>
            <a:headEnd/>
            <a:tailEnd/>
          </a:ln>
        </p:spPr>
        <p:txBody>
          <a:bodyPr wrap="none">
            <a:prstTxWarp prst="textNoShape">
              <a:avLst/>
            </a:prstTxWarp>
            <a:spAutoFit/>
          </a:bodyPr>
          <a:lstStyle/>
          <a:p>
            <a:r>
              <a:rPr lang="en-US" sz="2400">
                <a:latin typeface="Trebuchet MS" charset="0"/>
              </a:rPr>
              <a:t>False positive rate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368300"/>
            <a:ext cx="8229600" cy="1066800"/>
          </a:xfrm>
        </p:spPr>
        <p:txBody>
          <a:bodyPr/>
          <a:lstStyle/>
          <a:p>
            <a:r>
              <a:rPr lang="en-US"/>
              <a:t>Network Effect Tools: SNARE</a:t>
            </a:r>
          </a:p>
        </p:txBody>
      </p:sp>
      <p:sp>
        <p:nvSpPr>
          <p:cNvPr id="33795" name="Slide Number Placeholder 3"/>
          <p:cNvSpPr>
            <a:spLocks noGrp="1"/>
          </p:cNvSpPr>
          <p:nvPr>
            <p:ph type="sldNum" sz="quarter" idx="12"/>
          </p:nvPr>
        </p:nvSpPr>
        <p:spPr>
          <a:noFill/>
        </p:spPr>
        <p:txBody>
          <a:bodyPr/>
          <a:lstStyle/>
          <a:p>
            <a:fld id="{8803B10C-9D9C-1E43-9A2D-4F51AFDE4881}" type="slidenum">
              <a:rPr lang="en-US"/>
              <a:pPr/>
              <a:t>61</a:t>
            </a:fld>
            <a:endParaRPr lang="en-US"/>
          </a:p>
        </p:txBody>
      </p:sp>
      <p:sp>
        <p:nvSpPr>
          <p:cNvPr id="6" name="Content Placeholder 5"/>
          <p:cNvSpPr>
            <a:spLocks noGrp="1"/>
          </p:cNvSpPr>
          <p:nvPr>
            <p:ph idx="1"/>
          </p:nvPr>
        </p:nvSpPr>
        <p:spPr>
          <a:xfrm>
            <a:off x="457200" y="1474788"/>
            <a:ext cx="8229600" cy="2944812"/>
          </a:xfrm>
        </p:spPr>
        <p:txBody>
          <a:bodyPr/>
          <a:lstStyle/>
          <a:p>
            <a:r>
              <a:rPr lang="en-US" dirty="0">
                <a:solidFill>
                  <a:schemeClr val="tx2"/>
                </a:solidFill>
              </a:rPr>
              <a:t>Accurate</a:t>
            </a:r>
            <a:r>
              <a:rPr lang="en-US" dirty="0"/>
              <a:t>- Produces large improvement over simply using flags</a:t>
            </a:r>
          </a:p>
          <a:p>
            <a:r>
              <a:rPr lang="en-US" dirty="0">
                <a:solidFill>
                  <a:srgbClr val="A50021"/>
                </a:solidFill>
              </a:rPr>
              <a:t>Flexible</a:t>
            </a:r>
            <a:r>
              <a:rPr lang="en-US" dirty="0"/>
              <a:t>- Can be applied to other domains</a:t>
            </a:r>
          </a:p>
          <a:p>
            <a:r>
              <a:rPr lang="en-US" dirty="0">
                <a:solidFill>
                  <a:srgbClr val="A50021"/>
                </a:solidFill>
              </a:rPr>
              <a:t>Scalable</a:t>
            </a:r>
            <a:r>
              <a:rPr lang="en-US" dirty="0"/>
              <a:t>- One iteration BP runs in linear time (# edges)</a:t>
            </a:r>
          </a:p>
          <a:p>
            <a:r>
              <a:rPr lang="en-US" dirty="0">
                <a:solidFill>
                  <a:srgbClr val="A50021"/>
                </a:solidFill>
              </a:rPr>
              <a:t>Robust</a:t>
            </a:r>
            <a:r>
              <a:rPr lang="en-US" dirty="0"/>
              <a:t>- Works on large range of parameters</a:t>
            </a:r>
          </a:p>
          <a:p>
            <a:pPr lvl="1"/>
            <a:endParaRPr lang="en-US" dirty="0"/>
          </a:p>
          <a:p>
            <a:pPr lvl="1"/>
            <a:endParaRPr lang="en-US" dirty="0"/>
          </a:p>
          <a:p>
            <a:endParaRPr lang="en-US" dirty="0"/>
          </a:p>
        </p:txBody>
      </p:sp>
      <p:sp>
        <p:nvSpPr>
          <p:cNvPr id="33797" name="Date Placeholder 4"/>
          <p:cNvSpPr>
            <a:spLocks noGrp="1"/>
          </p:cNvSpPr>
          <p:nvPr>
            <p:ph type="dt" sz="quarter" idx="10"/>
          </p:nvPr>
        </p:nvSpPr>
        <p:spPr>
          <a:noFill/>
        </p:spPr>
        <p:txBody>
          <a:bodyPr/>
          <a:lstStyle/>
          <a:p>
            <a:r>
              <a:rPr lang="en-US"/>
              <a:t>Amazon'16</a:t>
            </a:r>
          </a:p>
        </p:txBody>
      </p:sp>
      <p:sp>
        <p:nvSpPr>
          <p:cNvPr id="33798" name="Footer Placeholder 6"/>
          <p:cNvSpPr>
            <a:spLocks noGrp="1"/>
          </p:cNvSpPr>
          <p:nvPr>
            <p:ph type="ftr" sz="quarter" idx="11"/>
          </p:nvPr>
        </p:nvSpPr>
        <p:spPr>
          <a:noFill/>
        </p:spPr>
        <p:txBody>
          <a:bodyPr/>
          <a:lstStyle/>
          <a:p>
            <a:r>
              <a:rPr lang="en-US"/>
              <a:t>(c) 2016, C. Faloutsos</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62</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pPr lvl="1"/>
            <a:r>
              <a:rPr lang="en-US" dirty="0">
                <a:ea typeface="ＭＳ Ｐゴシック" charset="-128"/>
                <a:cs typeface="ＭＳ Ｐゴシック" charset="-128"/>
              </a:rPr>
              <a:t>Patterns</a:t>
            </a:r>
          </a:p>
          <a:p>
            <a:pPr lvl="1"/>
            <a:r>
              <a:rPr lang="en-US" dirty="0">
                <a:ea typeface="ＭＳ Ｐゴシック" charset="-128"/>
                <a:cs typeface="ＭＳ Ｐゴシック" charset="-128"/>
              </a:rPr>
              <a:t>Anomaly / fraud detection</a:t>
            </a:r>
          </a:p>
          <a:p>
            <a:pPr lvl="2"/>
            <a:r>
              <a:rPr lang="en-US" dirty="0" err="1">
                <a:ea typeface="ＭＳ Ｐゴシック" charset="-128"/>
                <a:cs typeface="ＭＳ Ｐゴシック" charset="-128"/>
              </a:rPr>
              <a:t>CopyCatch</a:t>
            </a:r>
            <a:endParaRPr lang="en-US" dirty="0">
              <a:ea typeface="ＭＳ Ｐゴシック" charset="-128"/>
              <a:cs typeface="ＭＳ Ｐゴシック" charset="-128"/>
            </a:endParaRPr>
          </a:p>
          <a:p>
            <a:pPr lvl="2"/>
            <a:r>
              <a:rPr lang="en-US" dirty="0">
                <a:ea typeface="ＭＳ Ｐゴシック" charset="-128"/>
                <a:cs typeface="ＭＳ Ｐゴシック" charset="-128"/>
              </a:rPr>
              <a:t>Spectral methods (‘</a:t>
            </a:r>
            <a:r>
              <a:rPr lang="en-US" dirty="0" err="1">
                <a:ea typeface="ＭＳ Ｐゴシック" charset="-128"/>
                <a:cs typeface="ＭＳ Ｐゴシック" charset="-128"/>
              </a:rPr>
              <a:t>fBox</a:t>
            </a:r>
            <a:r>
              <a:rPr lang="en-US" dirty="0">
                <a:ea typeface="ＭＳ Ｐゴシック" charset="-128"/>
                <a:cs typeface="ＭＳ Ｐゴシック" charset="-128"/>
              </a:rPr>
              <a:t>’)</a:t>
            </a:r>
          </a:p>
          <a:p>
            <a:pPr lvl="2"/>
            <a:r>
              <a:rPr lang="en-US" dirty="0">
                <a:ea typeface="ＭＳ Ｐゴシック" charset="-128"/>
                <a:cs typeface="ＭＳ Ｐゴシック" charset="-128"/>
              </a:rPr>
              <a:t>Belief Propagation; fast computation &amp; unification</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4638675"/>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2EAB-D9CA-934F-AF27-676EBA972E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6E99C0-20FE-C74C-BF14-EEAAB6823C1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20D1A03-0F03-CE45-AF06-983A9B0A2DA0}"/>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6C197BE2-5B2F-2948-B2AC-E7CF1B0E599F}"/>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6A165C43-1ADE-1141-BEC1-C17E0D088F1E}"/>
              </a:ext>
            </a:extLst>
          </p:cNvPr>
          <p:cNvSpPr>
            <a:spLocks noGrp="1"/>
          </p:cNvSpPr>
          <p:nvPr>
            <p:ph type="sldNum" sz="quarter" idx="12"/>
          </p:nvPr>
        </p:nvSpPr>
        <p:spPr/>
        <p:txBody>
          <a:bodyPr/>
          <a:lstStyle/>
          <a:p>
            <a:pPr>
              <a:defRPr/>
            </a:pPr>
            <a:fld id="{F9B43987-7F84-BB4A-8611-CDF75B6A737D}" type="slidenum">
              <a:rPr lang="en-US" smtClean="0"/>
              <a:pPr>
                <a:defRPr/>
              </a:pPr>
              <a:t>63</a:t>
            </a:fld>
            <a:endParaRPr lang="en-US"/>
          </a:p>
        </p:txBody>
      </p:sp>
      <p:sp>
        <p:nvSpPr>
          <p:cNvPr id="7" name="TextBox 6">
            <a:extLst>
              <a:ext uri="{FF2B5EF4-FFF2-40B4-BE49-F238E27FC236}">
                <a16:creationId xmlns:a16="http://schemas.microsoft.com/office/drawing/2014/main" id="{4CA53AB8-B5AC-6047-9C8A-F10B7A980A5A}"/>
              </a:ext>
            </a:extLst>
          </p:cNvPr>
          <p:cNvSpPr txBox="1"/>
          <p:nvPr/>
        </p:nvSpPr>
        <p:spPr>
          <a:xfrm>
            <a:off x="91581" y="2953407"/>
            <a:ext cx="8340745" cy="2308324"/>
          </a:xfrm>
          <a:prstGeom prst="rect">
            <a:avLst/>
          </a:prstGeom>
          <a:noFill/>
        </p:spPr>
        <p:txBody>
          <a:bodyPr wrap="none" rtlCol="0">
            <a:spAutoFit/>
          </a:bodyPr>
          <a:lstStyle/>
          <a:p>
            <a:r>
              <a:rPr lang="en-US" sz="7200" b="1" dirty="0">
                <a:solidFill>
                  <a:schemeClr val="bg1"/>
                </a:solidFill>
              </a:rPr>
              <a:t>Belief Propagation</a:t>
            </a:r>
          </a:p>
          <a:p>
            <a:r>
              <a:rPr lang="en-US" sz="7200" b="1" dirty="0" err="1">
                <a:solidFill>
                  <a:schemeClr val="bg1"/>
                </a:solidFill>
              </a:rPr>
              <a:t>FaBP</a:t>
            </a:r>
            <a:r>
              <a:rPr lang="en-US" sz="7200" b="1" dirty="0">
                <a:solidFill>
                  <a:schemeClr val="bg1"/>
                </a:solidFill>
              </a:rPr>
              <a:t> </a:t>
            </a:r>
            <a:r>
              <a:rPr lang="en-US" sz="7200" b="1" dirty="0" err="1">
                <a:solidFill>
                  <a:schemeClr val="bg1"/>
                </a:solidFill>
              </a:rPr>
              <a:t>etc</a:t>
            </a:r>
            <a:endParaRPr lang="en-US" b="1" dirty="0">
              <a:solidFill>
                <a:schemeClr val="bg1"/>
              </a:solidFill>
            </a:endParaRPr>
          </a:p>
        </p:txBody>
      </p:sp>
    </p:spTree>
    <p:extLst>
      <p:ext uri="{BB962C8B-B14F-4D97-AF65-F5344CB8AC3E}">
        <p14:creationId xmlns:p14="http://schemas.microsoft.com/office/powerpoint/2010/main" val="138412238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47813"/>
            <a:ext cx="9144000" cy="1854200"/>
          </a:xfrm>
          <a:ln w="57150"/>
        </p:spPr>
        <p:txBody>
          <a:bodyPr>
            <a:normAutofit fontScale="90000"/>
          </a:bodyPr>
          <a:lstStyle/>
          <a:p>
            <a:pPr>
              <a:defRPr/>
            </a:pPr>
            <a:r>
              <a:rPr lang="en-US" dirty="0">
                <a:latin typeface="Cambria"/>
              </a:rPr>
              <a:t>Unifying Guilt-by-Association Approaches: </a:t>
            </a:r>
            <a:br>
              <a:rPr lang="en-US" dirty="0">
                <a:latin typeface="Cambria"/>
              </a:rPr>
            </a:br>
            <a:r>
              <a:rPr lang="en-US" dirty="0">
                <a:latin typeface="Cambria"/>
              </a:rPr>
              <a:t>Theorems and Fast Algorithms</a:t>
            </a:r>
          </a:p>
        </p:txBody>
      </p:sp>
      <p:sp>
        <p:nvSpPr>
          <p:cNvPr id="3" name="Subtitle 2"/>
          <p:cNvSpPr>
            <a:spLocks noGrp="1"/>
          </p:cNvSpPr>
          <p:nvPr>
            <p:ph type="subTitle" idx="1"/>
          </p:nvPr>
        </p:nvSpPr>
        <p:spPr>
          <a:xfrm>
            <a:off x="961171" y="4048500"/>
            <a:ext cx="7260276" cy="1115472"/>
          </a:xfrm>
        </p:spPr>
        <p:txBody>
          <a:bodyPr numCol="2" spcCol="548640">
            <a:normAutofit fontScale="70000" lnSpcReduction="20000"/>
          </a:bodyPr>
          <a:lstStyle/>
          <a:p>
            <a:pPr>
              <a:defRPr/>
            </a:pPr>
            <a:r>
              <a:rPr lang="en-US" b="1" dirty="0"/>
              <a:t>Danai Koutra		</a:t>
            </a:r>
            <a:endParaRPr lang="en-US" dirty="0"/>
          </a:p>
          <a:p>
            <a:pPr>
              <a:defRPr/>
            </a:pPr>
            <a:r>
              <a:rPr lang="en-US" dirty="0"/>
              <a:t>U Kang	</a:t>
            </a:r>
          </a:p>
          <a:p>
            <a:pPr>
              <a:defRPr/>
            </a:pPr>
            <a:r>
              <a:rPr lang="en-US" dirty="0"/>
              <a:t>Hsing-Kuo Kenneth Pao</a:t>
            </a:r>
          </a:p>
          <a:p>
            <a:pPr>
              <a:defRPr/>
            </a:pPr>
            <a:r>
              <a:rPr lang="en-US" dirty="0"/>
              <a:t>Tai-You Ke</a:t>
            </a:r>
          </a:p>
          <a:p>
            <a:pPr>
              <a:defRPr/>
            </a:pPr>
            <a:r>
              <a:rPr lang="en-US" dirty="0"/>
              <a:t>Duen Horng (Polo) Chau</a:t>
            </a:r>
          </a:p>
          <a:p>
            <a:pPr>
              <a:defRPr/>
            </a:pPr>
            <a:r>
              <a:rPr lang="en-US" dirty="0"/>
              <a:t>Christos Faloutsos</a:t>
            </a:r>
          </a:p>
        </p:txBody>
      </p:sp>
      <p:sp>
        <p:nvSpPr>
          <p:cNvPr id="4" name="Subtitle 2"/>
          <p:cNvSpPr txBox="1">
            <a:spLocks/>
          </p:cNvSpPr>
          <p:nvPr/>
        </p:nvSpPr>
        <p:spPr>
          <a:xfrm>
            <a:off x="1036638" y="5895975"/>
            <a:ext cx="7259637" cy="546100"/>
          </a:xfrm>
          <a:prstGeom prst="rect">
            <a:avLst/>
          </a:prstGeom>
        </p:spPr>
        <p:txBody>
          <a:bodyPr spcCol="548640">
            <a:normAutofit/>
          </a:bodyPr>
          <a:lstStyle/>
          <a:p>
            <a:pPr defTabSz="457200" fontAlgn="auto">
              <a:spcBef>
                <a:spcPct val="20000"/>
              </a:spcBef>
              <a:spcAft>
                <a:spcPts val="0"/>
              </a:spcAft>
              <a:buFont typeface="Arial"/>
              <a:buNone/>
              <a:defRPr/>
            </a:pPr>
            <a:r>
              <a:rPr kumimoji="0" lang="en-US" sz="2400" i="1" dirty="0">
                <a:solidFill>
                  <a:schemeClr val="tx1">
                    <a:lumMod val="95000"/>
                    <a:lumOff val="5000"/>
                  </a:schemeClr>
                </a:solidFill>
                <a:latin typeface="+mn-lt"/>
              </a:rPr>
              <a:t>ECML PKDD, 5-9 September 2011, Athens, Greece</a:t>
            </a:r>
          </a:p>
        </p:txBody>
      </p:sp>
      <p:pic>
        <p:nvPicPr>
          <p:cNvPr id="5" name="Picture 4" descr="danai.jpg"/>
          <p:cNvPicPr>
            <a:picLocks noChangeAspect="1"/>
          </p:cNvPicPr>
          <p:nvPr/>
        </p:nvPicPr>
        <p:blipFill>
          <a:blip r:embed="rId3"/>
          <a:stretch>
            <a:fillRect/>
          </a:stretch>
        </p:blipFill>
        <p:spPr>
          <a:xfrm>
            <a:off x="304800" y="3429000"/>
            <a:ext cx="889000" cy="889000"/>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8"/>
            <a:ext cx="8229600" cy="1143000"/>
          </a:xfrm>
        </p:spPr>
        <p:txBody>
          <a:bodyPr>
            <a:normAutofit fontScale="90000"/>
          </a:bodyPr>
          <a:lstStyle/>
          <a:p>
            <a:pPr>
              <a:defRPr/>
            </a:pPr>
            <a:r>
              <a:rPr lang="en-US" dirty="0"/>
              <a:t>Problem Definition:</a:t>
            </a:r>
            <a:br>
              <a:rPr lang="en-US" dirty="0"/>
            </a:br>
            <a:r>
              <a:rPr lang="en-US" dirty="0"/>
              <a:t>G</a:t>
            </a:r>
            <a:r>
              <a:rPr lang="en-US" sz="3778" dirty="0"/>
              <a:t>B</a:t>
            </a:r>
            <a:r>
              <a:rPr lang="en-US" dirty="0"/>
              <a:t>A techniques</a:t>
            </a:r>
          </a:p>
        </p:txBody>
      </p:sp>
      <p:sp>
        <p:nvSpPr>
          <p:cNvPr id="53251" name="Footer Placeholder 8"/>
          <p:cNvSpPr>
            <a:spLocks noGrp="1"/>
          </p:cNvSpPr>
          <p:nvPr>
            <p:ph type="ftr" sz="quarter" idx="11"/>
          </p:nvPr>
        </p:nvSpPr>
        <p:spPr>
          <a:noFill/>
        </p:spPr>
        <p:txBody>
          <a:bodyPr/>
          <a:lstStyle/>
          <a:p>
            <a:r>
              <a:rPr lang="en-US"/>
              <a:t>(c) 2016, C. Faloutsos</a:t>
            </a:r>
          </a:p>
        </p:txBody>
      </p:sp>
      <p:sp>
        <p:nvSpPr>
          <p:cNvPr id="53252" name="Slide Number Placeholder 7"/>
          <p:cNvSpPr>
            <a:spLocks noGrp="1"/>
          </p:cNvSpPr>
          <p:nvPr>
            <p:ph type="sldNum" sz="quarter" idx="12"/>
          </p:nvPr>
        </p:nvSpPr>
        <p:spPr>
          <a:noFill/>
        </p:spPr>
        <p:txBody>
          <a:bodyPr/>
          <a:lstStyle/>
          <a:p>
            <a:fld id="{E0966FEF-20F4-1045-BB12-F963D80569D1}" type="slidenum">
              <a:rPr lang="en-US" smtClean="0"/>
              <a:pPr/>
              <a:t>65</a:t>
            </a:fld>
            <a:endParaRPr lang="en-US"/>
          </a:p>
        </p:txBody>
      </p:sp>
      <p:sp>
        <p:nvSpPr>
          <p:cNvPr id="53253" name="TextBox 6"/>
          <p:cNvSpPr txBox="1">
            <a:spLocks noChangeArrowheads="1"/>
          </p:cNvSpPr>
          <p:nvPr/>
        </p:nvSpPr>
        <p:spPr bwMode="auto">
          <a:xfrm>
            <a:off x="5443538" y="2128838"/>
            <a:ext cx="3616325" cy="2246312"/>
          </a:xfrm>
          <a:prstGeom prst="rect">
            <a:avLst/>
          </a:prstGeom>
          <a:noFill/>
          <a:ln w="9525">
            <a:noFill/>
            <a:miter lim="800000"/>
            <a:headEnd/>
            <a:tailEnd/>
          </a:ln>
        </p:spPr>
        <p:txBody>
          <a:bodyPr>
            <a:prstTxWarp prst="textNoShape">
              <a:avLst/>
            </a:prstTxWarp>
            <a:spAutoFit/>
          </a:bodyPr>
          <a:lstStyle/>
          <a:p>
            <a:pPr algn="l"/>
            <a:r>
              <a:rPr lang="en-US" sz="2800" b="1"/>
              <a:t>Given</a:t>
            </a:r>
            <a:r>
              <a:rPr lang="en-US" sz="2800"/>
              <a:t>: Graph; &amp;	        </a:t>
            </a:r>
          </a:p>
          <a:p>
            <a:pPr algn="l"/>
            <a:r>
              <a:rPr lang="en-US" sz="2800"/>
              <a:t>   few labeled nodes</a:t>
            </a:r>
          </a:p>
          <a:p>
            <a:pPr algn="l"/>
            <a:r>
              <a:rPr lang="en-US" sz="2800" b="1"/>
              <a:t>Find</a:t>
            </a:r>
            <a:r>
              <a:rPr lang="en-US" sz="2800"/>
              <a:t>: labels of rest</a:t>
            </a:r>
          </a:p>
          <a:p>
            <a:pPr algn="l"/>
            <a:r>
              <a:rPr lang="en-US" sz="2800"/>
              <a:t>(assuming network effects)</a:t>
            </a:r>
          </a:p>
        </p:txBody>
      </p:sp>
      <p:pic>
        <p:nvPicPr>
          <p:cNvPr id="53254" name="Content Placeholder 13" descr="graph_gult_by_assoc.png"/>
          <p:cNvPicPr>
            <a:picLocks noGrp="1" noChangeAspect="1"/>
          </p:cNvPicPr>
          <p:nvPr>
            <p:ph idx="1"/>
          </p:nvPr>
        </p:nvPicPr>
        <p:blipFill>
          <a:blip r:embed="rId3" cstate="print">
            <a:extLst>
              <a:ext uri="{28A0092B-C50C-407E-A947-70E740481C1C}">
                <a14:useLocalDpi xmlns:a14="http://schemas.microsoft.com/office/drawing/2010/main"/>
              </a:ext>
            </a:extLst>
          </a:blip>
          <a:srcRect l="22217" t="2664" r="18387" b="957"/>
          <a:stretch>
            <a:fillRect/>
          </a:stretch>
        </p:blipFill>
        <p:spPr>
          <a:xfrm>
            <a:off x="342900" y="1762125"/>
            <a:ext cx="5137150" cy="3740150"/>
          </a:xfrm>
        </p:spPr>
      </p:pic>
      <p:sp>
        <p:nvSpPr>
          <p:cNvPr id="11" name="TextBox 10"/>
          <p:cNvSpPr txBox="1"/>
          <p:nvPr/>
        </p:nvSpPr>
        <p:spPr>
          <a:xfrm>
            <a:off x="2201334" y="1694179"/>
            <a:ext cx="636293" cy="646331"/>
          </a:xfrm>
          <a:prstGeom prst="rect">
            <a:avLst/>
          </a:prstGeom>
          <a:noFill/>
        </p:spPr>
        <p:txBody>
          <a:bodyPr>
            <a:spAutoFit/>
          </a:bodyPr>
          <a:lstStyle/>
          <a:p>
            <a:pPr>
              <a:defRPr/>
            </a:pPr>
            <a:r>
              <a:rPr lang="en-US" sz="3600" b="1" dirty="0">
                <a:ln w="15875">
                  <a:solidFill>
                    <a:schemeClr val="bg1">
                      <a:lumMod val="65000"/>
                    </a:schemeClr>
                  </a:solidFill>
                </a:ln>
                <a:solidFill>
                  <a:schemeClr val="tx1">
                    <a:lumMod val="50000"/>
                    <a:lumOff val="50000"/>
                  </a:schemeClr>
                </a:solidFill>
                <a:latin typeface="Arial Black"/>
              </a:rPr>
              <a:t>?</a:t>
            </a:r>
          </a:p>
        </p:txBody>
      </p:sp>
      <p:sp>
        <p:nvSpPr>
          <p:cNvPr id="12" name="TextBox 11"/>
          <p:cNvSpPr txBox="1"/>
          <p:nvPr/>
        </p:nvSpPr>
        <p:spPr>
          <a:xfrm>
            <a:off x="4460640" y="3825115"/>
            <a:ext cx="636293" cy="646331"/>
          </a:xfrm>
          <a:prstGeom prst="rect">
            <a:avLst/>
          </a:prstGeom>
          <a:noFill/>
        </p:spPr>
        <p:txBody>
          <a:bodyPr>
            <a:spAutoFit/>
          </a:bodyPr>
          <a:lstStyle/>
          <a:p>
            <a:pPr>
              <a:defRPr/>
            </a:pPr>
            <a:r>
              <a:rPr lang="en-US" sz="3600" b="1" dirty="0">
                <a:ln w="15875">
                  <a:solidFill>
                    <a:schemeClr val="bg1">
                      <a:lumMod val="65000"/>
                    </a:schemeClr>
                  </a:solidFill>
                </a:ln>
                <a:solidFill>
                  <a:schemeClr val="tx1">
                    <a:lumMod val="50000"/>
                    <a:lumOff val="50000"/>
                  </a:schemeClr>
                </a:solidFill>
                <a:latin typeface="Arial Black"/>
              </a:rPr>
              <a:t>?</a:t>
            </a:r>
          </a:p>
        </p:txBody>
      </p:sp>
      <p:sp>
        <p:nvSpPr>
          <p:cNvPr id="13" name="TextBox 12"/>
          <p:cNvSpPr txBox="1"/>
          <p:nvPr/>
        </p:nvSpPr>
        <p:spPr>
          <a:xfrm>
            <a:off x="904637" y="2611441"/>
            <a:ext cx="636293" cy="646331"/>
          </a:xfrm>
          <a:prstGeom prst="rect">
            <a:avLst/>
          </a:prstGeom>
          <a:noFill/>
        </p:spPr>
        <p:txBody>
          <a:bodyPr>
            <a:spAutoFit/>
          </a:bodyPr>
          <a:lstStyle/>
          <a:p>
            <a:pPr>
              <a:defRPr/>
            </a:pPr>
            <a:r>
              <a:rPr lang="en-US" sz="3600" b="1" dirty="0">
                <a:ln w="15875">
                  <a:solidFill>
                    <a:schemeClr val="bg1">
                      <a:lumMod val="65000"/>
                    </a:schemeClr>
                  </a:solidFill>
                </a:ln>
                <a:solidFill>
                  <a:schemeClr val="tx1">
                    <a:lumMod val="50000"/>
                    <a:lumOff val="50000"/>
                  </a:schemeClr>
                </a:solidFill>
                <a:latin typeface="Arial Black"/>
              </a:rPr>
              <a:t>?</a:t>
            </a:r>
          </a:p>
        </p:txBody>
      </p:sp>
      <p:sp>
        <p:nvSpPr>
          <p:cNvPr id="15" name="TextBox 14"/>
          <p:cNvSpPr txBox="1"/>
          <p:nvPr/>
        </p:nvSpPr>
        <p:spPr>
          <a:xfrm>
            <a:off x="1540930" y="4771315"/>
            <a:ext cx="636293" cy="646331"/>
          </a:xfrm>
          <a:prstGeom prst="rect">
            <a:avLst/>
          </a:prstGeom>
          <a:noFill/>
        </p:spPr>
        <p:txBody>
          <a:bodyPr>
            <a:spAutoFit/>
          </a:bodyPr>
          <a:lstStyle/>
          <a:p>
            <a:pPr>
              <a:defRPr/>
            </a:pPr>
            <a:r>
              <a:rPr lang="en-US" sz="3600" b="1" dirty="0">
                <a:ln w="15875">
                  <a:solidFill>
                    <a:schemeClr val="bg1">
                      <a:lumMod val="65000"/>
                    </a:schemeClr>
                  </a:solidFill>
                </a:ln>
                <a:solidFill>
                  <a:schemeClr val="tx1">
                    <a:lumMod val="50000"/>
                    <a:lumOff val="50000"/>
                  </a:schemeClr>
                </a:solidFill>
                <a:latin typeface="Arial Black"/>
              </a:rPr>
              <a:t>?</a:t>
            </a:r>
          </a:p>
        </p:txBody>
      </p:sp>
      <p:sp>
        <p:nvSpPr>
          <p:cNvPr id="53264" name="Date Placeholder 15"/>
          <p:cNvSpPr>
            <a:spLocks noGrp="1"/>
          </p:cNvSpPr>
          <p:nvPr>
            <p:ph type="dt" sz="quarter" idx="10"/>
          </p:nvPr>
        </p:nvSpPr>
        <p:spPr>
          <a:noFill/>
        </p:spPr>
        <p:txBody>
          <a:bodyPr/>
          <a:lstStyle/>
          <a:p>
            <a:r>
              <a:rPr lang="en-US"/>
              <a:t>Amazon'16</a:t>
            </a:r>
          </a:p>
        </p:txBody>
      </p:sp>
      <p:sp>
        <p:nvSpPr>
          <p:cNvPr id="16" name="Rectangle 15"/>
          <p:cNvSpPr/>
          <p:nvPr/>
        </p:nvSpPr>
        <p:spPr bwMode="auto">
          <a:xfrm>
            <a:off x="5334000" y="51816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7" name="Rectangle 16"/>
          <p:cNvSpPr/>
          <p:nvPr/>
        </p:nvSpPr>
        <p:spPr bwMode="auto">
          <a:xfrm>
            <a:off x="5626100" y="51816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8" name="Rectangle 17"/>
          <p:cNvSpPr/>
          <p:nvPr/>
        </p:nvSpPr>
        <p:spPr bwMode="auto">
          <a:xfrm>
            <a:off x="5626100" y="5486400"/>
            <a:ext cx="292100" cy="304800"/>
          </a:xfrm>
          <a:prstGeom prst="rect">
            <a:avLst/>
          </a:prstGeom>
          <a:solidFill>
            <a:srgbClr val="5C5CFF"/>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5334000" y="54864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0" name="Oval 19"/>
          <p:cNvSpPr/>
          <p:nvPr/>
        </p:nvSpPr>
        <p:spPr bwMode="auto">
          <a:xfrm>
            <a:off x="5016500" y="52705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21" name="Oval 20"/>
          <p:cNvSpPr/>
          <p:nvPr/>
        </p:nvSpPr>
        <p:spPr bwMode="auto">
          <a:xfrm>
            <a:off x="5410200" y="49022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22" name="Oval 21"/>
          <p:cNvSpPr/>
          <p:nvPr/>
        </p:nvSpPr>
        <p:spPr bwMode="auto">
          <a:xfrm>
            <a:off x="5029200" y="56134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sp>
        <p:nvSpPr>
          <p:cNvPr id="23" name="Oval 22"/>
          <p:cNvSpPr/>
          <p:nvPr/>
        </p:nvSpPr>
        <p:spPr bwMode="auto">
          <a:xfrm>
            <a:off x="5702300" y="48895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sp>
        <p:nvSpPr>
          <p:cNvPr id="26" name="Rectangle 25"/>
          <p:cNvSpPr/>
          <p:nvPr/>
        </p:nvSpPr>
        <p:spPr bwMode="auto">
          <a:xfrm>
            <a:off x="6756400" y="51435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7" name="Rectangle 26"/>
          <p:cNvSpPr/>
          <p:nvPr/>
        </p:nvSpPr>
        <p:spPr bwMode="auto">
          <a:xfrm>
            <a:off x="7048500" y="51435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8" name="Rectangle 27"/>
          <p:cNvSpPr/>
          <p:nvPr/>
        </p:nvSpPr>
        <p:spPr bwMode="auto">
          <a:xfrm>
            <a:off x="7048500" y="54483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9" name="Rectangle 28"/>
          <p:cNvSpPr/>
          <p:nvPr/>
        </p:nvSpPr>
        <p:spPr bwMode="auto">
          <a:xfrm>
            <a:off x="6756400" y="5448300"/>
            <a:ext cx="292100" cy="304800"/>
          </a:xfrm>
          <a:prstGeom prst="rect">
            <a:avLst/>
          </a:prstGeom>
          <a:solidFill>
            <a:srgbClr val="5C5CFF"/>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0" name="Oval 29"/>
          <p:cNvSpPr/>
          <p:nvPr/>
        </p:nvSpPr>
        <p:spPr bwMode="auto">
          <a:xfrm>
            <a:off x="6438900" y="52324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31" name="Oval 30"/>
          <p:cNvSpPr/>
          <p:nvPr/>
        </p:nvSpPr>
        <p:spPr bwMode="auto">
          <a:xfrm>
            <a:off x="6832600" y="48641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32" name="Oval 31"/>
          <p:cNvSpPr/>
          <p:nvPr/>
        </p:nvSpPr>
        <p:spPr bwMode="auto">
          <a:xfrm>
            <a:off x="6451600" y="55753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sp>
        <p:nvSpPr>
          <p:cNvPr id="33" name="Oval 32"/>
          <p:cNvSpPr/>
          <p:nvPr/>
        </p:nvSpPr>
        <p:spPr bwMode="auto">
          <a:xfrm>
            <a:off x="7124700" y="48514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grpSp>
        <p:nvGrpSpPr>
          <p:cNvPr id="35" name="Group 34"/>
          <p:cNvGrpSpPr/>
          <p:nvPr/>
        </p:nvGrpSpPr>
        <p:grpSpPr>
          <a:xfrm>
            <a:off x="7785100" y="4876800"/>
            <a:ext cx="1193800" cy="1206500"/>
            <a:chOff x="7200900" y="1485900"/>
            <a:chExt cx="1193800" cy="1206500"/>
          </a:xfrm>
        </p:grpSpPr>
        <p:sp>
          <p:nvSpPr>
            <p:cNvPr id="36" name="Rectangle 35"/>
            <p:cNvSpPr/>
            <p:nvPr/>
          </p:nvSpPr>
          <p:spPr bwMode="auto">
            <a:xfrm>
              <a:off x="7518400" y="17780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37" name="Rectangle 36"/>
            <p:cNvSpPr/>
            <p:nvPr/>
          </p:nvSpPr>
          <p:spPr bwMode="auto">
            <a:xfrm>
              <a:off x="7810500" y="17780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8" name="Rectangle 37"/>
            <p:cNvSpPr/>
            <p:nvPr/>
          </p:nvSpPr>
          <p:spPr bwMode="auto">
            <a:xfrm>
              <a:off x="7810500" y="20828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9" name="Rectangle 38"/>
            <p:cNvSpPr/>
            <p:nvPr/>
          </p:nvSpPr>
          <p:spPr bwMode="auto">
            <a:xfrm>
              <a:off x="7518400" y="2082800"/>
              <a:ext cx="292100" cy="304800"/>
            </a:xfrm>
            <a:prstGeom prst="rect">
              <a:avLst/>
            </a:prstGeom>
            <a:solidFill>
              <a:srgbClr val="5C5CFF"/>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0" name="Oval 39"/>
            <p:cNvSpPr/>
            <p:nvPr/>
          </p:nvSpPr>
          <p:spPr bwMode="auto">
            <a:xfrm>
              <a:off x="7200900" y="18669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41" name="Oval 40"/>
            <p:cNvSpPr/>
            <p:nvPr/>
          </p:nvSpPr>
          <p:spPr bwMode="auto">
            <a:xfrm>
              <a:off x="7594600" y="1498600"/>
              <a:ext cx="127000" cy="139700"/>
            </a:xfrm>
            <a:prstGeom prst="ellipse">
              <a:avLst/>
            </a:prstGeom>
            <a:solidFill>
              <a:srgbClr val="00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42" name="Oval 41"/>
            <p:cNvSpPr/>
            <p:nvPr/>
          </p:nvSpPr>
          <p:spPr bwMode="auto">
            <a:xfrm>
              <a:off x="7213600" y="2209800"/>
              <a:ext cx="127000" cy="139700"/>
            </a:xfrm>
            <a:prstGeom prst="ellipse">
              <a:avLst/>
            </a:prstGeom>
            <a:solidFill>
              <a:srgbClr val="FF8000"/>
            </a:solidFill>
            <a:ln w="3175" cap="flat" cmpd="sng" algn="ctr">
              <a:noFill/>
              <a:prstDash val="solid"/>
              <a:round/>
              <a:headEnd type="none" w="sm" len="sm"/>
              <a:tailEnd type="none" w="med" len="med"/>
            </a:ln>
            <a:effectLst/>
          </p:spPr>
          <p:txBody>
            <a:bodyPr rtlCol="0" anchor="ctr"/>
            <a:lstStyle/>
            <a:p>
              <a:pPr algn="ctr"/>
              <a:endParaRPr lang="en-US"/>
            </a:p>
          </p:txBody>
        </p:sp>
        <p:sp>
          <p:nvSpPr>
            <p:cNvPr id="43" name="Oval 42"/>
            <p:cNvSpPr/>
            <p:nvPr/>
          </p:nvSpPr>
          <p:spPr bwMode="auto">
            <a:xfrm>
              <a:off x="7886700" y="1485900"/>
              <a:ext cx="127000" cy="139700"/>
            </a:xfrm>
            <a:prstGeom prst="ellipse">
              <a:avLst/>
            </a:prstGeom>
            <a:solidFill>
              <a:srgbClr val="FF8000"/>
            </a:solidFill>
            <a:ln w="3175" cap="flat" cmpd="sng" algn="ctr">
              <a:noFill/>
              <a:prstDash val="solid"/>
              <a:round/>
              <a:headEnd type="none" w="sm" len="sm"/>
              <a:tailEnd type="none" w="med" len="med"/>
            </a:ln>
            <a:effectLst/>
          </p:spPr>
          <p:txBody>
            <a:bodyPr rtlCol="0" anchor="ctr"/>
            <a:lstStyle/>
            <a:p>
              <a:endParaRPr lang="en-US"/>
            </a:p>
          </p:txBody>
        </p:sp>
        <p:sp>
          <p:nvSpPr>
            <p:cNvPr id="44" name="Rectangle 43"/>
            <p:cNvSpPr/>
            <p:nvPr/>
          </p:nvSpPr>
          <p:spPr bwMode="auto">
            <a:xfrm>
              <a:off x="7518400" y="23876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5" name="Rectangle 44"/>
            <p:cNvSpPr/>
            <p:nvPr/>
          </p:nvSpPr>
          <p:spPr bwMode="auto">
            <a:xfrm>
              <a:off x="7810500" y="23876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46" name="Rectangle 45"/>
            <p:cNvSpPr/>
            <p:nvPr/>
          </p:nvSpPr>
          <p:spPr bwMode="auto">
            <a:xfrm>
              <a:off x="8102600" y="17780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7" name="Rectangle 46"/>
            <p:cNvSpPr/>
            <p:nvPr/>
          </p:nvSpPr>
          <p:spPr bwMode="auto">
            <a:xfrm>
              <a:off x="8102600" y="2387600"/>
              <a:ext cx="292100" cy="304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8" name="Rectangle 47"/>
            <p:cNvSpPr/>
            <p:nvPr/>
          </p:nvSpPr>
          <p:spPr bwMode="auto">
            <a:xfrm>
              <a:off x="8102600" y="2082800"/>
              <a:ext cx="292100" cy="304800"/>
            </a:xfrm>
            <a:prstGeom prst="rect">
              <a:avLst/>
            </a:prstGeom>
            <a:solidFill>
              <a:schemeClr val="tx1">
                <a:lumMod val="40000"/>
                <a:lumOff val="60000"/>
              </a:schemeClr>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49" name="Oval 48"/>
            <p:cNvSpPr/>
            <p:nvPr/>
          </p:nvSpPr>
          <p:spPr bwMode="auto">
            <a:xfrm>
              <a:off x="8197850" y="149860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pPr algn="ctr"/>
              <a:endParaRPr lang="en-US"/>
            </a:p>
          </p:txBody>
        </p:sp>
        <p:sp>
          <p:nvSpPr>
            <p:cNvPr id="50" name="Oval 49"/>
            <p:cNvSpPr/>
            <p:nvPr/>
          </p:nvSpPr>
          <p:spPr bwMode="auto">
            <a:xfrm>
              <a:off x="7213600" y="2495550"/>
              <a:ext cx="127000" cy="139700"/>
            </a:xfrm>
            <a:prstGeom prst="ellipse">
              <a:avLst/>
            </a:prstGeom>
            <a:solidFill>
              <a:schemeClr val="tx2"/>
            </a:solidFill>
            <a:ln w="3175" cap="flat" cmpd="sng" algn="ctr">
              <a:noFill/>
              <a:prstDash val="solid"/>
              <a:round/>
              <a:headEnd type="none" w="sm" len="sm"/>
              <a:tailEnd type="none" w="med" len="med"/>
            </a:ln>
            <a:effectLst/>
          </p:spPr>
          <p:txBody>
            <a:bodyPr rtlCol="0" anchor="ctr"/>
            <a:lstStyle/>
            <a:p>
              <a:endParaRPr lang="en-US"/>
            </a:p>
          </p:txBody>
        </p:sp>
      </p:grpSp>
      <p:sp>
        <p:nvSpPr>
          <p:cNvPr id="51" name="Double Bracket 50"/>
          <p:cNvSpPr/>
          <p:nvPr/>
        </p:nvSpPr>
        <p:spPr bwMode="auto">
          <a:xfrm>
            <a:off x="7683500" y="4787900"/>
            <a:ext cx="1422400" cy="1460500"/>
          </a:xfrm>
          <a:prstGeom prst="bracketPair">
            <a:avLst/>
          </a:prstGeom>
          <a:noFill/>
          <a:ln w="50800" cap="flat" cmpd="sng" algn="ctr">
            <a:solidFill>
              <a:schemeClr val="tx1"/>
            </a:solidFill>
            <a:prstDash val="solid"/>
            <a:round/>
            <a:headEnd type="none" w="sm" len="sm"/>
            <a:tailEnd type="none" w="med" len="med"/>
          </a:ln>
          <a:effectLst/>
        </p:spPr>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nodeType="withEffect">
                                  <p:stCondLst>
                                    <p:cond delay="0"/>
                                  </p:stCondLst>
                                  <p:childTnLst>
                                    <p:anim calcmode="discrete" valueType="str">
                                      <p:cBhvr>
                                        <p:cTn id="8" dur="1000" fill="hold"/>
                                        <p:tgtEl>
                                          <p:spTgt spid="11"/>
                                        </p:tgtEl>
                                        <p:attrNameLst>
                                          <p:attrName>style.visibility</p:attrName>
                                        </p:attrNameLst>
                                      </p:cBhvr>
                                      <p:tavLst>
                                        <p:tav tm="0">
                                          <p:val>
                                            <p:strVal val="hidden"/>
                                          </p:val>
                                        </p:tav>
                                        <p:tav tm="50000">
                                          <p:val>
                                            <p:strVal val="visible"/>
                                          </p:val>
                                        </p:tav>
                                      </p:tavLst>
                                    </p:anim>
                                  </p:childTnLst>
                                </p:cTn>
                              </p:par>
                              <p:par>
                                <p:cTn id="9" presetID="35" presetClass="emph" presetSubtype="0" repeatCount="4000" fill="hold" nodeType="withEffect">
                                  <p:stCondLst>
                                    <p:cond delay="0"/>
                                  </p:stCondLst>
                                  <p:childTnLst>
                                    <p:anim calcmode="discrete" valueType="str">
                                      <p:cBhvr>
                                        <p:cTn id="10" dur="1000" fill="hold"/>
                                        <p:tgtEl>
                                          <p:spTgt spid="12"/>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nodeType="withEffect">
                                  <p:stCondLst>
                                    <p:cond delay="0"/>
                                  </p:stCondLst>
                                  <p:childTnLst>
                                    <p:anim calcmode="discrete" valueType="str">
                                      <p:cBhvr>
                                        <p:cTn id="1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ea typeface="ＭＳ Ｐゴシック" charset="-128"/>
                <a:cs typeface="ＭＳ Ｐゴシック" charset="-128"/>
              </a:rPr>
              <a:t>Are they related?</a:t>
            </a:r>
          </a:p>
        </p:txBody>
      </p:sp>
      <p:sp>
        <p:nvSpPr>
          <p:cNvPr id="57347" name="Content Placeholder 2"/>
          <p:cNvSpPr>
            <a:spLocks noGrp="1"/>
          </p:cNvSpPr>
          <p:nvPr>
            <p:ph idx="1"/>
          </p:nvPr>
        </p:nvSpPr>
        <p:spPr/>
        <p:txBody>
          <a:bodyPr/>
          <a:lstStyle/>
          <a:p>
            <a:r>
              <a:rPr lang="en-US">
                <a:ea typeface="ＭＳ Ｐゴシック" charset="-128"/>
                <a:cs typeface="ＭＳ Ｐゴシック" charset="-128"/>
              </a:rPr>
              <a:t>RWR (Random Walk with Restarts)  </a:t>
            </a:r>
          </a:p>
          <a:p>
            <a:pPr lvl="1"/>
            <a:r>
              <a:rPr lang="en-US"/>
              <a:t>google’s pageRank (‘</a:t>
            </a:r>
            <a:r>
              <a:rPr lang="en-US" i="1"/>
              <a:t>if my friends are important, I’m important, too</a:t>
            </a:r>
            <a:r>
              <a:rPr lang="en-US"/>
              <a:t>’)</a:t>
            </a:r>
          </a:p>
          <a:p>
            <a:r>
              <a:rPr lang="en-US">
                <a:ea typeface="ＭＳ Ｐゴシック" charset="-128"/>
                <a:cs typeface="ＭＳ Ｐゴシック" charset="-128"/>
              </a:rPr>
              <a:t>SSL (Semi-supervised learning) </a:t>
            </a:r>
          </a:p>
          <a:p>
            <a:pPr lvl="1"/>
            <a:r>
              <a:rPr lang="en-US"/>
              <a:t>minimize the differences among neighbors</a:t>
            </a:r>
          </a:p>
          <a:p>
            <a:r>
              <a:rPr lang="en-US">
                <a:ea typeface="ＭＳ Ｐゴシック" charset="-128"/>
                <a:cs typeface="ＭＳ Ｐゴシック" charset="-128"/>
              </a:rPr>
              <a:t>BP (Belief propagation) </a:t>
            </a:r>
          </a:p>
          <a:p>
            <a:pPr lvl="1"/>
            <a:r>
              <a:rPr lang="en-US"/>
              <a:t>send messages to neighbors, on what you believe about them</a:t>
            </a:r>
          </a:p>
        </p:txBody>
      </p:sp>
      <p:sp>
        <p:nvSpPr>
          <p:cNvPr id="57348" name="Date Placeholder 3"/>
          <p:cNvSpPr>
            <a:spLocks noGrp="1"/>
          </p:cNvSpPr>
          <p:nvPr>
            <p:ph type="dt" sz="quarter" idx="10"/>
          </p:nvPr>
        </p:nvSpPr>
        <p:spPr>
          <a:noFill/>
        </p:spPr>
        <p:txBody>
          <a:bodyPr/>
          <a:lstStyle/>
          <a:p>
            <a:r>
              <a:rPr lang="en-US"/>
              <a:t>Amazon'16</a:t>
            </a:r>
          </a:p>
        </p:txBody>
      </p:sp>
      <p:sp>
        <p:nvSpPr>
          <p:cNvPr id="57349" name="Footer Placeholder 4"/>
          <p:cNvSpPr>
            <a:spLocks noGrp="1"/>
          </p:cNvSpPr>
          <p:nvPr>
            <p:ph type="ftr" sz="quarter" idx="11"/>
          </p:nvPr>
        </p:nvSpPr>
        <p:spPr>
          <a:noFill/>
        </p:spPr>
        <p:txBody>
          <a:bodyPr/>
          <a:lstStyle/>
          <a:p>
            <a:r>
              <a:rPr lang="en-US"/>
              <a:t>(c) 2016, C. Faloutsos</a:t>
            </a:r>
          </a:p>
        </p:txBody>
      </p:sp>
      <p:sp>
        <p:nvSpPr>
          <p:cNvPr id="57350" name="Slide Number Placeholder 5"/>
          <p:cNvSpPr>
            <a:spLocks noGrp="1"/>
          </p:cNvSpPr>
          <p:nvPr>
            <p:ph type="sldNum" sz="quarter" idx="12"/>
          </p:nvPr>
        </p:nvSpPr>
        <p:spPr>
          <a:noFill/>
        </p:spPr>
        <p:txBody>
          <a:bodyPr/>
          <a:lstStyle/>
          <a:p>
            <a:fld id="{F3EB5B35-6DB0-374D-BD72-1F2FCB99CA1A}" type="slidenum">
              <a:rPr lang="en-US" smtClean="0"/>
              <a:pPr/>
              <a:t>66</a:t>
            </a:fld>
            <a:endParaRPr lang="en-US"/>
          </a:p>
        </p:txBody>
      </p:sp>
      <p:pic>
        <p:nvPicPr>
          <p:cNvPr id="7" name="Picture 6" descr="8_google_logo_by_ruth_keda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75871" y="1954019"/>
            <a:ext cx="1474429" cy="801882"/>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ea typeface="ＭＳ Ｐゴシック" charset="-128"/>
                <a:cs typeface="ＭＳ Ｐゴシック" charset="-128"/>
              </a:rPr>
              <a:t>Are they related?</a:t>
            </a:r>
          </a:p>
        </p:txBody>
      </p:sp>
      <p:sp>
        <p:nvSpPr>
          <p:cNvPr id="58371" name="Content Placeholder 2"/>
          <p:cNvSpPr>
            <a:spLocks noGrp="1"/>
          </p:cNvSpPr>
          <p:nvPr>
            <p:ph idx="1"/>
          </p:nvPr>
        </p:nvSpPr>
        <p:spPr/>
        <p:txBody>
          <a:bodyPr/>
          <a:lstStyle/>
          <a:p>
            <a:r>
              <a:rPr lang="en-US">
                <a:ea typeface="ＭＳ Ｐゴシック" charset="-128"/>
                <a:cs typeface="ＭＳ Ｐゴシック" charset="-128"/>
              </a:rPr>
              <a:t>RWR (Random Walk with Restarts)  </a:t>
            </a:r>
          </a:p>
          <a:p>
            <a:pPr lvl="1"/>
            <a:r>
              <a:rPr lang="en-US"/>
              <a:t>google’s pageRank (‘</a:t>
            </a:r>
            <a:r>
              <a:rPr lang="en-US" i="1"/>
              <a:t>if my friends are important, I’m important, too</a:t>
            </a:r>
            <a:r>
              <a:rPr lang="en-US"/>
              <a:t>’)</a:t>
            </a:r>
          </a:p>
          <a:p>
            <a:r>
              <a:rPr lang="en-US">
                <a:ea typeface="ＭＳ Ｐゴシック" charset="-128"/>
                <a:cs typeface="ＭＳ Ｐゴシック" charset="-128"/>
              </a:rPr>
              <a:t>SSL (Semi-supervised learning) </a:t>
            </a:r>
          </a:p>
          <a:p>
            <a:pPr lvl="1"/>
            <a:r>
              <a:rPr lang="en-US"/>
              <a:t>minimize the differences among neighbors</a:t>
            </a:r>
          </a:p>
          <a:p>
            <a:r>
              <a:rPr lang="en-US">
                <a:ea typeface="ＭＳ Ｐゴシック" charset="-128"/>
                <a:cs typeface="ＭＳ Ｐゴシック" charset="-128"/>
              </a:rPr>
              <a:t>BP (Belief propagation) </a:t>
            </a:r>
          </a:p>
          <a:p>
            <a:pPr lvl="1"/>
            <a:r>
              <a:rPr lang="en-US"/>
              <a:t>send messages to neighbors, on what you believe about them</a:t>
            </a:r>
          </a:p>
        </p:txBody>
      </p:sp>
      <p:sp>
        <p:nvSpPr>
          <p:cNvPr id="58372" name="Date Placeholder 3"/>
          <p:cNvSpPr>
            <a:spLocks noGrp="1"/>
          </p:cNvSpPr>
          <p:nvPr>
            <p:ph type="dt" sz="quarter" idx="10"/>
          </p:nvPr>
        </p:nvSpPr>
        <p:spPr>
          <a:noFill/>
        </p:spPr>
        <p:txBody>
          <a:bodyPr/>
          <a:lstStyle/>
          <a:p>
            <a:r>
              <a:rPr lang="en-US"/>
              <a:t>Amazon'16</a:t>
            </a:r>
          </a:p>
        </p:txBody>
      </p:sp>
      <p:sp>
        <p:nvSpPr>
          <p:cNvPr id="58373" name="Footer Placeholder 4"/>
          <p:cNvSpPr>
            <a:spLocks noGrp="1"/>
          </p:cNvSpPr>
          <p:nvPr>
            <p:ph type="ftr" sz="quarter" idx="11"/>
          </p:nvPr>
        </p:nvSpPr>
        <p:spPr>
          <a:noFill/>
        </p:spPr>
        <p:txBody>
          <a:bodyPr/>
          <a:lstStyle/>
          <a:p>
            <a:r>
              <a:rPr lang="en-US"/>
              <a:t>(c) 2016, C. Faloutsos</a:t>
            </a:r>
          </a:p>
        </p:txBody>
      </p:sp>
      <p:sp>
        <p:nvSpPr>
          <p:cNvPr id="58374" name="Slide Number Placeholder 5"/>
          <p:cNvSpPr>
            <a:spLocks noGrp="1"/>
          </p:cNvSpPr>
          <p:nvPr>
            <p:ph type="sldNum" sz="quarter" idx="12"/>
          </p:nvPr>
        </p:nvSpPr>
        <p:spPr>
          <a:noFill/>
        </p:spPr>
        <p:txBody>
          <a:bodyPr/>
          <a:lstStyle/>
          <a:p>
            <a:fld id="{10B396C8-5766-DD48-965A-5D1AD0F51CA0}" type="slidenum">
              <a:rPr lang="en-US" smtClean="0"/>
              <a:pPr/>
              <a:t>67</a:t>
            </a:fld>
            <a:endParaRPr lang="en-US"/>
          </a:p>
        </p:txBody>
      </p:sp>
      <p:sp>
        <p:nvSpPr>
          <p:cNvPr id="58375" name="TextBox 6"/>
          <p:cNvSpPr txBox="1">
            <a:spLocks noChangeArrowheads="1"/>
          </p:cNvSpPr>
          <p:nvPr/>
        </p:nvSpPr>
        <p:spPr bwMode="auto">
          <a:xfrm>
            <a:off x="6969125" y="490538"/>
            <a:ext cx="1620838" cy="831850"/>
          </a:xfrm>
          <a:prstGeom prst="rect">
            <a:avLst/>
          </a:prstGeom>
          <a:noFill/>
          <a:ln w="9525">
            <a:noFill/>
            <a:miter lim="800000"/>
            <a:headEnd/>
            <a:tailEnd/>
          </a:ln>
        </p:spPr>
        <p:txBody>
          <a:bodyPr wrap="none">
            <a:prstTxWarp prst="textNoShape">
              <a:avLst/>
            </a:prstTxWarp>
            <a:spAutoFit/>
          </a:bodyPr>
          <a:lstStyle/>
          <a:p>
            <a:r>
              <a:rPr lang="en-US" sz="4800" b="1">
                <a:solidFill>
                  <a:srgbClr val="008000"/>
                </a:solidFill>
              </a:rPr>
              <a:t>YES!</a:t>
            </a:r>
            <a:endParaRPr lang="en-US" sz="3200">
              <a:solidFill>
                <a:srgbClr val="008000"/>
              </a:solidFill>
            </a:endParaRPr>
          </a:p>
        </p:txBody>
      </p:sp>
      <p:pic>
        <p:nvPicPr>
          <p:cNvPr id="8" name="Picture 7" descr="8_google_logo_by_ruth_keda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75871" y="1954019"/>
            <a:ext cx="1474429" cy="801882"/>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Correspondence of Methods</a:t>
            </a:r>
          </a:p>
        </p:txBody>
      </p:sp>
      <p:sp>
        <p:nvSpPr>
          <p:cNvPr id="59395" name="Footer Placeholder 19"/>
          <p:cNvSpPr>
            <a:spLocks noGrp="1"/>
          </p:cNvSpPr>
          <p:nvPr>
            <p:ph type="ftr" sz="quarter" idx="11"/>
          </p:nvPr>
        </p:nvSpPr>
        <p:spPr>
          <a:noFill/>
        </p:spPr>
        <p:txBody>
          <a:bodyPr/>
          <a:lstStyle/>
          <a:p>
            <a:r>
              <a:rPr lang="en-US"/>
              <a:t>(c) 2016, C. Faloutsos</a:t>
            </a:r>
          </a:p>
        </p:txBody>
      </p:sp>
      <p:sp>
        <p:nvSpPr>
          <p:cNvPr id="59396" name="Slide Number Placeholder 18"/>
          <p:cNvSpPr>
            <a:spLocks noGrp="1"/>
          </p:cNvSpPr>
          <p:nvPr>
            <p:ph type="sldNum" sz="quarter" idx="12"/>
          </p:nvPr>
        </p:nvSpPr>
        <p:spPr>
          <a:noFill/>
        </p:spPr>
        <p:txBody>
          <a:bodyPr/>
          <a:lstStyle/>
          <a:p>
            <a:fld id="{9C1280CD-E2FD-F44D-AF1A-62310D52BAC7}" type="slidenum">
              <a:rPr lang="en-US" smtClean="0"/>
              <a:pPr/>
              <a:t>68</a:t>
            </a:fld>
            <a:endParaRPr lang="en-US"/>
          </a:p>
        </p:txBody>
      </p:sp>
      <p:graphicFrame>
        <p:nvGraphicFramePr>
          <p:cNvPr id="5" name="Table 4"/>
          <p:cNvGraphicFramePr>
            <a:graphicFrameLocks noGrp="1"/>
          </p:cNvGraphicFramePr>
          <p:nvPr/>
        </p:nvGraphicFramePr>
        <p:xfrm>
          <a:off x="627063" y="1617663"/>
          <a:ext cx="8195733" cy="2072639"/>
        </p:xfrm>
        <a:graphic>
          <a:graphicData uri="http://schemas.openxmlformats.org/drawingml/2006/table">
            <a:tbl>
              <a:tblPr firstRow="1" bandRow="1">
                <a:tableStyleId>{9D7B26C5-4107-4FEC-AEDC-1716B250A1EF}</a:tableStyleId>
              </a:tblPr>
              <a:tblGrid>
                <a:gridCol w="1405470">
                  <a:extLst>
                    <a:ext uri="{9D8B030D-6E8A-4147-A177-3AD203B41FA5}">
                      <a16:colId xmlns:a16="http://schemas.microsoft.com/office/drawing/2014/main" val="20000"/>
                    </a:ext>
                  </a:extLst>
                </a:gridCol>
                <a:gridCol w="2912533">
                  <a:extLst>
                    <a:ext uri="{9D8B030D-6E8A-4147-A177-3AD203B41FA5}">
                      <a16:colId xmlns:a16="http://schemas.microsoft.com/office/drawing/2014/main" val="20001"/>
                    </a:ext>
                  </a:extLst>
                </a:gridCol>
                <a:gridCol w="423334">
                  <a:extLst>
                    <a:ext uri="{9D8B030D-6E8A-4147-A177-3AD203B41FA5}">
                      <a16:colId xmlns:a16="http://schemas.microsoft.com/office/drawing/2014/main" val="20002"/>
                    </a:ext>
                  </a:extLst>
                </a:gridCol>
                <a:gridCol w="1659466">
                  <a:extLst>
                    <a:ext uri="{9D8B030D-6E8A-4147-A177-3AD203B41FA5}">
                      <a16:colId xmlns:a16="http://schemas.microsoft.com/office/drawing/2014/main" val="20003"/>
                    </a:ext>
                  </a:extLst>
                </a:gridCol>
                <a:gridCol w="508000">
                  <a:extLst>
                    <a:ext uri="{9D8B030D-6E8A-4147-A177-3AD203B41FA5}">
                      <a16:colId xmlns:a16="http://schemas.microsoft.com/office/drawing/2014/main" val="20004"/>
                    </a:ext>
                  </a:extLst>
                </a:gridCol>
                <a:gridCol w="1286930">
                  <a:extLst>
                    <a:ext uri="{9D8B030D-6E8A-4147-A177-3AD203B41FA5}">
                      <a16:colId xmlns:a16="http://schemas.microsoft.com/office/drawing/2014/main" val="20005"/>
                    </a:ext>
                  </a:extLst>
                </a:gridCol>
              </a:tblGrid>
              <a:tr h="370840">
                <a:tc>
                  <a:txBody>
                    <a:bodyPr/>
                    <a:lstStyle/>
                    <a:p>
                      <a:pPr algn="ctr"/>
                      <a:r>
                        <a:rPr lang="en-US" sz="2800" dirty="0"/>
                        <a:t>Method</a:t>
                      </a:r>
                    </a:p>
                  </a:txBody>
                  <a:tcPr/>
                </a:tc>
                <a:tc>
                  <a:txBody>
                    <a:bodyPr/>
                    <a:lstStyle/>
                    <a:p>
                      <a:pPr algn="ctr"/>
                      <a:r>
                        <a:rPr lang="en-US" sz="2800" dirty="0"/>
                        <a:t>Matrix</a:t>
                      </a:r>
                    </a:p>
                  </a:txBody>
                  <a:tcPr/>
                </a:tc>
                <a:tc>
                  <a:txBody>
                    <a:bodyPr/>
                    <a:lstStyle/>
                    <a:p>
                      <a:pPr algn="ctr"/>
                      <a:endParaRPr lang="en-US" sz="2800" dirty="0"/>
                    </a:p>
                  </a:txBody>
                  <a:tcPr/>
                </a:tc>
                <a:tc>
                  <a:txBody>
                    <a:bodyPr/>
                    <a:lstStyle/>
                    <a:p>
                      <a:pPr algn="ctr"/>
                      <a:r>
                        <a:rPr lang="en-US" sz="2800" dirty="0"/>
                        <a:t>Unknown</a:t>
                      </a:r>
                    </a:p>
                  </a:txBody>
                  <a:tcPr/>
                </a:tc>
                <a:tc>
                  <a:txBody>
                    <a:bodyPr/>
                    <a:lstStyle/>
                    <a:p>
                      <a:pPr algn="ctr"/>
                      <a:endParaRPr lang="en-US" sz="2800" dirty="0"/>
                    </a:p>
                  </a:txBody>
                  <a:tcPr/>
                </a:tc>
                <a:tc>
                  <a:txBody>
                    <a:bodyPr/>
                    <a:lstStyle/>
                    <a:p>
                      <a:pPr algn="ctr"/>
                      <a:r>
                        <a:rPr lang="en-US" sz="2800" dirty="0"/>
                        <a:t>known</a:t>
                      </a:r>
                    </a:p>
                  </a:txBody>
                  <a:tcPr/>
                </a:tc>
                <a:extLst>
                  <a:ext uri="{0D108BD9-81ED-4DB2-BD59-A6C34878D82A}">
                    <a16:rowId xmlns:a16="http://schemas.microsoft.com/office/drawing/2014/main" val="10000"/>
                  </a:ext>
                </a:extLst>
              </a:tr>
              <a:tr h="370840">
                <a:tc>
                  <a:txBody>
                    <a:bodyPr/>
                    <a:lstStyle/>
                    <a:p>
                      <a:pPr algn="ctr"/>
                      <a:r>
                        <a:rPr lang="en-US" sz="2800" b="1" dirty="0"/>
                        <a:t>RWR</a:t>
                      </a:r>
                    </a:p>
                  </a:txBody>
                  <a:tcPr/>
                </a:tc>
                <a:tc>
                  <a:txBody>
                    <a:bodyPr/>
                    <a:lstStyle/>
                    <a:p>
                      <a:pPr algn="ctr"/>
                      <a:r>
                        <a:rPr lang="en-US" sz="2800" dirty="0">
                          <a:latin typeface="Times"/>
                        </a:rPr>
                        <a:t>[</a:t>
                      </a:r>
                      <a:r>
                        <a:rPr lang="en-US" sz="2800" b="1" dirty="0">
                          <a:latin typeface="Times"/>
                        </a:rPr>
                        <a:t>I  </a:t>
                      </a:r>
                      <a:r>
                        <a:rPr lang="en-US" sz="2800" dirty="0">
                          <a:latin typeface="Times"/>
                        </a:rPr>
                        <a:t>– </a:t>
                      </a:r>
                      <a:r>
                        <a:rPr lang="en-US" sz="2800" baseline="0" dirty="0">
                          <a:latin typeface="Times"/>
                        </a:rPr>
                        <a:t>   </a:t>
                      </a:r>
                      <a:r>
                        <a:rPr lang="en-US" sz="2800" dirty="0" err="1">
                          <a:latin typeface="Times"/>
                        </a:rPr>
                        <a:t>c</a:t>
                      </a:r>
                      <a:r>
                        <a:rPr lang="en-US" sz="2800" dirty="0">
                          <a:latin typeface="Times"/>
                        </a:rPr>
                        <a:t> </a:t>
                      </a:r>
                      <a:r>
                        <a:rPr lang="en-US" sz="2800" baseline="0" dirty="0">
                          <a:latin typeface="Times"/>
                        </a:rPr>
                        <a:t>  </a:t>
                      </a:r>
                      <a:r>
                        <a:rPr lang="en-US" sz="2800" dirty="0">
                          <a:latin typeface="Times"/>
                        </a:rPr>
                        <a:t> </a:t>
                      </a:r>
                      <a:r>
                        <a:rPr lang="en-US" sz="2800" b="1" u="none" dirty="0">
                          <a:uFill>
                            <a:solidFill>
                              <a:schemeClr val="tx2">
                                <a:lumMod val="60000"/>
                                <a:lumOff val="40000"/>
                              </a:schemeClr>
                            </a:solidFill>
                          </a:uFill>
                          <a:latin typeface="Times"/>
                        </a:rPr>
                        <a:t>A</a:t>
                      </a:r>
                      <a:r>
                        <a:rPr lang="en-US" sz="2800" b="1" dirty="0">
                          <a:latin typeface="Times"/>
                        </a:rPr>
                        <a:t>D</a:t>
                      </a:r>
                      <a:r>
                        <a:rPr lang="en-US" sz="3000" baseline="30000" dirty="0">
                          <a:latin typeface="Times"/>
                        </a:rPr>
                        <a:t>-1</a:t>
                      </a:r>
                      <a:r>
                        <a:rPr lang="en-US" sz="2800" dirty="0">
                          <a:latin typeface="Times"/>
                        </a:rPr>
                        <a:t>]</a:t>
                      </a:r>
                    </a:p>
                  </a:txBody>
                  <a:tcPr/>
                </a:tc>
                <a:tc>
                  <a:txBody>
                    <a:bodyPr/>
                    <a:lstStyle/>
                    <a:p>
                      <a:pPr algn="ctr"/>
                      <a:r>
                        <a:rPr lang="en-US" sz="2800" dirty="0">
                          <a:latin typeface="Times"/>
                        </a:rPr>
                        <a:t>×</a:t>
                      </a:r>
                    </a:p>
                  </a:txBody>
                  <a:tcPr/>
                </a:tc>
                <a:tc>
                  <a:txBody>
                    <a:bodyPr/>
                    <a:lstStyle/>
                    <a:p>
                      <a:pPr algn="ctr"/>
                      <a:r>
                        <a:rPr lang="en-US" sz="2800" b="1" dirty="0" err="1">
                          <a:latin typeface="Times"/>
                        </a:rPr>
                        <a:t>x</a:t>
                      </a:r>
                      <a:endParaRPr lang="en-US" sz="2800" b="1" dirty="0">
                        <a:latin typeface="Times"/>
                      </a:endParaRPr>
                    </a:p>
                  </a:txBody>
                  <a:tcPr/>
                </a:tc>
                <a:tc>
                  <a:txBody>
                    <a:bodyPr/>
                    <a:lstStyle/>
                    <a:p>
                      <a:pPr algn="ctr"/>
                      <a:r>
                        <a:rPr lang="en-US" sz="2800" b="0" i="0" dirty="0">
                          <a:latin typeface="Times"/>
                        </a:rPr>
                        <a:t>=</a:t>
                      </a:r>
                    </a:p>
                  </a:txBody>
                  <a:tcPr/>
                </a:tc>
                <a:tc>
                  <a:txBody>
                    <a:bodyPr/>
                    <a:lstStyle/>
                    <a:p>
                      <a:pPr algn="ctr"/>
                      <a:r>
                        <a:rPr lang="en-US" sz="2800" dirty="0">
                          <a:latin typeface="Times"/>
                        </a:rPr>
                        <a:t>(1-c)</a:t>
                      </a:r>
                      <a:r>
                        <a:rPr lang="en-US" sz="2800" b="1" dirty="0">
                          <a:latin typeface="Times"/>
                        </a:rPr>
                        <a:t>y</a:t>
                      </a:r>
                    </a:p>
                  </a:txBody>
                  <a:tcPr/>
                </a:tc>
                <a:extLst>
                  <a:ext uri="{0D108BD9-81ED-4DB2-BD59-A6C34878D82A}">
                    <a16:rowId xmlns:a16="http://schemas.microsoft.com/office/drawing/2014/main" val="10001"/>
                  </a:ext>
                </a:extLst>
              </a:tr>
              <a:tr h="370840">
                <a:tc>
                  <a:txBody>
                    <a:bodyPr/>
                    <a:lstStyle/>
                    <a:p>
                      <a:pPr algn="ctr"/>
                      <a:r>
                        <a:rPr lang="en-US" sz="2800" b="1" dirty="0"/>
                        <a:t>SSL</a:t>
                      </a:r>
                    </a:p>
                  </a:txBody>
                  <a:tcPr/>
                </a:tc>
                <a:tc>
                  <a:txBody>
                    <a:bodyPr/>
                    <a:lstStyle/>
                    <a:p>
                      <a:pPr algn="ctr"/>
                      <a:r>
                        <a:rPr lang="en-US" sz="2800" dirty="0">
                          <a:latin typeface="Times"/>
                        </a:rPr>
                        <a:t>[</a:t>
                      </a:r>
                      <a:r>
                        <a:rPr lang="en-US" sz="2800" b="1" dirty="0">
                          <a:latin typeface="Times"/>
                        </a:rPr>
                        <a:t>I  </a:t>
                      </a:r>
                      <a:r>
                        <a:rPr lang="en-US" sz="2800" dirty="0">
                          <a:latin typeface="Times"/>
                        </a:rPr>
                        <a:t>+ </a:t>
                      </a:r>
                      <a:r>
                        <a:rPr lang="en-US" sz="2800" dirty="0" err="1">
                          <a:latin typeface="Monaco"/>
                        </a:rPr>
                        <a:t>a</a:t>
                      </a:r>
                      <a:r>
                        <a:rPr lang="en-US" sz="2800" b="1" u="none" dirty="0" err="1">
                          <a:uFill>
                            <a:solidFill>
                              <a:srgbClr val="FF0000"/>
                            </a:solidFill>
                          </a:uFill>
                          <a:latin typeface="Times"/>
                        </a:rPr>
                        <a:t>(</a:t>
                      </a:r>
                      <a:r>
                        <a:rPr lang="en-US" sz="2800" b="1" dirty="0" err="1">
                          <a:latin typeface="Times"/>
                        </a:rPr>
                        <a:t>D</a:t>
                      </a:r>
                      <a:r>
                        <a:rPr lang="en-US" sz="2800" b="1" dirty="0">
                          <a:latin typeface="Times"/>
                        </a:rPr>
                        <a:t>  </a:t>
                      </a:r>
                      <a:r>
                        <a:rPr lang="en-US" sz="2800" b="0" dirty="0">
                          <a:latin typeface="Times"/>
                        </a:rPr>
                        <a:t>-   </a:t>
                      </a:r>
                      <a:r>
                        <a:rPr lang="en-US" sz="2800" b="1" u="none" dirty="0">
                          <a:uFill>
                            <a:solidFill>
                              <a:srgbClr val="FF0000"/>
                            </a:solidFill>
                          </a:uFill>
                          <a:latin typeface="Times"/>
                        </a:rPr>
                        <a:t>A)</a:t>
                      </a:r>
                      <a:r>
                        <a:rPr lang="en-US" sz="2800" dirty="0">
                          <a:latin typeface="Times"/>
                        </a:rPr>
                        <a:t>] </a:t>
                      </a:r>
                    </a:p>
                  </a:txBody>
                  <a:tcPr/>
                </a:tc>
                <a:tc>
                  <a:txBody>
                    <a:bodyPr/>
                    <a:lstStyle/>
                    <a:p>
                      <a:pPr algn="ctr"/>
                      <a:r>
                        <a:rPr lang="en-US" sz="2800" dirty="0">
                          <a:latin typeface="Times"/>
                        </a:rPr>
                        <a:t>×</a:t>
                      </a:r>
                    </a:p>
                  </a:txBody>
                  <a:tcPr/>
                </a:tc>
                <a:tc>
                  <a:txBody>
                    <a:bodyPr/>
                    <a:lstStyle/>
                    <a:p>
                      <a:pPr algn="ctr"/>
                      <a:r>
                        <a:rPr lang="en-US" sz="2800" b="1" dirty="0" err="1">
                          <a:latin typeface="Times"/>
                        </a:rPr>
                        <a:t>x</a:t>
                      </a:r>
                      <a:endParaRPr lang="en-US" sz="2800" b="1" dirty="0">
                        <a:latin typeface="Times"/>
                      </a:endParaRPr>
                    </a:p>
                  </a:txBody>
                  <a:tcPr/>
                </a:tc>
                <a:tc>
                  <a:txBody>
                    <a:bodyPr/>
                    <a:lstStyle/>
                    <a:p>
                      <a:pPr algn="ctr"/>
                      <a:r>
                        <a:rPr lang="en-US" sz="2800" b="0" i="0" dirty="0">
                          <a:latin typeface="Times"/>
                        </a:rPr>
                        <a:t>=</a:t>
                      </a:r>
                    </a:p>
                  </a:txBody>
                  <a:tcPr/>
                </a:tc>
                <a:tc>
                  <a:txBody>
                    <a:bodyPr/>
                    <a:lstStyle/>
                    <a:p>
                      <a:pPr algn="ctr"/>
                      <a:r>
                        <a:rPr lang="en-US" sz="2800" b="1" dirty="0" err="1">
                          <a:latin typeface="Times"/>
                        </a:rPr>
                        <a:t>y</a:t>
                      </a:r>
                      <a:endParaRPr lang="en-US" sz="2800" b="1" dirty="0">
                        <a:latin typeface="Times"/>
                      </a:endParaRPr>
                    </a:p>
                  </a:txBody>
                  <a:tcPr/>
                </a:tc>
                <a:extLst>
                  <a:ext uri="{0D108BD9-81ED-4DB2-BD59-A6C34878D82A}">
                    <a16:rowId xmlns:a16="http://schemas.microsoft.com/office/drawing/2014/main" val="10002"/>
                  </a:ext>
                </a:extLst>
              </a:tr>
              <a:tr h="370840">
                <a:tc>
                  <a:txBody>
                    <a:bodyPr/>
                    <a:lstStyle/>
                    <a:p>
                      <a:pPr algn="ctr"/>
                      <a:r>
                        <a:rPr lang="en-US" sz="2800" b="1" dirty="0">
                          <a:solidFill>
                            <a:schemeClr val="accent2"/>
                          </a:solidFill>
                        </a:rPr>
                        <a:t>F</a:t>
                      </a:r>
                      <a:r>
                        <a:rPr lang="en-US" sz="2300" b="1" dirty="0">
                          <a:solidFill>
                            <a:schemeClr val="accent2"/>
                          </a:solidFill>
                        </a:rPr>
                        <a:t>A</a:t>
                      </a:r>
                      <a:r>
                        <a:rPr lang="en-US" sz="2800" b="1" dirty="0">
                          <a:solidFill>
                            <a:schemeClr val="accent2"/>
                          </a:solidFill>
                        </a:rPr>
                        <a:t>BP</a:t>
                      </a:r>
                    </a:p>
                  </a:txBody>
                  <a:tcPr/>
                </a:tc>
                <a:tc>
                  <a:txBody>
                    <a:bodyPr/>
                    <a:lstStyle/>
                    <a:p>
                      <a:pPr algn="ctr"/>
                      <a:r>
                        <a:rPr lang="en-US" sz="2800" dirty="0">
                          <a:latin typeface="Times"/>
                        </a:rPr>
                        <a:t>[</a:t>
                      </a:r>
                      <a:r>
                        <a:rPr lang="en-US" sz="2800" b="1" dirty="0">
                          <a:latin typeface="Times"/>
                        </a:rPr>
                        <a:t>I  </a:t>
                      </a:r>
                      <a:r>
                        <a:rPr lang="en-US" sz="2800" dirty="0">
                          <a:latin typeface="Times"/>
                        </a:rPr>
                        <a:t>+ </a:t>
                      </a:r>
                      <a:r>
                        <a:rPr lang="en-US" sz="2800" dirty="0">
                          <a:latin typeface="Lucida Calligraphy"/>
                          <a:ea typeface="Osaka−等幅"/>
                        </a:rPr>
                        <a:t>a</a:t>
                      </a:r>
                      <a:r>
                        <a:rPr lang="en-US" sz="1000" baseline="0" dirty="0">
                          <a:latin typeface="Lucida Calligraphy"/>
                          <a:ea typeface="Osaka−等幅"/>
                        </a:rPr>
                        <a:t>  </a:t>
                      </a:r>
                      <a:r>
                        <a:rPr lang="en-US" sz="1000" dirty="0">
                          <a:latin typeface="Lucida Calligraphy"/>
                          <a:ea typeface="Osaka−等幅"/>
                        </a:rPr>
                        <a:t> </a:t>
                      </a:r>
                      <a:r>
                        <a:rPr lang="en-US" sz="2800" b="1" dirty="0">
                          <a:latin typeface="Times"/>
                        </a:rPr>
                        <a:t>D </a:t>
                      </a:r>
                      <a:r>
                        <a:rPr lang="en-US" sz="2800" b="1" baseline="0" dirty="0">
                          <a:latin typeface="Times"/>
                        </a:rPr>
                        <a:t> </a:t>
                      </a:r>
                      <a:r>
                        <a:rPr lang="en-US" sz="2800" dirty="0">
                          <a:latin typeface="Times"/>
                        </a:rPr>
                        <a:t>- </a:t>
                      </a:r>
                      <a:r>
                        <a:rPr lang="en-US" sz="2800" dirty="0" err="1">
                          <a:latin typeface="Times"/>
                        </a:rPr>
                        <a:t>c</a:t>
                      </a:r>
                      <a:r>
                        <a:rPr lang="en-US" sz="2800" baseline="0" dirty="0" err="1">
                          <a:latin typeface="Verdana"/>
                        </a:rPr>
                        <a:t>’</a:t>
                      </a:r>
                      <a:r>
                        <a:rPr lang="en-US" sz="2800" b="1" u="none" dirty="0" err="1">
                          <a:uFill>
                            <a:solidFill>
                              <a:srgbClr val="FF0000"/>
                            </a:solidFill>
                          </a:uFill>
                          <a:latin typeface="Times"/>
                        </a:rPr>
                        <a:t>A</a:t>
                      </a:r>
                      <a:r>
                        <a:rPr lang="en-US" sz="2800" dirty="0">
                          <a:latin typeface="Times"/>
                        </a:rPr>
                        <a:t>] </a:t>
                      </a:r>
                    </a:p>
                  </a:txBody>
                  <a:tcPr/>
                </a:tc>
                <a:tc>
                  <a:txBody>
                    <a:bodyPr/>
                    <a:lstStyle/>
                    <a:p>
                      <a:pPr algn="ctr"/>
                      <a:r>
                        <a:rPr lang="en-US" sz="2800" dirty="0">
                          <a:latin typeface="Times"/>
                        </a:rPr>
                        <a:t>×</a:t>
                      </a:r>
                    </a:p>
                  </a:txBody>
                  <a:tcPr/>
                </a:tc>
                <a:tc>
                  <a:txBody>
                    <a:bodyPr/>
                    <a:lstStyle/>
                    <a:p>
                      <a:pPr algn="ctr"/>
                      <a:r>
                        <a:rPr lang="en-US" sz="2800" b="1" dirty="0" err="1">
                          <a:latin typeface="Times"/>
                        </a:rPr>
                        <a:t>b</a:t>
                      </a:r>
                      <a:r>
                        <a:rPr lang="en-US" sz="3000" b="1" baseline="-25000" dirty="0" err="1">
                          <a:latin typeface="Times"/>
                        </a:rPr>
                        <a:t>h</a:t>
                      </a:r>
                      <a:endParaRPr lang="en-US" sz="3000" b="1" baseline="-25000" dirty="0">
                        <a:latin typeface="Times"/>
                      </a:endParaRPr>
                    </a:p>
                  </a:txBody>
                  <a:tcPr/>
                </a:tc>
                <a:tc>
                  <a:txBody>
                    <a:bodyPr/>
                    <a:lstStyle/>
                    <a:p>
                      <a:pPr algn="ctr"/>
                      <a:r>
                        <a:rPr lang="en-US" sz="2800" b="0" i="0" baseline="0" dirty="0">
                          <a:latin typeface="Times"/>
                        </a:rPr>
                        <a:t>=</a:t>
                      </a:r>
                    </a:p>
                  </a:txBody>
                  <a:tcPr/>
                </a:tc>
                <a:tc>
                  <a:txBody>
                    <a:bodyPr/>
                    <a:lstStyle/>
                    <a:p>
                      <a:pPr algn="ctr"/>
                      <a:r>
                        <a:rPr lang="el-GR" sz="2800" b="1" dirty="0">
                          <a:latin typeface="Times"/>
                        </a:rPr>
                        <a:t>φ</a:t>
                      </a:r>
                      <a:r>
                        <a:rPr lang="en-US" sz="3000" b="1" baseline="-25000" dirty="0" err="1">
                          <a:latin typeface="Times"/>
                        </a:rPr>
                        <a:t>h</a:t>
                      </a:r>
                      <a:endParaRPr lang="en-US" sz="3000" b="1" baseline="-25000" dirty="0">
                        <a:latin typeface="Times"/>
                      </a:endParaRPr>
                    </a:p>
                  </a:txBody>
                  <a:tcPr/>
                </a:tc>
                <a:extLst>
                  <a:ext uri="{0D108BD9-81ED-4DB2-BD59-A6C34878D82A}">
                    <a16:rowId xmlns:a16="http://schemas.microsoft.com/office/drawing/2014/main" val="10003"/>
                  </a:ext>
                </a:extLst>
              </a:tr>
            </a:tbl>
          </a:graphicData>
        </a:graphic>
      </p:graphicFrame>
      <p:sp>
        <p:nvSpPr>
          <p:cNvPr id="21" name="Rectangle 20"/>
          <p:cNvSpPr/>
          <p:nvPr/>
        </p:nvSpPr>
        <p:spPr bwMode="auto">
          <a:xfrm>
            <a:off x="4106863" y="4006850"/>
            <a:ext cx="803275" cy="74453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a:lstStyle/>
          <a:p>
            <a:pPr>
              <a:lnSpc>
                <a:spcPts val="1900"/>
              </a:lnSpc>
              <a:defRPr/>
            </a:pPr>
            <a:r>
              <a:rPr lang="en-US" sz="2400" dirty="0">
                <a:solidFill>
                  <a:schemeClr val="tx1"/>
                </a:solidFill>
              </a:rPr>
              <a:t>0  1  0</a:t>
            </a:r>
          </a:p>
          <a:p>
            <a:pPr>
              <a:lnSpc>
                <a:spcPts val="1900"/>
              </a:lnSpc>
              <a:defRPr/>
            </a:pPr>
            <a:r>
              <a:rPr lang="en-US" sz="2400" dirty="0">
                <a:solidFill>
                  <a:schemeClr val="tx1"/>
                </a:solidFill>
              </a:rPr>
              <a:t>1  0  1</a:t>
            </a:r>
          </a:p>
          <a:p>
            <a:pPr>
              <a:lnSpc>
                <a:spcPts val="1900"/>
              </a:lnSpc>
              <a:defRPr/>
            </a:pPr>
            <a:r>
              <a:rPr lang="en-US" sz="2400" dirty="0">
                <a:solidFill>
                  <a:schemeClr val="tx1"/>
                </a:solidFill>
              </a:rPr>
              <a:t>0  1  0</a:t>
            </a:r>
          </a:p>
        </p:txBody>
      </p:sp>
      <p:sp>
        <p:nvSpPr>
          <p:cNvPr id="22" name="Rectangle 21"/>
          <p:cNvSpPr/>
          <p:nvPr/>
        </p:nvSpPr>
        <p:spPr bwMode="auto">
          <a:xfrm>
            <a:off x="6053138" y="4024313"/>
            <a:ext cx="255587" cy="73025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a:lstStyle/>
          <a:p>
            <a:pPr>
              <a:lnSpc>
                <a:spcPts val="1200"/>
              </a:lnSpc>
              <a:defRPr/>
            </a:pPr>
            <a:r>
              <a:rPr lang="en-US" sz="2400" dirty="0">
                <a:solidFill>
                  <a:schemeClr val="tx1"/>
                </a:solidFill>
              </a:rPr>
              <a:t> </a:t>
            </a:r>
          </a:p>
          <a:p>
            <a:pPr>
              <a:lnSpc>
                <a:spcPts val="1200"/>
              </a:lnSpc>
              <a:defRPr/>
            </a:pPr>
            <a:r>
              <a:rPr lang="en-US" sz="2400" dirty="0">
                <a:solidFill>
                  <a:schemeClr val="tx1"/>
                </a:solidFill>
              </a:rPr>
              <a:t>  </a:t>
            </a:r>
          </a:p>
          <a:p>
            <a:pPr>
              <a:lnSpc>
                <a:spcPts val="1200"/>
              </a:lnSpc>
              <a:defRPr/>
            </a:pPr>
            <a:r>
              <a:rPr lang="en-US" sz="2400" b="1" dirty="0">
                <a:solidFill>
                  <a:schemeClr val="tx1"/>
                </a:solidFill>
              </a:rPr>
              <a:t> ?</a:t>
            </a:r>
          </a:p>
        </p:txBody>
      </p:sp>
      <p:sp>
        <p:nvSpPr>
          <p:cNvPr id="23" name="Rectangle 22"/>
          <p:cNvSpPr/>
          <p:nvPr/>
        </p:nvSpPr>
        <p:spPr bwMode="auto">
          <a:xfrm>
            <a:off x="8051800" y="4024313"/>
            <a:ext cx="255588" cy="73025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a:lstStyle/>
          <a:p>
            <a:pPr>
              <a:lnSpc>
                <a:spcPts val="1900"/>
              </a:lnSpc>
              <a:defRPr/>
            </a:pPr>
            <a:r>
              <a:rPr lang="en-US" sz="2400" dirty="0">
                <a:solidFill>
                  <a:schemeClr val="tx1"/>
                </a:solidFill>
              </a:rPr>
              <a:t> 0</a:t>
            </a:r>
          </a:p>
          <a:p>
            <a:pPr>
              <a:lnSpc>
                <a:spcPts val="1900"/>
              </a:lnSpc>
              <a:defRPr/>
            </a:pPr>
            <a:r>
              <a:rPr lang="en-US" sz="2400" dirty="0">
                <a:solidFill>
                  <a:schemeClr val="tx1"/>
                </a:solidFill>
              </a:rPr>
              <a:t> 1</a:t>
            </a:r>
          </a:p>
          <a:p>
            <a:pPr>
              <a:lnSpc>
                <a:spcPts val="1900"/>
              </a:lnSpc>
              <a:defRPr/>
            </a:pPr>
            <a:r>
              <a:rPr lang="en-US" sz="2400" dirty="0">
                <a:solidFill>
                  <a:schemeClr val="tx1"/>
                </a:solidFill>
              </a:rPr>
              <a:t> 1</a:t>
            </a:r>
          </a:p>
        </p:txBody>
      </p:sp>
      <p:sp>
        <p:nvSpPr>
          <p:cNvPr id="28" name="Rectangle 27"/>
          <p:cNvSpPr/>
          <p:nvPr/>
        </p:nvSpPr>
        <p:spPr bwMode="auto">
          <a:xfrm>
            <a:off x="2000250" y="4006850"/>
            <a:ext cx="801688" cy="74453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a:lstStyle/>
          <a:p>
            <a:pPr algn="l">
              <a:lnSpc>
                <a:spcPts val="1780"/>
              </a:lnSpc>
              <a:defRPr/>
            </a:pPr>
            <a:r>
              <a:rPr lang="en-US" sz="2400" dirty="0">
                <a:solidFill>
                  <a:schemeClr val="tx1"/>
                </a:solidFill>
              </a:rPr>
              <a:t>1</a:t>
            </a:r>
          </a:p>
          <a:p>
            <a:pPr algn="l">
              <a:lnSpc>
                <a:spcPts val="1780"/>
              </a:lnSpc>
              <a:defRPr/>
            </a:pPr>
            <a:r>
              <a:rPr lang="en-US" sz="2400" dirty="0">
                <a:solidFill>
                  <a:schemeClr val="tx1"/>
                </a:solidFill>
              </a:rPr>
              <a:t>    1</a:t>
            </a:r>
          </a:p>
          <a:p>
            <a:pPr algn="l">
              <a:lnSpc>
                <a:spcPts val="1780"/>
              </a:lnSpc>
              <a:defRPr/>
            </a:pPr>
            <a:r>
              <a:rPr lang="en-US" sz="2400" dirty="0">
                <a:solidFill>
                  <a:schemeClr val="tx1"/>
                </a:solidFill>
              </a:rPr>
              <a:t>       1</a:t>
            </a:r>
          </a:p>
        </p:txBody>
      </p:sp>
      <p:cxnSp>
        <p:nvCxnSpPr>
          <p:cNvPr id="29" name="Straight Connector 28"/>
          <p:cNvCxnSpPr/>
          <p:nvPr/>
        </p:nvCxnSpPr>
        <p:spPr bwMode="auto">
          <a:xfrm>
            <a:off x="2008188" y="4024313"/>
            <a:ext cx="801687" cy="727075"/>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grpSp>
        <p:nvGrpSpPr>
          <p:cNvPr id="6" name="Group 35"/>
          <p:cNvGrpSpPr>
            <a:grpSpLocks/>
          </p:cNvGrpSpPr>
          <p:nvPr/>
        </p:nvGrpSpPr>
        <p:grpSpPr bwMode="auto">
          <a:xfrm>
            <a:off x="3066971" y="4006854"/>
            <a:ext cx="809529" cy="745173"/>
            <a:chOff x="3374810" y="2523079"/>
            <a:chExt cx="809569" cy="745200"/>
          </a:xfrm>
        </p:grpSpPr>
        <p:sp>
          <p:nvSpPr>
            <p:cNvPr id="26" name="Rectangle 25"/>
            <p:cNvSpPr/>
            <p:nvPr/>
          </p:nvSpPr>
          <p:spPr>
            <a:xfrm>
              <a:off x="3381239" y="2523075"/>
              <a:ext cx="803315" cy="74456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a:lstStyle/>
            <a:p>
              <a:pPr algn="l">
                <a:lnSpc>
                  <a:spcPts val="1880"/>
                </a:lnSpc>
                <a:defRPr/>
              </a:pPr>
              <a:r>
                <a:rPr lang="en-US" sz="2400" dirty="0">
                  <a:solidFill>
                    <a:schemeClr val="tx1"/>
                  </a:solidFill>
                </a:rPr>
                <a:t>d1</a:t>
              </a:r>
            </a:p>
            <a:p>
              <a:pPr>
                <a:lnSpc>
                  <a:spcPts val="1880"/>
                </a:lnSpc>
                <a:defRPr/>
              </a:pPr>
              <a:r>
                <a:rPr lang="en-US" sz="2400" dirty="0">
                  <a:solidFill>
                    <a:schemeClr val="tx1"/>
                  </a:solidFill>
                </a:rPr>
                <a:t> d2 </a:t>
              </a:r>
            </a:p>
            <a:p>
              <a:pPr>
                <a:lnSpc>
                  <a:spcPts val="1880"/>
                </a:lnSpc>
                <a:defRPr/>
              </a:pPr>
              <a:r>
                <a:rPr lang="en-US" sz="2400" dirty="0">
                  <a:solidFill>
                    <a:schemeClr val="tx1"/>
                  </a:solidFill>
                </a:rPr>
                <a:t>      d3</a:t>
              </a:r>
            </a:p>
          </p:txBody>
        </p:sp>
        <p:cxnSp>
          <p:nvCxnSpPr>
            <p:cNvPr id="27" name="Straight Connector 26"/>
            <p:cNvCxnSpPr/>
            <p:nvPr/>
          </p:nvCxnSpPr>
          <p:spPr>
            <a:xfrm>
              <a:off x="3374889" y="2540539"/>
              <a:ext cx="801728" cy="727101"/>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grpSp>
      <p:sp>
        <p:nvSpPr>
          <p:cNvPr id="31" name="Rectangle 30"/>
          <p:cNvSpPr/>
          <p:nvPr/>
        </p:nvSpPr>
        <p:spPr>
          <a:xfrm>
            <a:off x="5268913" y="4776788"/>
            <a:ext cx="1792287" cy="9810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2400" dirty="0">
                <a:solidFill>
                  <a:srgbClr val="0000FF"/>
                </a:solidFill>
                <a:latin typeface="Comic Sans MS"/>
              </a:rPr>
              <a:t>final labels/ beliefs</a:t>
            </a:r>
          </a:p>
        </p:txBody>
      </p:sp>
      <p:sp>
        <p:nvSpPr>
          <p:cNvPr id="32" name="Rectangle 31"/>
          <p:cNvSpPr/>
          <p:nvPr/>
        </p:nvSpPr>
        <p:spPr>
          <a:xfrm>
            <a:off x="7221538" y="4733925"/>
            <a:ext cx="1897062" cy="10652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2400" dirty="0">
                <a:solidFill>
                  <a:srgbClr val="0000FF"/>
                </a:solidFill>
                <a:latin typeface="Comic Sans MS"/>
              </a:rPr>
              <a:t>prior labels/ beliefs</a:t>
            </a:r>
          </a:p>
        </p:txBody>
      </p:sp>
      <p:sp>
        <p:nvSpPr>
          <p:cNvPr id="33" name="Rectangle 32"/>
          <p:cNvSpPr/>
          <p:nvPr/>
        </p:nvSpPr>
        <p:spPr>
          <a:xfrm>
            <a:off x="3676650" y="4845050"/>
            <a:ext cx="1657350" cy="6762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2400" dirty="0">
                <a:solidFill>
                  <a:srgbClr val="0000FF"/>
                </a:solidFill>
                <a:uFill>
                  <a:solidFill>
                    <a:srgbClr val="FF0000"/>
                  </a:solidFill>
                </a:uFill>
                <a:latin typeface="Comic Sans MS"/>
              </a:rPr>
              <a:t>adjacency matrix</a:t>
            </a:r>
          </a:p>
        </p:txBody>
      </p:sp>
      <p:cxnSp>
        <p:nvCxnSpPr>
          <p:cNvPr id="35" name="Straight Connector 34"/>
          <p:cNvCxnSpPr/>
          <p:nvPr/>
        </p:nvCxnSpPr>
        <p:spPr>
          <a:xfrm>
            <a:off x="3765550" y="2582863"/>
            <a:ext cx="320675"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146550" y="3090863"/>
            <a:ext cx="274638"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275138" y="3606800"/>
            <a:ext cx="274637" cy="0"/>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59432" name="Date Placeholder 23"/>
          <p:cNvSpPr>
            <a:spLocks noGrp="1"/>
          </p:cNvSpPr>
          <p:nvPr>
            <p:ph type="dt" sz="quarter" idx="10"/>
          </p:nvPr>
        </p:nvSpPr>
        <p:spPr>
          <a:noFill/>
        </p:spPr>
        <p:txBody>
          <a:bodyPr/>
          <a:lstStyle/>
          <a:p>
            <a:r>
              <a:rPr lang="en-US"/>
              <a:t>Amazon'16</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69863" y="-61913"/>
            <a:ext cx="8229600" cy="1143001"/>
          </a:xfrm>
        </p:spPr>
        <p:txBody>
          <a:bodyPr/>
          <a:lstStyle/>
          <a:p>
            <a:r>
              <a:rPr lang="en-US">
                <a:ea typeface="ＭＳ Ｐゴシック" charset="-128"/>
                <a:cs typeface="ＭＳ Ｐゴシック" charset="-128"/>
              </a:rPr>
              <a:t>Results: Scalability </a:t>
            </a:r>
          </a:p>
        </p:txBody>
      </p:sp>
      <p:pic>
        <p:nvPicPr>
          <p:cNvPr id="60419" name="Content Placeholder 4" descr="kronecker_runtime_vs_edges.pdf"/>
          <p:cNvPicPr>
            <a:picLocks noGrp="1" noChangeAspect="1"/>
          </p:cNvPicPr>
          <p:nvPr>
            <p:ph idx="1"/>
          </p:nvPr>
        </p:nvPicPr>
        <p:blipFill>
          <a:blip r:embed="rId3" cstate="print">
            <a:extLst>
              <a:ext uri="{28A0092B-C50C-407E-A947-70E740481C1C}">
                <a14:useLocalDpi xmlns:a14="http://schemas.microsoft.com/office/drawing/2010/main"/>
              </a:ext>
            </a:extLst>
          </a:blip>
          <a:srcRect t="-3006" b="-3006"/>
          <a:stretch>
            <a:fillRect/>
          </a:stretch>
        </p:blipFill>
        <p:spPr>
          <a:xfrm>
            <a:off x="1296988" y="855663"/>
            <a:ext cx="6800850" cy="3932237"/>
          </a:xfrm>
        </p:spPr>
      </p:pic>
      <p:sp>
        <p:nvSpPr>
          <p:cNvPr id="60420" name="Footer Placeholder 10"/>
          <p:cNvSpPr>
            <a:spLocks noGrp="1"/>
          </p:cNvSpPr>
          <p:nvPr>
            <p:ph type="ftr" sz="quarter" idx="11"/>
          </p:nvPr>
        </p:nvSpPr>
        <p:spPr>
          <a:noFill/>
        </p:spPr>
        <p:txBody>
          <a:bodyPr/>
          <a:lstStyle/>
          <a:p>
            <a:r>
              <a:rPr lang="en-US"/>
              <a:t>(c) 2016, C. Faloutsos</a:t>
            </a:r>
          </a:p>
        </p:txBody>
      </p:sp>
      <p:sp>
        <p:nvSpPr>
          <p:cNvPr id="60421" name="Slide Number Placeholder 9"/>
          <p:cNvSpPr>
            <a:spLocks noGrp="1"/>
          </p:cNvSpPr>
          <p:nvPr>
            <p:ph type="sldNum" sz="quarter" idx="12"/>
          </p:nvPr>
        </p:nvSpPr>
        <p:spPr>
          <a:noFill/>
        </p:spPr>
        <p:txBody>
          <a:bodyPr/>
          <a:lstStyle/>
          <a:p>
            <a:fld id="{6B3DAE1B-FFF2-4B4D-8EE9-60E6DABC47EA}" type="slidenum">
              <a:rPr lang="en-US" smtClean="0"/>
              <a:pPr/>
              <a:t>69</a:t>
            </a:fld>
            <a:endParaRPr lang="en-US"/>
          </a:p>
        </p:txBody>
      </p:sp>
      <p:sp>
        <p:nvSpPr>
          <p:cNvPr id="4" name="Rounded Rectangle 3"/>
          <p:cNvSpPr/>
          <p:nvPr/>
        </p:nvSpPr>
        <p:spPr>
          <a:xfrm>
            <a:off x="1531938" y="5334000"/>
            <a:ext cx="6548437" cy="685800"/>
          </a:xfrm>
          <a:prstGeom prst="roundRect">
            <a:avLst/>
          </a:prstGeom>
          <a:noFill/>
          <a:ln w="57150" cmpd="thickThi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nchorCtr="1"/>
          <a:lstStyle/>
          <a:p>
            <a:pPr>
              <a:defRPr/>
            </a:pPr>
            <a:r>
              <a:rPr lang="en-US" sz="3000" dirty="0">
                <a:solidFill>
                  <a:schemeClr val="tx1"/>
                </a:solidFill>
              </a:rPr>
              <a:t>F</a:t>
            </a:r>
            <a:r>
              <a:rPr lang="en-US" sz="2700" dirty="0">
                <a:solidFill>
                  <a:schemeClr val="tx1"/>
                </a:solidFill>
              </a:rPr>
              <a:t>A</a:t>
            </a:r>
            <a:r>
              <a:rPr lang="en-US" sz="3000" dirty="0">
                <a:solidFill>
                  <a:schemeClr val="tx1"/>
                </a:solidFill>
              </a:rPr>
              <a:t>BP is </a:t>
            </a:r>
            <a:r>
              <a:rPr lang="en-US" sz="3000" b="1" dirty="0">
                <a:solidFill>
                  <a:schemeClr val="tx1"/>
                </a:solidFill>
              </a:rPr>
              <a:t>linear </a:t>
            </a:r>
            <a:r>
              <a:rPr lang="en-US" sz="3000" dirty="0">
                <a:solidFill>
                  <a:schemeClr val="tx1"/>
                </a:solidFill>
              </a:rPr>
              <a:t>on the number of edges.</a:t>
            </a:r>
          </a:p>
        </p:txBody>
      </p:sp>
      <p:pic>
        <p:nvPicPr>
          <p:cNvPr id="6" name="Picture 5" descr="hadoop.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7110034" y="658959"/>
            <a:ext cx="2036552" cy="524501"/>
          </a:xfrm>
          <a:prstGeom prst="rect">
            <a:avLst/>
          </a:prstGeom>
          <a:scene3d>
            <a:camera prst="orthographicFront">
              <a:rot lat="0" lon="0" rev="19799999"/>
            </a:camera>
            <a:lightRig rig="threePt" dir="t"/>
          </a:scene3d>
        </p:spPr>
      </p:pic>
      <p:grpSp>
        <p:nvGrpSpPr>
          <p:cNvPr id="2" name="Group 11"/>
          <p:cNvGrpSpPr>
            <a:grpSpLocks/>
          </p:cNvGrpSpPr>
          <p:nvPr/>
        </p:nvGrpSpPr>
        <p:grpSpPr bwMode="auto">
          <a:xfrm>
            <a:off x="1347788" y="1497013"/>
            <a:ext cx="5784850" cy="3282950"/>
            <a:chOff x="1348419" y="1497518"/>
            <a:chExt cx="5784746" cy="3281720"/>
          </a:xfrm>
        </p:grpSpPr>
        <p:sp>
          <p:nvSpPr>
            <p:cNvPr id="7" name="Rectangle 6"/>
            <p:cNvSpPr/>
            <p:nvPr/>
          </p:nvSpPr>
          <p:spPr>
            <a:xfrm>
              <a:off x="3147024" y="4341252"/>
              <a:ext cx="3986141" cy="4379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2400" b="1" dirty="0">
                  <a:solidFill>
                    <a:schemeClr val="tx1"/>
                  </a:solidFill>
                </a:rPr>
                <a:t># of edges (Kronecker graphs)</a:t>
              </a:r>
              <a:endParaRPr lang="en-US" sz="2400" b="1" baseline="-25000" dirty="0">
                <a:solidFill>
                  <a:schemeClr val="tx1"/>
                </a:solidFill>
              </a:endParaRPr>
            </a:p>
          </p:txBody>
        </p:sp>
        <p:sp>
          <p:nvSpPr>
            <p:cNvPr id="8" name="Rectangle 7"/>
            <p:cNvSpPr/>
            <p:nvPr/>
          </p:nvSpPr>
          <p:spPr>
            <a:xfrm>
              <a:off x="1348419" y="1497518"/>
              <a:ext cx="299779" cy="19881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vert="vert270" anchor="ctr"/>
            <a:lstStyle/>
            <a:p>
              <a:pPr>
                <a:defRPr/>
              </a:pPr>
              <a:r>
                <a:rPr lang="en-US" sz="2400" b="1" dirty="0">
                  <a:solidFill>
                    <a:schemeClr val="tx1"/>
                  </a:solidFill>
                </a:rPr>
                <a:t>runtime (min)</a:t>
              </a:r>
            </a:p>
          </p:txBody>
        </p:sp>
      </p:grpSp>
      <p:sp>
        <p:nvSpPr>
          <p:cNvPr id="60425" name="Date Placeholder 10"/>
          <p:cNvSpPr>
            <a:spLocks noGrp="1"/>
          </p:cNvSpPr>
          <p:nvPr>
            <p:ph type="dt" sz="quarter" idx="10"/>
          </p:nvPr>
        </p:nvSpPr>
        <p:spPr>
          <a:noFill/>
        </p:spPr>
        <p:txBody>
          <a:bodyPr/>
          <a:lstStyle/>
          <a:p>
            <a:r>
              <a:rPr lang="en-US"/>
              <a:t>Amazon'16</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Fraud</a:t>
            </a:r>
          </a:p>
        </p:txBody>
      </p:sp>
      <p:sp>
        <p:nvSpPr>
          <p:cNvPr id="3" name="Content Placeholder 2"/>
          <p:cNvSpPr>
            <a:spLocks noGrp="1"/>
          </p:cNvSpPr>
          <p:nvPr>
            <p:ph idx="1"/>
          </p:nvPr>
        </p:nvSpPr>
        <p:spPr>
          <a:xfrm>
            <a:off x="685800" y="1447800"/>
            <a:ext cx="5537200" cy="4648200"/>
          </a:xfrm>
        </p:spPr>
        <p:txBody>
          <a:bodyPr/>
          <a:lstStyle/>
          <a:p>
            <a:r>
              <a:rPr lang="en-US" dirty="0"/>
              <a:t>Given</a:t>
            </a:r>
          </a:p>
          <a:p>
            <a:pPr lvl="1"/>
            <a:r>
              <a:rPr lang="en-US" dirty="0"/>
              <a:t>Who ‘likes’ what page, and when</a:t>
            </a:r>
          </a:p>
          <a:p>
            <a:r>
              <a:rPr lang="en-US" dirty="0"/>
              <a:t>Find</a:t>
            </a:r>
          </a:p>
          <a:p>
            <a:pPr lvl="1"/>
            <a:r>
              <a:rPr lang="en-US" dirty="0"/>
              <a:t>Suspicious users and suspicious products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7</a:t>
            </a:fld>
            <a:endParaRPr lang="en-US"/>
          </a:p>
        </p:txBody>
      </p:sp>
      <p:sp>
        <p:nvSpPr>
          <p:cNvPr id="7" name="TextBox 6"/>
          <p:cNvSpPr txBox="1"/>
          <p:nvPr/>
        </p:nvSpPr>
        <p:spPr>
          <a:xfrm>
            <a:off x="0" y="5165229"/>
            <a:ext cx="9144000" cy="1692771"/>
          </a:xfrm>
          <a:prstGeom prst="rect">
            <a:avLst/>
          </a:prstGeom>
          <a:solidFill>
            <a:srgbClr val="FF6600"/>
          </a:solidFill>
        </p:spPr>
        <p:txBody>
          <a:bodyPr wrap="square" rtlCol="0">
            <a:spAutoFit/>
          </a:bodyPr>
          <a:lstStyle/>
          <a:p>
            <a:pPr algn="just"/>
            <a:r>
              <a:rPr lang="en-US" b="1" dirty="0">
                <a:solidFill>
                  <a:schemeClr val="bg1"/>
                </a:solidFill>
              </a:rPr>
              <a:t>CopyCatch: Stopping Group Attacks by Spotting Lockstep Behavior in Social Networks,</a:t>
            </a:r>
            <a:r>
              <a:rPr lang="en-US" dirty="0">
                <a:solidFill>
                  <a:schemeClr val="bg1"/>
                </a:solidFill>
              </a:rPr>
              <a:t> Alex </a:t>
            </a:r>
            <a:r>
              <a:rPr lang="en-US" dirty="0" err="1">
                <a:solidFill>
                  <a:schemeClr val="bg1"/>
                </a:solidFill>
              </a:rPr>
              <a:t>Beutel</a:t>
            </a:r>
            <a:r>
              <a:rPr lang="en-US" dirty="0">
                <a:solidFill>
                  <a:schemeClr val="bg1"/>
                </a:solidFill>
              </a:rPr>
              <a:t>, </a:t>
            </a:r>
            <a:r>
              <a:rPr lang="en-US" dirty="0" err="1">
                <a:solidFill>
                  <a:schemeClr val="bg1"/>
                </a:solidFill>
              </a:rPr>
              <a:t>Wanhong</a:t>
            </a:r>
            <a:r>
              <a:rPr lang="en-US" dirty="0">
                <a:solidFill>
                  <a:schemeClr val="bg1"/>
                </a:solidFill>
              </a:rPr>
              <a:t> </a:t>
            </a:r>
            <a:r>
              <a:rPr lang="en-US" dirty="0" err="1">
                <a:solidFill>
                  <a:schemeClr val="bg1"/>
                </a:solidFill>
              </a:rPr>
              <a:t>Xu</a:t>
            </a:r>
            <a:r>
              <a:rPr lang="en-US" dirty="0">
                <a:solidFill>
                  <a:schemeClr val="bg1"/>
                </a:solidFill>
              </a:rPr>
              <a:t>, </a:t>
            </a:r>
            <a:r>
              <a:rPr lang="en-US" dirty="0" err="1">
                <a:solidFill>
                  <a:schemeClr val="bg1"/>
                </a:solidFill>
              </a:rPr>
              <a:t>Venkatesan</a:t>
            </a:r>
            <a:r>
              <a:rPr lang="en-US" dirty="0">
                <a:solidFill>
                  <a:schemeClr val="bg1"/>
                </a:solidFill>
              </a:rPr>
              <a:t> </a:t>
            </a:r>
            <a:r>
              <a:rPr lang="en-US" dirty="0" err="1">
                <a:solidFill>
                  <a:schemeClr val="bg1"/>
                </a:solidFill>
              </a:rPr>
              <a:t>Guruswami</a:t>
            </a:r>
            <a:r>
              <a:rPr lang="en-US" dirty="0">
                <a:solidFill>
                  <a:schemeClr val="bg1"/>
                </a:solidFill>
              </a:rPr>
              <a:t>, Christopher </a:t>
            </a:r>
            <a:r>
              <a:rPr lang="en-US" dirty="0" err="1">
                <a:solidFill>
                  <a:schemeClr val="bg1"/>
                </a:solidFill>
              </a:rPr>
              <a:t>Palow</a:t>
            </a:r>
            <a:r>
              <a:rPr lang="en-US" dirty="0">
                <a:solidFill>
                  <a:schemeClr val="bg1"/>
                </a:solidFill>
              </a:rPr>
              <a:t>, Christos Faloutsos </a:t>
            </a:r>
            <a:r>
              <a:rPr lang="en-US" i="1" dirty="0">
                <a:solidFill>
                  <a:schemeClr val="bg1"/>
                </a:solidFill>
              </a:rPr>
              <a:t>WWW, 2013.</a:t>
            </a:r>
            <a:endParaRPr lang="en-US" dirty="0">
              <a:solidFill>
                <a:schemeClr val="bg1"/>
              </a:solidFill>
            </a:endParaRPr>
          </a:p>
        </p:txBody>
      </p:sp>
      <p:grpSp>
        <p:nvGrpSpPr>
          <p:cNvPr id="8" name="Group 27"/>
          <p:cNvGrpSpPr/>
          <p:nvPr/>
        </p:nvGrpSpPr>
        <p:grpSpPr>
          <a:xfrm>
            <a:off x="6711553" y="534194"/>
            <a:ext cx="1928813" cy="4114800"/>
            <a:chOff x="6444853" y="661194"/>
            <a:chExt cx="1928813" cy="4114800"/>
          </a:xfrm>
        </p:grpSpPr>
        <p:pic>
          <p:nvPicPr>
            <p:cNvPr id="9" name="Picture 8" descr="profile.w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98431" y="3643566"/>
              <a:ext cx="168865" cy="190168"/>
            </a:xfrm>
            <a:prstGeom prst="rect">
              <a:avLst/>
            </a:prstGeom>
            <a:effectLst>
              <a:outerShdw dist="38100" dir="2700000">
                <a:srgbClr val="000000">
                  <a:alpha val="5000"/>
                </a:srgbClr>
              </a:outerShdw>
            </a:effectLst>
          </p:spPr>
        </p:pic>
        <p:pic>
          <p:nvPicPr>
            <p:cNvPr id="10" name="Picture 9" descr="me.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4853" y="3618706"/>
              <a:ext cx="232172" cy="278606"/>
            </a:xfrm>
            <a:prstGeom prst="rect">
              <a:avLst/>
            </a:prstGeom>
          </p:spPr>
        </p:pic>
        <p:pic>
          <p:nvPicPr>
            <p:cNvPr id="11" name="Picture 10" descr="bipartite-graph-eps-converted-t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59165" y="961231"/>
              <a:ext cx="1380225" cy="3814763"/>
            </a:xfrm>
            <a:prstGeom prst="rect">
              <a:avLst/>
            </a:prstGeom>
            <a:effectLst>
              <a:outerShdw blurRad="50800" dist="38100" dir="2700000" algn="tl" rotWithShape="0">
                <a:srgbClr val="000000">
                  <a:alpha val="20000"/>
                </a:srgbClr>
              </a:outerShdw>
            </a:effectLst>
          </p:spPr>
        </p:pic>
        <p:pic>
          <p:nvPicPr>
            <p:cNvPr id="12" name="Picture 11" descr="people.wmf"/>
            <p:cNvPicPr>
              <a:picLocks noChangeAspect="1"/>
            </p:cNvPicPr>
            <p:nvPr/>
          </p:nvPicPr>
          <p:blipFill>
            <a:blip r:embed="rId5"/>
            <a:stretch>
              <a:fillRect/>
            </a:stretch>
          </p:blipFill>
          <p:spPr>
            <a:xfrm>
              <a:off x="6659165" y="661194"/>
              <a:ext cx="267891" cy="235443"/>
            </a:xfrm>
            <a:prstGeom prst="rect">
              <a:avLst/>
            </a:prstGeom>
            <a:effectLst>
              <a:outerShdw dist="38100" dir="2700000">
                <a:srgbClr val="000000">
                  <a:alpha val="5000"/>
                </a:srgbClr>
              </a:outerShdw>
            </a:effectLst>
          </p:spPr>
        </p:pic>
        <p:pic>
          <p:nvPicPr>
            <p:cNvPr id="13" name="Picture 12" descr="pages.wmf"/>
            <p:cNvPicPr>
              <a:picLocks noChangeAspect="1"/>
            </p:cNvPicPr>
            <p:nvPr/>
          </p:nvPicPr>
          <p:blipFill>
            <a:blip r:embed="rId6"/>
            <a:stretch>
              <a:fillRect/>
            </a:stretch>
          </p:blipFill>
          <p:spPr>
            <a:xfrm>
              <a:off x="7784306" y="661194"/>
              <a:ext cx="228175" cy="305231"/>
            </a:xfrm>
            <a:prstGeom prst="rect">
              <a:avLst/>
            </a:prstGeom>
            <a:effectLst>
              <a:outerShdw dist="38100" dir="2700000">
                <a:srgbClr val="000000">
                  <a:alpha val="5000"/>
                </a:srgbClr>
              </a:outerShdw>
            </a:effectLst>
          </p:spPr>
        </p:pic>
        <p:pic>
          <p:nvPicPr>
            <p:cNvPr id="15" name="Picture 14" descr="like.wm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48525" y="4068763"/>
              <a:ext cx="214313" cy="219843"/>
            </a:xfrm>
            <a:prstGeom prst="rect">
              <a:avLst/>
            </a:prstGeom>
            <a:effectLst>
              <a:outerShdw dist="38100" dir="2700000">
                <a:srgbClr val="000000">
                  <a:alpha val="5000"/>
                </a:srgbClr>
              </a:outerShdw>
            </a:effectLst>
          </p:spPr>
        </p:pic>
        <p:sp>
          <p:nvSpPr>
            <p:cNvPr id="16" name="TextBox 15"/>
            <p:cNvSpPr txBox="1"/>
            <p:nvPr/>
          </p:nvSpPr>
          <p:spPr>
            <a:xfrm>
              <a:off x="7058182" y="4261644"/>
              <a:ext cx="558951" cy="285358"/>
            </a:xfrm>
            <a:prstGeom prst="rect">
              <a:avLst/>
            </a:prstGeom>
            <a:noFill/>
          </p:spPr>
          <p:txBody>
            <a:bodyPr wrap="none" lIns="69238" tIns="34619" rIns="69238" bIns="34619" rtlCol="0">
              <a:spAutoFit/>
            </a:bodyPr>
            <a:lstStyle/>
            <a:p>
              <a:r>
                <a:rPr lang="en-US" sz="1400" dirty="0"/>
                <a:t>Likes</a:t>
              </a:r>
            </a:p>
          </p:txBody>
        </p:sp>
        <p:pic>
          <p:nvPicPr>
            <p:cNvPr id="17" name="Picture 16" descr="profile.w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98431" y="1591310"/>
              <a:ext cx="168865" cy="190168"/>
            </a:xfrm>
            <a:prstGeom prst="rect">
              <a:avLst/>
            </a:prstGeom>
            <a:effectLst>
              <a:outerShdw dist="38100" dir="2700000">
                <a:srgbClr val="000000">
                  <a:alpha val="5000"/>
                </a:srgbClr>
              </a:outerShdw>
            </a:effectLst>
          </p:spPr>
        </p:pic>
        <p:pic>
          <p:nvPicPr>
            <p:cNvPr id="18" name="Picture 17" descr="profile.w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90301" y="2271251"/>
              <a:ext cx="168865" cy="190168"/>
            </a:xfrm>
            <a:prstGeom prst="rect">
              <a:avLst/>
            </a:prstGeom>
            <a:effectLst>
              <a:outerShdw dist="38100" dir="2700000">
                <a:srgbClr val="000000">
                  <a:alpha val="5000"/>
                </a:srgbClr>
              </a:outerShdw>
            </a:effectLst>
          </p:spPr>
        </p:pic>
        <p:pic>
          <p:nvPicPr>
            <p:cNvPr id="19" name="Picture 18" descr="profile.w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98431" y="2956909"/>
              <a:ext cx="168865" cy="190168"/>
            </a:xfrm>
            <a:prstGeom prst="rect">
              <a:avLst/>
            </a:prstGeom>
            <a:effectLst>
              <a:outerShdw dist="38100" dir="2700000">
                <a:srgbClr val="000000">
                  <a:alpha val="5000"/>
                </a:srgbClr>
              </a:outerShdw>
            </a:effectLst>
          </p:spPr>
        </p:pic>
        <p:pic>
          <p:nvPicPr>
            <p:cNvPr id="20" name="Picture 19" descr="profile.w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98431" y="4499959"/>
              <a:ext cx="168865" cy="190168"/>
            </a:xfrm>
            <a:prstGeom prst="rect">
              <a:avLst/>
            </a:prstGeom>
            <a:effectLst>
              <a:outerShdw dist="38100" dir="2700000">
                <a:srgbClr val="000000">
                  <a:alpha val="5000"/>
                </a:srgbClr>
              </a:outerShdw>
            </a:effectLst>
          </p:spPr>
        </p:pic>
        <p:pic>
          <p:nvPicPr>
            <p:cNvPr id="21" name="Picture 20"/>
            <p:cNvPicPr>
              <a:picLocks noChangeAspect="1"/>
            </p:cNvPicPr>
            <p:nvPr/>
          </p:nvPicPr>
          <p:blipFill>
            <a:blip r:embed="rId8" cstate="print">
              <a:extLst>
                <a:ext uri="{BEBA8EAE-BF5A-486C-A8C5-ECC9F3942E4B}">
                  <a14:imgProps xmlns:a14="http://schemas.microsoft.com/office/drawing/2010/main">
                    <a14:imgLayer r:embed="rId9">
                      <a14:imgEffect>
                        <a14:backgroundRemoval t="815" b="97011" l="1057" r="99446"/>
                      </a14:imgEffect>
                    </a14:imgLayer>
                  </a14:imgProps>
                </a:ext>
                <a:ext uri="{28A0092B-C50C-407E-A947-70E740481C1C}">
                  <a14:useLocalDpi xmlns:a14="http://schemas.microsoft.com/office/drawing/2010/main"/>
                </a:ext>
              </a:extLst>
            </a:blip>
            <a:stretch>
              <a:fillRect/>
            </a:stretch>
          </p:blipFill>
          <p:spPr>
            <a:xfrm>
              <a:off x="7998619" y="1947069"/>
              <a:ext cx="375047" cy="166704"/>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065363" y="3104356"/>
              <a:ext cx="308303" cy="496619"/>
            </a:xfrm>
            <a:prstGeom prst="rect">
              <a:avLst/>
            </a:prstGeom>
          </p:spPr>
        </p:pic>
        <p:pic>
          <p:nvPicPr>
            <p:cNvPr id="23" name="Picture 22" descr="388941_232718990122208_1510912199_n.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70056" y="3940175"/>
              <a:ext cx="250031" cy="295837"/>
            </a:xfrm>
            <a:prstGeom prst="rect">
              <a:avLst/>
            </a:prstGeom>
          </p:spPr>
        </p:pic>
        <p:pic>
          <p:nvPicPr>
            <p:cNvPr id="24" name="Picture 23" descr="307630_289732801053580_1277133049_n.jp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61127" y="4347783"/>
              <a:ext cx="258961" cy="428211"/>
            </a:xfrm>
            <a:prstGeom prst="rect">
              <a:avLst/>
            </a:prstGeom>
          </p:spPr>
        </p:pic>
        <p:pic>
          <p:nvPicPr>
            <p:cNvPr id="25" name="Picture 24" descr="Duke_Blue_Devils_logo.svg.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45329" y="1175544"/>
              <a:ext cx="274759" cy="278606"/>
            </a:xfrm>
            <a:prstGeom prst="rect">
              <a:avLst/>
            </a:prstGeom>
          </p:spPr>
        </p:pic>
        <p:pic>
          <p:nvPicPr>
            <p:cNvPr id="26" name="Picture 25" descr="spy_vs_spy.gif"/>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962900" y="2540000"/>
              <a:ext cx="375095" cy="314708"/>
            </a:xfrm>
            <a:prstGeom prst="rect">
              <a:avLst/>
            </a:prstGeom>
          </p:spPr>
        </p:pic>
      </p:gr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185738" y="-44450"/>
            <a:ext cx="8229600" cy="1143000"/>
          </a:xfrm>
        </p:spPr>
        <p:txBody>
          <a:bodyPr/>
          <a:lstStyle/>
          <a:p>
            <a:r>
              <a:rPr lang="en-US" dirty="0">
                <a:ea typeface="ＭＳ Ｐゴシック" charset="-128"/>
                <a:cs typeface="ＭＳ Ｐゴシック" charset="-128"/>
              </a:rPr>
              <a:t>Results: Parallelism </a:t>
            </a:r>
          </a:p>
        </p:txBody>
      </p:sp>
      <p:sp>
        <p:nvSpPr>
          <p:cNvPr id="62467" name="Footer Placeholder 19"/>
          <p:cNvSpPr>
            <a:spLocks noGrp="1"/>
          </p:cNvSpPr>
          <p:nvPr>
            <p:ph type="ftr" sz="quarter" idx="11"/>
          </p:nvPr>
        </p:nvSpPr>
        <p:spPr>
          <a:noFill/>
        </p:spPr>
        <p:txBody>
          <a:bodyPr/>
          <a:lstStyle/>
          <a:p>
            <a:r>
              <a:rPr lang="en-US"/>
              <a:t>(c) 2016, C. Faloutsos</a:t>
            </a:r>
          </a:p>
        </p:txBody>
      </p:sp>
      <p:sp>
        <p:nvSpPr>
          <p:cNvPr id="62468" name="Slide Number Placeholder 18"/>
          <p:cNvSpPr>
            <a:spLocks noGrp="1"/>
          </p:cNvSpPr>
          <p:nvPr>
            <p:ph type="sldNum" sz="quarter" idx="12"/>
          </p:nvPr>
        </p:nvSpPr>
        <p:spPr>
          <a:noFill/>
        </p:spPr>
        <p:txBody>
          <a:bodyPr/>
          <a:lstStyle/>
          <a:p>
            <a:fld id="{3126B3F1-7BDA-DB42-A7F8-EB73B4D8100E}" type="slidenum">
              <a:rPr lang="en-US" smtClean="0"/>
              <a:pPr/>
              <a:t>70</a:t>
            </a:fld>
            <a:endParaRPr lang="en-US"/>
          </a:p>
        </p:txBody>
      </p:sp>
      <p:sp>
        <p:nvSpPr>
          <p:cNvPr id="9" name="Rounded Rectangle 8"/>
          <p:cNvSpPr/>
          <p:nvPr/>
        </p:nvSpPr>
        <p:spPr>
          <a:xfrm>
            <a:off x="1252538" y="4554538"/>
            <a:ext cx="6680200" cy="1481137"/>
          </a:xfrm>
          <a:prstGeom prst="roundRect">
            <a:avLst/>
          </a:prstGeom>
          <a:noFill/>
          <a:ln w="57150" cmpd="thickThin">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3000" dirty="0">
                <a:solidFill>
                  <a:schemeClr val="tx1"/>
                </a:solidFill>
              </a:rPr>
              <a:t>F</a:t>
            </a:r>
            <a:r>
              <a:rPr lang="en-US" sz="2500" dirty="0">
                <a:solidFill>
                  <a:schemeClr val="tx1"/>
                </a:solidFill>
              </a:rPr>
              <a:t>A</a:t>
            </a:r>
            <a:r>
              <a:rPr lang="en-US" sz="3000" dirty="0">
                <a:solidFill>
                  <a:schemeClr val="tx1"/>
                </a:solidFill>
              </a:rPr>
              <a:t>BP </a:t>
            </a:r>
            <a:r>
              <a:rPr lang="en-US" sz="3000" b="1" dirty="0">
                <a:solidFill>
                  <a:schemeClr val="tx1"/>
                </a:solidFill>
              </a:rPr>
              <a:t>~2x faster</a:t>
            </a:r>
            <a:r>
              <a:rPr lang="en-US" sz="3000" dirty="0">
                <a:solidFill>
                  <a:schemeClr val="tx1"/>
                </a:solidFill>
              </a:rPr>
              <a:t> </a:t>
            </a:r>
          </a:p>
          <a:p>
            <a:pPr>
              <a:defRPr/>
            </a:pPr>
            <a:r>
              <a:rPr lang="en-US" sz="3000" dirty="0">
                <a:solidFill>
                  <a:schemeClr val="tx1"/>
                </a:solidFill>
              </a:rPr>
              <a:t>&amp; wins/ties on </a:t>
            </a:r>
            <a:r>
              <a:rPr lang="en-US" sz="3000" b="1" dirty="0">
                <a:solidFill>
                  <a:schemeClr val="tx1"/>
                </a:solidFill>
              </a:rPr>
              <a:t>accuracy.</a:t>
            </a:r>
          </a:p>
        </p:txBody>
      </p:sp>
      <p:pic>
        <p:nvPicPr>
          <p:cNvPr id="11" name="Picture 10" descr="hadoop.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7347109" y="515030"/>
            <a:ext cx="1898495" cy="488945"/>
          </a:xfrm>
          <a:prstGeom prst="rect">
            <a:avLst/>
          </a:prstGeom>
          <a:scene3d>
            <a:camera prst="orthographicFront">
              <a:rot lat="0" lon="0" rev="19799999"/>
            </a:camera>
            <a:lightRig rig="threePt" dir="t"/>
          </a:scene3d>
        </p:spPr>
      </p:pic>
      <p:grpSp>
        <p:nvGrpSpPr>
          <p:cNvPr id="2" name="Group 24"/>
          <p:cNvGrpSpPr>
            <a:grpSpLocks/>
          </p:cNvGrpSpPr>
          <p:nvPr/>
        </p:nvGrpSpPr>
        <p:grpSpPr bwMode="auto">
          <a:xfrm>
            <a:off x="2092325" y="1833563"/>
            <a:ext cx="4384675" cy="2408237"/>
            <a:chOff x="382496" y="3797317"/>
            <a:chExt cx="4384354" cy="2408006"/>
          </a:xfrm>
        </p:grpSpPr>
        <p:pic>
          <p:nvPicPr>
            <p:cNvPr id="62474" name="Picture 7" descr="acc_vs_time_tr90p.pdf"/>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2496" y="3800451"/>
              <a:ext cx="4384354" cy="2404872"/>
            </a:xfrm>
            <a:prstGeom prst="rect">
              <a:avLst/>
            </a:prstGeom>
            <a:noFill/>
            <a:ln w="9525">
              <a:noFill/>
              <a:miter lim="800000"/>
              <a:headEnd/>
              <a:tailEnd/>
            </a:ln>
          </p:spPr>
        </p:pic>
        <p:grpSp>
          <p:nvGrpSpPr>
            <p:cNvPr id="3" name="Group 17"/>
            <p:cNvGrpSpPr>
              <a:grpSpLocks/>
            </p:cNvGrpSpPr>
            <p:nvPr/>
          </p:nvGrpSpPr>
          <p:grpSpPr bwMode="auto">
            <a:xfrm>
              <a:off x="388455" y="3797317"/>
              <a:ext cx="4038855" cy="2396061"/>
              <a:chOff x="388455" y="3797317"/>
              <a:chExt cx="4038855" cy="2396061"/>
            </a:xfrm>
          </p:grpSpPr>
          <p:sp>
            <p:nvSpPr>
              <p:cNvPr id="14" name="Rectangle 13"/>
              <p:cNvSpPr/>
              <p:nvPr/>
            </p:nvSpPr>
            <p:spPr>
              <a:xfrm>
                <a:off x="1074596" y="5929124"/>
                <a:ext cx="3352554" cy="2635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2400" b="1" dirty="0">
                    <a:solidFill>
                      <a:schemeClr val="tx1"/>
                    </a:solidFill>
                  </a:rPr>
                  <a:t>runtime (min)</a:t>
                </a:r>
                <a:endParaRPr lang="en-US" sz="2400" b="1" baseline="-25000" dirty="0">
                  <a:solidFill>
                    <a:schemeClr val="tx1"/>
                  </a:solidFill>
                </a:endParaRPr>
              </a:p>
            </p:txBody>
          </p:sp>
          <p:sp>
            <p:nvSpPr>
              <p:cNvPr id="15" name="Rectangle 14"/>
              <p:cNvSpPr/>
              <p:nvPr/>
            </p:nvSpPr>
            <p:spPr>
              <a:xfrm>
                <a:off x="388455" y="3797317"/>
                <a:ext cx="215114" cy="198815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vert="vert270" anchor="ctr"/>
              <a:lstStyle/>
              <a:p>
                <a:pPr>
                  <a:defRPr/>
                </a:pPr>
                <a:r>
                  <a:rPr lang="en-US" sz="2400" b="1" dirty="0">
                    <a:solidFill>
                      <a:schemeClr val="tx1"/>
                    </a:solidFill>
                  </a:rPr>
                  <a:t>% accuracy</a:t>
                </a:r>
              </a:p>
            </p:txBody>
          </p:sp>
        </p:grpSp>
      </p:grpSp>
      <p:sp>
        <p:nvSpPr>
          <p:cNvPr id="62472" name="Content Placeholder 20"/>
          <p:cNvSpPr>
            <a:spLocks noGrp="1"/>
          </p:cNvSpPr>
          <p:nvPr>
            <p:ph idx="1"/>
          </p:nvPr>
        </p:nvSpPr>
        <p:spPr/>
        <p:txBody>
          <a:bodyPr/>
          <a:lstStyle/>
          <a:p>
            <a:endParaRPr lang="en-US">
              <a:ea typeface="ＭＳ Ｐゴシック" charset="-128"/>
              <a:cs typeface="ＭＳ Ｐゴシック" charset="-128"/>
            </a:endParaRPr>
          </a:p>
        </p:txBody>
      </p:sp>
      <p:sp>
        <p:nvSpPr>
          <p:cNvPr id="62473" name="Date Placeholder 12"/>
          <p:cNvSpPr>
            <a:spLocks noGrp="1"/>
          </p:cNvSpPr>
          <p:nvPr>
            <p:ph type="dt" sz="quarter" idx="10"/>
          </p:nvPr>
        </p:nvSpPr>
        <p:spPr>
          <a:noFill/>
        </p:spPr>
        <p:txBody>
          <a:bodyPr/>
          <a:lstStyle/>
          <a:p>
            <a:r>
              <a:rPr lang="en-US"/>
              <a:t>Amazon'16</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C4D7-9999-B44E-92D9-7DF288ED3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72B66B-5191-8F49-A901-5AB759200AA3}"/>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B81D45A-6E52-134D-8C90-6A85BBD87F76}"/>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A0EAC699-AE72-1F42-9088-49AE627E9D2E}"/>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3A8487D0-6BE8-5C40-B412-FFE170157E03}"/>
              </a:ext>
            </a:extLst>
          </p:cNvPr>
          <p:cNvSpPr>
            <a:spLocks noGrp="1"/>
          </p:cNvSpPr>
          <p:nvPr>
            <p:ph type="sldNum" sz="quarter" idx="12"/>
          </p:nvPr>
        </p:nvSpPr>
        <p:spPr/>
        <p:txBody>
          <a:bodyPr/>
          <a:lstStyle/>
          <a:p>
            <a:pPr>
              <a:defRPr/>
            </a:pPr>
            <a:fld id="{F9B43987-7F84-BB4A-8611-CDF75B6A737D}" type="slidenum">
              <a:rPr lang="en-US" smtClean="0"/>
              <a:pPr>
                <a:defRPr/>
              </a:pPr>
              <a:t>71</a:t>
            </a:fld>
            <a:endParaRPr lang="en-US"/>
          </a:p>
        </p:txBody>
      </p:sp>
      <p:sp>
        <p:nvSpPr>
          <p:cNvPr id="7" name="TextBox 6">
            <a:extLst>
              <a:ext uri="{FF2B5EF4-FFF2-40B4-BE49-F238E27FC236}">
                <a16:creationId xmlns:a16="http://schemas.microsoft.com/office/drawing/2014/main" id="{E4F6BA0F-0517-5E45-8D1B-555977C43D77}"/>
              </a:ext>
            </a:extLst>
          </p:cNvPr>
          <p:cNvSpPr txBox="1"/>
          <p:nvPr/>
        </p:nvSpPr>
        <p:spPr>
          <a:xfrm>
            <a:off x="3124200" y="2724807"/>
            <a:ext cx="3159839" cy="1200329"/>
          </a:xfrm>
          <a:prstGeom prst="rect">
            <a:avLst/>
          </a:prstGeom>
          <a:noFill/>
        </p:spPr>
        <p:txBody>
          <a:bodyPr wrap="none" rtlCol="0">
            <a:spAutoFit/>
          </a:bodyPr>
          <a:lstStyle/>
          <a:p>
            <a:r>
              <a:rPr lang="en-US" sz="7200" b="1" dirty="0" err="1">
                <a:solidFill>
                  <a:schemeClr val="bg1"/>
                </a:solidFill>
              </a:rPr>
              <a:t>ZooBP</a:t>
            </a:r>
            <a:endParaRPr lang="en-US" sz="7200" b="1" dirty="0">
              <a:solidFill>
                <a:schemeClr val="bg1"/>
              </a:solidFill>
            </a:endParaRPr>
          </a:p>
        </p:txBody>
      </p:sp>
    </p:spTree>
    <p:extLst>
      <p:ext uri="{BB962C8B-B14F-4D97-AF65-F5344CB8AC3E}">
        <p14:creationId xmlns:p14="http://schemas.microsoft.com/office/powerpoint/2010/main" val="335521291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25" y="609600"/>
            <a:ext cx="8203675" cy="685800"/>
          </a:xfrm>
        </p:spPr>
        <p:txBody>
          <a:bodyPr/>
          <a:lstStyle/>
          <a:p>
            <a:r>
              <a:rPr lang="en-US" dirty="0"/>
              <a:t>Problem</a:t>
            </a:r>
            <a:r>
              <a:rPr lang="en-US"/>
              <a:t>: e-commerce ratings fraud</a:t>
            </a:r>
            <a:endParaRPr lang="en-US" dirty="0"/>
          </a:p>
        </p:txBody>
      </p:sp>
      <p:sp>
        <p:nvSpPr>
          <p:cNvPr id="3" name="Content Placeholder 2"/>
          <p:cNvSpPr>
            <a:spLocks noGrp="1"/>
          </p:cNvSpPr>
          <p:nvPr>
            <p:ph idx="1"/>
          </p:nvPr>
        </p:nvSpPr>
        <p:spPr>
          <a:xfrm>
            <a:off x="4568116" y="1329948"/>
            <a:ext cx="4584700" cy="4365942"/>
          </a:xfrm>
        </p:spPr>
        <p:txBody>
          <a:bodyPr/>
          <a:lstStyle/>
          <a:p>
            <a:r>
              <a:rPr lang="en-US" b="1" dirty="0"/>
              <a:t>Given</a:t>
            </a:r>
            <a:r>
              <a:rPr lang="en-US" dirty="0"/>
              <a:t> a </a:t>
            </a:r>
            <a:r>
              <a:rPr lang="en-US" b="1" dirty="0"/>
              <a:t>heterogeneous </a:t>
            </a:r>
            <a:r>
              <a:rPr lang="en-US" dirty="0"/>
              <a:t>graph on users, products, sellers and positive/negative ratings with “seed labels”</a:t>
            </a:r>
          </a:p>
          <a:p>
            <a:r>
              <a:rPr lang="en-US" b="1" dirty="0"/>
              <a:t>Find</a:t>
            </a:r>
            <a:r>
              <a:rPr lang="en-US" dirty="0"/>
              <a:t> the top </a:t>
            </a:r>
            <a:r>
              <a:rPr lang="en-US" i="1" dirty="0"/>
              <a:t>k</a:t>
            </a:r>
            <a:r>
              <a:rPr lang="en-US" dirty="0"/>
              <a:t> most fraudulent users, products and sellers</a:t>
            </a:r>
          </a:p>
        </p:txBody>
      </p:sp>
      <p:sp>
        <p:nvSpPr>
          <p:cNvPr id="4" name="Date Placeholder 3"/>
          <p:cNvSpPr>
            <a:spLocks noGrp="1"/>
          </p:cNvSpPr>
          <p:nvPr>
            <p:ph type="dt" sz="half" idx="10"/>
          </p:nvPr>
        </p:nvSpPr>
        <p:spPr/>
        <p:txBody>
          <a:bodyPr/>
          <a:lstStyle/>
          <a:p>
            <a:pPr>
              <a:defRPr/>
            </a:pPr>
            <a:r>
              <a:rPr lang="en-US"/>
              <a:t>UCR, 4/7/17</a:t>
            </a:r>
          </a:p>
        </p:txBody>
      </p:sp>
      <p:sp>
        <p:nvSpPr>
          <p:cNvPr id="5" name="Footer Placeholder 4"/>
          <p:cNvSpPr>
            <a:spLocks noGrp="1"/>
          </p:cNvSpPr>
          <p:nvPr>
            <p:ph type="ftr" sz="quarter" idx="11"/>
          </p:nvPr>
        </p:nvSpPr>
        <p:spPr/>
        <p:txBody>
          <a:bodyPr/>
          <a:lstStyle/>
          <a:p>
            <a:pPr>
              <a:defRPr/>
            </a:pPr>
            <a:r>
              <a:rPr lang="fi-FI"/>
              <a:t>(c) C. Faloutsos, 2017</a:t>
            </a:r>
            <a:endParaRPr lang="en-US"/>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72</a:t>
            </a:fld>
            <a:endParaRPr lang="en-US"/>
          </a:p>
        </p:txBody>
      </p:sp>
      <p:pic>
        <p:nvPicPr>
          <p:cNvPr id="10" name="Picture 9" descr="schematic-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925" y="1302319"/>
            <a:ext cx="4161191" cy="3120893"/>
          </a:xfrm>
          <a:prstGeom prst="rect">
            <a:avLst/>
          </a:prstGeom>
        </p:spPr>
      </p:pic>
      <p:grpSp>
        <p:nvGrpSpPr>
          <p:cNvPr id="8" name="Group 7"/>
          <p:cNvGrpSpPr>
            <a:grpSpLocks noChangeAspect="1"/>
          </p:cNvGrpSpPr>
          <p:nvPr/>
        </p:nvGrpSpPr>
        <p:grpSpPr>
          <a:xfrm>
            <a:off x="860424" y="4787900"/>
            <a:ext cx="1594239" cy="832485"/>
            <a:chOff x="4556125" y="3062288"/>
            <a:chExt cx="4186238" cy="2185987"/>
          </a:xfrm>
        </p:grpSpPr>
        <p:sp>
          <p:nvSpPr>
            <p:cNvPr id="9" name="Oval 6"/>
            <p:cNvSpPr>
              <a:spLocks noChangeArrowheads="1"/>
            </p:cNvSpPr>
            <p:nvPr/>
          </p:nvSpPr>
          <p:spPr bwMode="auto">
            <a:xfrm>
              <a:off x="5122863" y="3063875"/>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1" name="Oval 7"/>
            <p:cNvSpPr>
              <a:spLocks noChangeArrowheads="1"/>
            </p:cNvSpPr>
            <p:nvPr/>
          </p:nvSpPr>
          <p:spPr bwMode="auto">
            <a:xfrm>
              <a:off x="6654800" y="30686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2" name="Oval 8"/>
            <p:cNvSpPr>
              <a:spLocks noChangeArrowheads="1"/>
            </p:cNvSpPr>
            <p:nvPr/>
          </p:nvSpPr>
          <p:spPr bwMode="auto">
            <a:xfrm>
              <a:off x="7400925"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3" name="Oval 9"/>
            <p:cNvSpPr>
              <a:spLocks noChangeArrowheads="1"/>
            </p:cNvSpPr>
            <p:nvPr/>
          </p:nvSpPr>
          <p:spPr bwMode="auto">
            <a:xfrm>
              <a:off x="5892800" y="30622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4" name="Oval 11"/>
            <p:cNvSpPr>
              <a:spLocks noChangeArrowheads="1"/>
            </p:cNvSpPr>
            <p:nvPr/>
          </p:nvSpPr>
          <p:spPr bwMode="auto">
            <a:xfrm>
              <a:off x="4818063" y="405923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5" name="Oval 12"/>
            <p:cNvSpPr>
              <a:spLocks noChangeArrowheads="1"/>
            </p:cNvSpPr>
            <p:nvPr/>
          </p:nvSpPr>
          <p:spPr bwMode="auto">
            <a:xfrm>
              <a:off x="6350000" y="40640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6" name="Oval 13"/>
            <p:cNvSpPr>
              <a:spLocks noChangeArrowheads="1"/>
            </p:cNvSpPr>
            <p:nvPr/>
          </p:nvSpPr>
          <p:spPr bwMode="auto">
            <a:xfrm>
              <a:off x="7096125"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7" name="Oval 14"/>
            <p:cNvSpPr>
              <a:spLocks noChangeArrowheads="1"/>
            </p:cNvSpPr>
            <p:nvPr/>
          </p:nvSpPr>
          <p:spPr bwMode="auto">
            <a:xfrm>
              <a:off x="5588000" y="40576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8" name="Oval 15"/>
            <p:cNvSpPr>
              <a:spLocks noChangeArrowheads="1"/>
            </p:cNvSpPr>
            <p:nvPr/>
          </p:nvSpPr>
          <p:spPr bwMode="auto">
            <a:xfrm>
              <a:off x="7962900" y="40528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19" name="Oval 16"/>
            <p:cNvSpPr>
              <a:spLocks noChangeArrowheads="1"/>
            </p:cNvSpPr>
            <p:nvPr/>
          </p:nvSpPr>
          <p:spPr bwMode="auto">
            <a:xfrm>
              <a:off x="4556125" y="505460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0" name="Oval 17"/>
            <p:cNvSpPr>
              <a:spLocks noChangeArrowheads="1"/>
            </p:cNvSpPr>
            <p:nvPr/>
          </p:nvSpPr>
          <p:spPr bwMode="auto">
            <a:xfrm>
              <a:off x="6088063" y="505936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1" name="Oval 18"/>
            <p:cNvSpPr>
              <a:spLocks noChangeArrowheads="1"/>
            </p:cNvSpPr>
            <p:nvPr/>
          </p:nvSpPr>
          <p:spPr bwMode="auto">
            <a:xfrm>
              <a:off x="6834188"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2" name="Oval 19"/>
            <p:cNvSpPr>
              <a:spLocks noChangeArrowheads="1"/>
            </p:cNvSpPr>
            <p:nvPr/>
          </p:nvSpPr>
          <p:spPr bwMode="auto">
            <a:xfrm>
              <a:off x="5326063" y="5053013"/>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3" name="Oval 20"/>
            <p:cNvSpPr>
              <a:spLocks noChangeArrowheads="1"/>
            </p:cNvSpPr>
            <p:nvPr/>
          </p:nvSpPr>
          <p:spPr bwMode="auto">
            <a:xfrm>
              <a:off x="7700963" y="5048250"/>
              <a:ext cx="203200" cy="188913"/>
            </a:xfrm>
            <a:prstGeom prst="ellipse">
              <a:avLst/>
            </a:prstGeom>
            <a:noFill/>
            <a:ln w="9525">
              <a:solidFill>
                <a:schemeClr val="tx1"/>
              </a:solidFill>
              <a:round/>
              <a:headEnd/>
              <a:tailEnd/>
            </a:ln>
          </p:spPr>
          <p:txBody>
            <a:bodyPr wrap="none" anchor="ctr">
              <a:prstTxWarp prst="textNoShape">
                <a:avLst/>
              </a:prstTxWarp>
            </a:bodyPr>
            <a:lstStyle/>
            <a:p>
              <a:endParaRPr lang="en-US"/>
            </a:p>
          </p:txBody>
        </p:sp>
        <p:sp>
          <p:nvSpPr>
            <p:cNvPr id="24" name="Oval 21"/>
            <p:cNvSpPr>
              <a:spLocks noChangeArrowheads="1"/>
            </p:cNvSpPr>
            <p:nvPr/>
          </p:nvSpPr>
          <p:spPr bwMode="auto">
            <a:xfrm>
              <a:off x="8539163" y="5043488"/>
              <a:ext cx="203200" cy="188912"/>
            </a:xfrm>
            <a:prstGeom prst="ellipse">
              <a:avLst/>
            </a:prstGeom>
            <a:noFill/>
            <a:ln w="9525">
              <a:solidFill>
                <a:schemeClr val="tx1"/>
              </a:solidFill>
              <a:round/>
              <a:headEnd/>
              <a:tailEnd/>
            </a:ln>
          </p:spPr>
          <p:txBody>
            <a:bodyPr wrap="none" anchor="ctr">
              <a:prstTxWarp prst="textNoShape">
                <a:avLst/>
              </a:prstTxWarp>
            </a:bodyPr>
            <a:lstStyle/>
            <a:p>
              <a:endParaRPr lang="en-US"/>
            </a:p>
          </p:txBody>
        </p:sp>
        <p:cxnSp>
          <p:nvCxnSpPr>
            <p:cNvPr id="25" name="AutoShape 22"/>
            <p:cNvCxnSpPr>
              <a:cxnSpLocks noChangeShapeType="1"/>
              <a:stCxn id="9" idx="4"/>
              <a:endCxn id="14" idx="0"/>
            </p:cNvCxnSpPr>
            <p:nvPr/>
          </p:nvCxnSpPr>
          <p:spPr bwMode="auto">
            <a:xfrm flipH="1">
              <a:off x="4919663" y="3252788"/>
              <a:ext cx="304800" cy="806450"/>
            </a:xfrm>
            <a:prstGeom prst="straightConnector1">
              <a:avLst/>
            </a:prstGeom>
            <a:noFill/>
            <a:ln w="9525">
              <a:solidFill>
                <a:schemeClr val="tx1"/>
              </a:solidFill>
              <a:round/>
              <a:headEnd/>
              <a:tailEnd/>
            </a:ln>
          </p:spPr>
        </p:cxnSp>
        <p:cxnSp>
          <p:nvCxnSpPr>
            <p:cNvPr id="26" name="AutoShape 23"/>
            <p:cNvCxnSpPr>
              <a:cxnSpLocks noChangeShapeType="1"/>
              <a:stCxn id="9" idx="4"/>
              <a:endCxn id="17" idx="1"/>
            </p:cNvCxnSpPr>
            <p:nvPr/>
          </p:nvCxnSpPr>
          <p:spPr bwMode="auto">
            <a:xfrm>
              <a:off x="5224463" y="3252788"/>
              <a:ext cx="393700" cy="831850"/>
            </a:xfrm>
            <a:prstGeom prst="straightConnector1">
              <a:avLst/>
            </a:prstGeom>
            <a:noFill/>
            <a:ln w="9525">
              <a:solidFill>
                <a:schemeClr val="tx1"/>
              </a:solidFill>
              <a:round/>
              <a:headEnd/>
              <a:tailEnd/>
            </a:ln>
          </p:spPr>
        </p:cxnSp>
        <p:cxnSp>
          <p:nvCxnSpPr>
            <p:cNvPr id="27" name="AutoShape 24"/>
            <p:cNvCxnSpPr>
              <a:cxnSpLocks noChangeShapeType="1"/>
              <a:stCxn id="9" idx="5"/>
              <a:endCxn id="15" idx="1"/>
            </p:cNvCxnSpPr>
            <p:nvPr/>
          </p:nvCxnSpPr>
          <p:spPr bwMode="auto">
            <a:xfrm>
              <a:off x="5295900" y="3225800"/>
              <a:ext cx="1084263" cy="865188"/>
            </a:xfrm>
            <a:prstGeom prst="straightConnector1">
              <a:avLst/>
            </a:prstGeom>
            <a:noFill/>
            <a:ln w="9525">
              <a:solidFill>
                <a:schemeClr val="tx1"/>
              </a:solidFill>
              <a:round/>
              <a:headEnd/>
              <a:tailEnd/>
            </a:ln>
          </p:spPr>
        </p:cxnSp>
        <p:cxnSp>
          <p:nvCxnSpPr>
            <p:cNvPr id="28" name="AutoShape 25"/>
            <p:cNvCxnSpPr>
              <a:cxnSpLocks noChangeShapeType="1"/>
              <a:stCxn id="9" idx="6"/>
              <a:endCxn id="16" idx="2"/>
            </p:cNvCxnSpPr>
            <p:nvPr/>
          </p:nvCxnSpPr>
          <p:spPr bwMode="auto">
            <a:xfrm>
              <a:off x="5326063" y="3159125"/>
              <a:ext cx="1770062" cy="993775"/>
            </a:xfrm>
            <a:prstGeom prst="straightConnector1">
              <a:avLst/>
            </a:prstGeom>
            <a:noFill/>
            <a:ln w="9525">
              <a:solidFill>
                <a:schemeClr val="tx1"/>
              </a:solidFill>
              <a:round/>
              <a:headEnd/>
              <a:tailEnd/>
            </a:ln>
          </p:spPr>
        </p:cxnSp>
        <p:cxnSp>
          <p:nvCxnSpPr>
            <p:cNvPr id="29" name="AutoShape 26"/>
            <p:cNvCxnSpPr>
              <a:cxnSpLocks noChangeShapeType="1"/>
              <a:stCxn id="9" idx="6"/>
              <a:endCxn id="18" idx="2"/>
            </p:cNvCxnSpPr>
            <p:nvPr/>
          </p:nvCxnSpPr>
          <p:spPr bwMode="auto">
            <a:xfrm>
              <a:off x="5326063" y="3159125"/>
              <a:ext cx="2636837" cy="989013"/>
            </a:xfrm>
            <a:prstGeom prst="straightConnector1">
              <a:avLst/>
            </a:prstGeom>
            <a:noFill/>
            <a:ln w="9525">
              <a:solidFill>
                <a:schemeClr val="tx1"/>
              </a:solidFill>
              <a:round/>
              <a:headEnd/>
              <a:tailEnd/>
            </a:ln>
          </p:spPr>
        </p:cxnSp>
        <p:cxnSp>
          <p:nvCxnSpPr>
            <p:cNvPr id="30" name="AutoShape 27"/>
            <p:cNvCxnSpPr>
              <a:cxnSpLocks noChangeShapeType="1"/>
              <a:stCxn id="13" idx="4"/>
              <a:endCxn id="17" idx="7"/>
            </p:cNvCxnSpPr>
            <p:nvPr/>
          </p:nvCxnSpPr>
          <p:spPr bwMode="auto">
            <a:xfrm flipH="1">
              <a:off x="5761038" y="3251200"/>
              <a:ext cx="233362" cy="833438"/>
            </a:xfrm>
            <a:prstGeom prst="straightConnector1">
              <a:avLst/>
            </a:prstGeom>
            <a:noFill/>
            <a:ln w="9525">
              <a:solidFill>
                <a:schemeClr val="tx1"/>
              </a:solidFill>
              <a:round/>
              <a:headEnd/>
              <a:tailEnd/>
            </a:ln>
          </p:spPr>
        </p:cxnSp>
        <p:cxnSp>
          <p:nvCxnSpPr>
            <p:cNvPr id="31" name="AutoShape 28"/>
            <p:cNvCxnSpPr>
              <a:cxnSpLocks noChangeShapeType="1"/>
              <a:stCxn id="13" idx="3"/>
              <a:endCxn id="14" idx="7"/>
            </p:cNvCxnSpPr>
            <p:nvPr/>
          </p:nvCxnSpPr>
          <p:spPr bwMode="auto">
            <a:xfrm flipH="1">
              <a:off x="4991100" y="3224213"/>
              <a:ext cx="931863" cy="862012"/>
            </a:xfrm>
            <a:prstGeom prst="straightConnector1">
              <a:avLst/>
            </a:prstGeom>
            <a:noFill/>
            <a:ln w="9525">
              <a:solidFill>
                <a:schemeClr val="tx1"/>
              </a:solidFill>
              <a:round/>
              <a:headEnd/>
              <a:tailEnd/>
            </a:ln>
          </p:spPr>
        </p:cxnSp>
        <p:cxnSp>
          <p:nvCxnSpPr>
            <p:cNvPr id="32" name="AutoShape 29"/>
            <p:cNvCxnSpPr>
              <a:cxnSpLocks noChangeShapeType="1"/>
              <a:stCxn id="11" idx="3"/>
              <a:endCxn id="14" idx="7"/>
            </p:cNvCxnSpPr>
            <p:nvPr/>
          </p:nvCxnSpPr>
          <p:spPr bwMode="auto">
            <a:xfrm flipH="1">
              <a:off x="4991100" y="3230563"/>
              <a:ext cx="1693863" cy="855662"/>
            </a:xfrm>
            <a:prstGeom prst="straightConnector1">
              <a:avLst/>
            </a:prstGeom>
            <a:noFill/>
            <a:ln w="9525">
              <a:solidFill>
                <a:schemeClr val="tx1"/>
              </a:solidFill>
              <a:round/>
              <a:headEnd/>
              <a:tailEnd/>
            </a:ln>
          </p:spPr>
        </p:cxnSp>
        <p:cxnSp>
          <p:nvCxnSpPr>
            <p:cNvPr id="33" name="AutoShape 30"/>
            <p:cNvCxnSpPr>
              <a:cxnSpLocks noChangeShapeType="1"/>
              <a:stCxn id="12" idx="3"/>
              <a:endCxn id="14" idx="7"/>
            </p:cNvCxnSpPr>
            <p:nvPr/>
          </p:nvCxnSpPr>
          <p:spPr bwMode="auto">
            <a:xfrm flipH="1">
              <a:off x="4991100" y="3224213"/>
              <a:ext cx="2439988" cy="862012"/>
            </a:xfrm>
            <a:prstGeom prst="straightConnector1">
              <a:avLst/>
            </a:prstGeom>
            <a:noFill/>
            <a:ln w="9525">
              <a:solidFill>
                <a:schemeClr val="tx1"/>
              </a:solidFill>
              <a:round/>
              <a:headEnd/>
              <a:tailEnd/>
            </a:ln>
          </p:spPr>
        </p:cxnSp>
        <p:cxnSp>
          <p:nvCxnSpPr>
            <p:cNvPr id="34" name="AutoShape 31"/>
            <p:cNvCxnSpPr>
              <a:cxnSpLocks noChangeShapeType="1"/>
              <a:stCxn id="12" idx="5"/>
              <a:endCxn id="18" idx="0"/>
            </p:cNvCxnSpPr>
            <p:nvPr/>
          </p:nvCxnSpPr>
          <p:spPr bwMode="auto">
            <a:xfrm>
              <a:off x="7573963" y="3224213"/>
              <a:ext cx="490537" cy="828675"/>
            </a:xfrm>
            <a:prstGeom prst="straightConnector1">
              <a:avLst/>
            </a:prstGeom>
            <a:noFill/>
            <a:ln w="9525">
              <a:solidFill>
                <a:schemeClr val="tx1"/>
              </a:solidFill>
              <a:round/>
              <a:headEnd/>
              <a:tailEnd/>
            </a:ln>
          </p:spPr>
        </p:cxnSp>
        <p:cxnSp>
          <p:nvCxnSpPr>
            <p:cNvPr id="35" name="AutoShape 32"/>
            <p:cNvCxnSpPr>
              <a:cxnSpLocks noChangeShapeType="1"/>
              <a:stCxn id="12" idx="4"/>
              <a:endCxn id="16" idx="7"/>
            </p:cNvCxnSpPr>
            <p:nvPr/>
          </p:nvCxnSpPr>
          <p:spPr bwMode="auto">
            <a:xfrm flipH="1">
              <a:off x="7269163" y="3251200"/>
              <a:ext cx="233362" cy="833438"/>
            </a:xfrm>
            <a:prstGeom prst="straightConnector1">
              <a:avLst/>
            </a:prstGeom>
            <a:noFill/>
            <a:ln w="9525">
              <a:solidFill>
                <a:schemeClr val="tx1"/>
              </a:solidFill>
              <a:round/>
              <a:headEnd/>
              <a:tailEnd/>
            </a:ln>
          </p:spPr>
        </p:cxnSp>
        <p:cxnSp>
          <p:nvCxnSpPr>
            <p:cNvPr id="36" name="AutoShape 33"/>
            <p:cNvCxnSpPr>
              <a:cxnSpLocks noChangeShapeType="1"/>
              <a:stCxn id="12" idx="3"/>
              <a:endCxn id="15" idx="0"/>
            </p:cNvCxnSpPr>
            <p:nvPr/>
          </p:nvCxnSpPr>
          <p:spPr bwMode="auto">
            <a:xfrm flipH="1">
              <a:off x="6451600" y="3224213"/>
              <a:ext cx="979488" cy="839787"/>
            </a:xfrm>
            <a:prstGeom prst="straightConnector1">
              <a:avLst/>
            </a:prstGeom>
            <a:noFill/>
            <a:ln w="9525">
              <a:solidFill>
                <a:schemeClr val="tx1"/>
              </a:solidFill>
              <a:round/>
              <a:headEnd/>
              <a:tailEnd/>
            </a:ln>
          </p:spPr>
        </p:cxnSp>
        <p:cxnSp>
          <p:nvCxnSpPr>
            <p:cNvPr id="37" name="AutoShape 34"/>
            <p:cNvCxnSpPr>
              <a:cxnSpLocks noChangeShapeType="1"/>
              <a:stCxn id="11" idx="4"/>
              <a:endCxn id="17" idx="7"/>
            </p:cNvCxnSpPr>
            <p:nvPr/>
          </p:nvCxnSpPr>
          <p:spPr bwMode="auto">
            <a:xfrm flipH="1">
              <a:off x="5761038" y="3257550"/>
              <a:ext cx="995362" cy="827088"/>
            </a:xfrm>
            <a:prstGeom prst="straightConnector1">
              <a:avLst/>
            </a:prstGeom>
            <a:noFill/>
            <a:ln w="9525">
              <a:solidFill>
                <a:schemeClr val="tx1"/>
              </a:solidFill>
              <a:round/>
              <a:headEnd/>
              <a:tailEnd/>
            </a:ln>
          </p:spPr>
        </p:cxnSp>
        <p:cxnSp>
          <p:nvCxnSpPr>
            <p:cNvPr id="38" name="AutoShape 35"/>
            <p:cNvCxnSpPr>
              <a:cxnSpLocks noChangeShapeType="1"/>
              <a:stCxn id="11" idx="4"/>
              <a:endCxn id="15" idx="0"/>
            </p:cNvCxnSpPr>
            <p:nvPr/>
          </p:nvCxnSpPr>
          <p:spPr bwMode="auto">
            <a:xfrm flipH="1">
              <a:off x="6451600" y="3257550"/>
              <a:ext cx="304800" cy="806450"/>
            </a:xfrm>
            <a:prstGeom prst="straightConnector1">
              <a:avLst/>
            </a:prstGeom>
            <a:noFill/>
            <a:ln w="9525">
              <a:solidFill>
                <a:schemeClr val="tx1"/>
              </a:solidFill>
              <a:round/>
              <a:headEnd/>
              <a:tailEnd/>
            </a:ln>
          </p:spPr>
        </p:cxnSp>
        <p:cxnSp>
          <p:nvCxnSpPr>
            <p:cNvPr id="39" name="AutoShape 36"/>
            <p:cNvCxnSpPr>
              <a:cxnSpLocks noChangeShapeType="1"/>
              <a:stCxn id="11" idx="4"/>
              <a:endCxn id="16" idx="0"/>
            </p:cNvCxnSpPr>
            <p:nvPr/>
          </p:nvCxnSpPr>
          <p:spPr bwMode="auto">
            <a:xfrm>
              <a:off x="6756400" y="3257550"/>
              <a:ext cx="441325" cy="800100"/>
            </a:xfrm>
            <a:prstGeom prst="straightConnector1">
              <a:avLst/>
            </a:prstGeom>
            <a:noFill/>
            <a:ln w="9525">
              <a:solidFill>
                <a:schemeClr val="tx1"/>
              </a:solidFill>
              <a:round/>
              <a:headEnd/>
              <a:tailEnd/>
            </a:ln>
          </p:spPr>
        </p:cxnSp>
        <p:cxnSp>
          <p:nvCxnSpPr>
            <p:cNvPr id="40" name="AutoShape 37"/>
            <p:cNvCxnSpPr>
              <a:cxnSpLocks noChangeShapeType="1"/>
              <a:stCxn id="11" idx="5"/>
              <a:endCxn id="18" idx="1"/>
            </p:cNvCxnSpPr>
            <p:nvPr/>
          </p:nvCxnSpPr>
          <p:spPr bwMode="auto">
            <a:xfrm>
              <a:off x="6827838" y="3230563"/>
              <a:ext cx="1165225" cy="849312"/>
            </a:xfrm>
            <a:prstGeom prst="straightConnector1">
              <a:avLst/>
            </a:prstGeom>
            <a:noFill/>
            <a:ln w="9525">
              <a:solidFill>
                <a:schemeClr val="tx1"/>
              </a:solidFill>
              <a:round/>
              <a:headEnd/>
              <a:tailEnd/>
            </a:ln>
          </p:spPr>
        </p:cxnSp>
        <p:cxnSp>
          <p:nvCxnSpPr>
            <p:cNvPr id="41" name="AutoShape 38"/>
            <p:cNvCxnSpPr>
              <a:cxnSpLocks noChangeShapeType="1"/>
              <a:stCxn id="13" idx="5"/>
              <a:endCxn id="15" idx="0"/>
            </p:cNvCxnSpPr>
            <p:nvPr/>
          </p:nvCxnSpPr>
          <p:spPr bwMode="auto">
            <a:xfrm>
              <a:off x="6065838" y="3224213"/>
              <a:ext cx="385762" cy="839787"/>
            </a:xfrm>
            <a:prstGeom prst="straightConnector1">
              <a:avLst/>
            </a:prstGeom>
            <a:noFill/>
            <a:ln w="9525">
              <a:solidFill>
                <a:schemeClr val="tx1"/>
              </a:solidFill>
              <a:round/>
              <a:headEnd/>
              <a:tailEnd/>
            </a:ln>
          </p:spPr>
        </p:cxnSp>
        <p:cxnSp>
          <p:nvCxnSpPr>
            <p:cNvPr id="42" name="AutoShape 39"/>
            <p:cNvCxnSpPr>
              <a:cxnSpLocks noChangeShapeType="1"/>
              <a:stCxn id="13" idx="6"/>
              <a:endCxn id="16" idx="1"/>
            </p:cNvCxnSpPr>
            <p:nvPr/>
          </p:nvCxnSpPr>
          <p:spPr bwMode="auto">
            <a:xfrm>
              <a:off x="6096000" y="3157538"/>
              <a:ext cx="1030288" cy="927100"/>
            </a:xfrm>
            <a:prstGeom prst="straightConnector1">
              <a:avLst/>
            </a:prstGeom>
            <a:noFill/>
            <a:ln w="9525">
              <a:solidFill>
                <a:schemeClr val="tx1"/>
              </a:solidFill>
              <a:round/>
              <a:headEnd/>
              <a:tailEnd/>
            </a:ln>
          </p:spPr>
        </p:cxnSp>
        <p:cxnSp>
          <p:nvCxnSpPr>
            <p:cNvPr id="43" name="AutoShape 40"/>
            <p:cNvCxnSpPr>
              <a:cxnSpLocks noChangeShapeType="1"/>
              <a:stCxn id="13" idx="6"/>
              <a:endCxn id="18" idx="1"/>
            </p:cNvCxnSpPr>
            <p:nvPr/>
          </p:nvCxnSpPr>
          <p:spPr bwMode="auto">
            <a:xfrm>
              <a:off x="6096000" y="3157538"/>
              <a:ext cx="1897063" cy="922337"/>
            </a:xfrm>
            <a:prstGeom prst="straightConnector1">
              <a:avLst/>
            </a:prstGeom>
            <a:noFill/>
            <a:ln w="9525">
              <a:solidFill>
                <a:schemeClr val="tx1"/>
              </a:solidFill>
              <a:round/>
              <a:headEnd/>
              <a:tailEnd/>
            </a:ln>
          </p:spPr>
        </p:cxnSp>
        <p:cxnSp>
          <p:nvCxnSpPr>
            <p:cNvPr id="44" name="AutoShape 41"/>
            <p:cNvCxnSpPr>
              <a:cxnSpLocks noChangeShapeType="1"/>
              <a:stCxn id="14" idx="4"/>
              <a:endCxn id="19" idx="0"/>
            </p:cNvCxnSpPr>
            <p:nvPr/>
          </p:nvCxnSpPr>
          <p:spPr bwMode="auto">
            <a:xfrm flipH="1">
              <a:off x="4657725" y="4248150"/>
              <a:ext cx="261938" cy="806450"/>
            </a:xfrm>
            <a:prstGeom prst="straightConnector1">
              <a:avLst/>
            </a:prstGeom>
            <a:noFill/>
            <a:ln w="9525">
              <a:solidFill>
                <a:schemeClr val="tx1"/>
              </a:solidFill>
              <a:round/>
              <a:headEnd/>
              <a:tailEnd/>
            </a:ln>
          </p:spPr>
        </p:cxnSp>
        <p:cxnSp>
          <p:nvCxnSpPr>
            <p:cNvPr id="45" name="AutoShape 42"/>
            <p:cNvCxnSpPr>
              <a:cxnSpLocks noChangeShapeType="1"/>
              <a:stCxn id="17" idx="4"/>
              <a:endCxn id="20" idx="0"/>
            </p:cNvCxnSpPr>
            <p:nvPr/>
          </p:nvCxnSpPr>
          <p:spPr bwMode="auto">
            <a:xfrm>
              <a:off x="5689600" y="4246563"/>
              <a:ext cx="500063" cy="812800"/>
            </a:xfrm>
            <a:prstGeom prst="straightConnector1">
              <a:avLst/>
            </a:prstGeom>
            <a:noFill/>
            <a:ln w="9525">
              <a:solidFill>
                <a:schemeClr val="tx1"/>
              </a:solidFill>
              <a:round/>
              <a:headEnd/>
              <a:tailEnd/>
            </a:ln>
          </p:spPr>
        </p:cxnSp>
        <p:cxnSp>
          <p:nvCxnSpPr>
            <p:cNvPr id="46" name="AutoShape 43"/>
            <p:cNvCxnSpPr>
              <a:cxnSpLocks noChangeShapeType="1"/>
              <a:stCxn id="16" idx="4"/>
              <a:endCxn id="21" idx="0"/>
            </p:cNvCxnSpPr>
            <p:nvPr/>
          </p:nvCxnSpPr>
          <p:spPr bwMode="auto">
            <a:xfrm flipH="1">
              <a:off x="6935788" y="4246563"/>
              <a:ext cx="261937" cy="806450"/>
            </a:xfrm>
            <a:prstGeom prst="straightConnector1">
              <a:avLst/>
            </a:prstGeom>
            <a:noFill/>
            <a:ln w="9525">
              <a:solidFill>
                <a:schemeClr val="tx1"/>
              </a:solidFill>
              <a:round/>
              <a:headEnd/>
              <a:tailEnd/>
            </a:ln>
          </p:spPr>
        </p:cxnSp>
        <p:cxnSp>
          <p:nvCxnSpPr>
            <p:cNvPr id="47" name="AutoShape 44"/>
            <p:cNvCxnSpPr>
              <a:cxnSpLocks noChangeShapeType="1"/>
              <a:stCxn id="15" idx="4"/>
              <a:endCxn id="23" idx="2"/>
            </p:cNvCxnSpPr>
            <p:nvPr/>
          </p:nvCxnSpPr>
          <p:spPr bwMode="auto">
            <a:xfrm>
              <a:off x="6451600" y="4252913"/>
              <a:ext cx="1249363" cy="890587"/>
            </a:xfrm>
            <a:prstGeom prst="straightConnector1">
              <a:avLst/>
            </a:prstGeom>
            <a:noFill/>
            <a:ln w="9525">
              <a:solidFill>
                <a:schemeClr val="tx1"/>
              </a:solidFill>
              <a:round/>
              <a:headEnd/>
              <a:tailEnd/>
            </a:ln>
          </p:spPr>
        </p:cxnSp>
        <p:cxnSp>
          <p:nvCxnSpPr>
            <p:cNvPr id="48" name="AutoShape 46"/>
            <p:cNvCxnSpPr>
              <a:cxnSpLocks noChangeShapeType="1"/>
              <a:stCxn id="18" idx="4"/>
              <a:endCxn id="23" idx="7"/>
            </p:cNvCxnSpPr>
            <p:nvPr/>
          </p:nvCxnSpPr>
          <p:spPr bwMode="auto">
            <a:xfrm flipH="1">
              <a:off x="7874000" y="4241800"/>
              <a:ext cx="190500" cy="833438"/>
            </a:xfrm>
            <a:prstGeom prst="straightConnector1">
              <a:avLst/>
            </a:prstGeom>
            <a:noFill/>
            <a:ln w="9525">
              <a:solidFill>
                <a:schemeClr val="tx1"/>
              </a:solidFill>
              <a:round/>
              <a:headEnd/>
              <a:tailEnd/>
            </a:ln>
          </p:spPr>
        </p:cxnSp>
        <p:cxnSp>
          <p:nvCxnSpPr>
            <p:cNvPr id="49" name="AutoShape 47"/>
            <p:cNvCxnSpPr>
              <a:cxnSpLocks noChangeShapeType="1"/>
              <a:stCxn id="19" idx="4"/>
              <a:endCxn id="22" idx="4"/>
            </p:cNvCxnSpPr>
            <p:nvPr/>
          </p:nvCxnSpPr>
          <p:spPr bwMode="auto">
            <a:xfrm rot="5400000" flipH="1" flipV="1">
              <a:off x="5041900" y="4857750"/>
              <a:ext cx="1588" cy="769938"/>
            </a:xfrm>
            <a:prstGeom prst="curvedConnector3">
              <a:avLst>
                <a:gd name="adj1" fmla="val -14400000"/>
              </a:avLst>
            </a:prstGeom>
            <a:noFill/>
            <a:ln w="9525">
              <a:solidFill>
                <a:schemeClr val="tx1"/>
              </a:solidFill>
              <a:round/>
              <a:headEnd/>
              <a:tailEnd/>
            </a:ln>
          </p:spPr>
        </p:cxnSp>
        <p:cxnSp>
          <p:nvCxnSpPr>
            <p:cNvPr id="50" name="AutoShape 48"/>
            <p:cNvCxnSpPr>
              <a:cxnSpLocks noChangeShapeType="1"/>
              <a:stCxn id="20" idx="5"/>
              <a:endCxn id="24" idx="4"/>
            </p:cNvCxnSpPr>
            <p:nvPr/>
          </p:nvCxnSpPr>
          <p:spPr bwMode="auto">
            <a:xfrm rot="16200000" flipH="1">
              <a:off x="7445376" y="4037012"/>
              <a:ext cx="11112" cy="2379663"/>
            </a:xfrm>
            <a:prstGeom prst="curvedConnector3">
              <a:avLst>
                <a:gd name="adj1" fmla="val 2300000"/>
              </a:avLst>
            </a:prstGeom>
            <a:noFill/>
            <a:ln w="9525">
              <a:solidFill>
                <a:schemeClr val="tx1"/>
              </a:solidFill>
              <a:round/>
              <a:headEnd/>
              <a:tailEnd/>
            </a:ln>
          </p:spPr>
        </p:cxnSp>
      </p:grpSp>
    </p:spTree>
    <p:extLst>
      <p:ext uri="{BB962C8B-B14F-4D97-AF65-F5344CB8AC3E}">
        <p14:creationId xmlns:p14="http://schemas.microsoft.com/office/powerpoint/2010/main" val="27362246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25" y="609600"/>
            <a:ext cx="8203675" cy="685800"/>
          </a:xfrm>
        </p:spPr>
        <p:txBody>
          <a:bodyPr/>
          <a:lstStyle/>
          <a:p>
            <a:r>
              <a:rPr lang="en-US" dirty="0"/>
              <a:t>Problem</a:t>
            </a:r>
            <a:r>
              <a:rPr lang="en-US"/>
              <a:t>: e-commerce ratings fraud</a:t>
            </a:r>
            <a:endParaRPr lang="en-US" dirty="0"/>
          </a:p>
        </p:txBody>
      </p:sp>
      <p:sp>
        <p:nvSpPr>
          <p:cNvPr id="3" name="Content Placeholder 2"/>
          <p:cNvSpPr>
            <a:spLocks noGrp="1"/>
          </p:cNvSpPr>
          <p:nvPr>
            <p:ph idx="1"/>
          </p:nvPr>
        </p:nvSpPr>
        <p:spPr>
          <a:xfrm>
            <a:off x="4568116" y="1329948"/>
            <a:ext cx="4584700" cy="4365942"/>
          </a:xfrm>
        </p:spPr>
        <p:txBody>
          <a:bodyPr/>
          <a:lstStyle/>
          <a:p>
            <a:r>
              <a:rPr lang="en-US" b="1" dirty="0"/>
              <a:t>Given</a:t>
            </a:r>
            <a:r>
              <a:rPr lang="en-US" dirty="0"/>
              <a:t> a heterogeneous graph on users, products, sellers and positive/negative ratings with “seed labels”</a:t>
            </a:r>
          </a:p>
          <a:p>
            <a:r>
              <a:rPr lang="en-US" b="1" dirty="0"/>
              <a:t>Find</a:t>
            </a:r>
            <a:r>
              <a:rPr lang="en-US" dirty="0"/>
              <a:t> the top </a:t>
            </a:r>
            <a:r>
              <a:rPr lang="en-US" i="1" dirty="0"/>
              <a:t>k</a:t>
            </a:r>
            <a:r>
              <a:rPr lang="en-US" dirty="0"/>
              <a:t> most fraudulent users, products and sellers</a:t>
            </a:r>
          </a:p>
        </p:txBody>
      </p:sp>
      <p:sp>
        <p:nvSpPr>
          <p:cNvPr id="4" name="Date Placeholder 3"/>
          <p:cNvSpPr>
            <a:spLocks noGrp="1"/>
          </p:cNvSpPr>
          <p:nvPr>
            <p:ph type="dt" sz="half" idx="10"/>
          </p:nvPr>
        </p:nvSpPr>
        <p:spPr/>
        <p:txBody>
          <a:bodyPr/>
          <a:lstStyle/>
          <a:p>
            <a:pPr>
              <a:defRPr/>
            </a:pPr>
            <a:r>
              <a:rPr lang="en-US"/>
              <a:t>UCR, 4/7/17</a:t>
            </a:r>
          </a:p>
        </p:txBody>
      </p:sp>
      <p:sp>
        <p:nvSpPr>
          <p:cNvPr id="5" name="Footer Placeholder 4"/>
          <p:cNvSpPr>
            <a:spLocks noGrp="1"/>
          </p:cNvSpPr>
          <p:nvPr>
            <p:ph type="ftr" sz="quarter" idx="11"/>
          </p:nvPr>
        </p:nvSpPr>
        <p:spPr/>
        <p:txBody>
          <a:bodyPr/>
          <a:lstStyle/>
          <a:p>
            <a:pPr>
              <a:defRPr/>
            </a:pPr>
            <a:r>
              <a:rPr lang="fi-FI"/>
              <a:t>(c) C. Faloutsos, 2017</a:t>
            </a:r>
            <a:endParaRPr lang="en-US"/>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73</a:t>
            </a:fld>
            <a:endParaRPr lang="en-US"/>
          </a:p>
        </p:txBody>
      </p:sp>
      <p:pic>
        <p:nvPicPr>
          <p:cNvPr id="7" name="Picture 6" descr="cf2014-t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800" y="4485329"/>
            <a:ext cx="901962" cy="1091374"/>
          </a:xfrm>
          <a:prstGeom prst="rect">
            <a:avLst/>
          </a:prstGeom>
        </p:spPr>
      </p:pic>
      <p:sp>
        <p:nvSpPr>
          <p:cNvPr id="9" name="TextBox 8"/>
          <p:cNvSpPr txBox="1"/>
          <p:nvPr/>
        </p:nvSpPr>
        <p:spPr>
          <a:xfrm>
            <a:off x="0" y="5559056"/>
            <a:ext cx="9144000" cy="1292662"/>
          </a:xfrm>
          <a:prstGeom prst="rect">
            <a:avLst/>
          </a:prstGeom>
          <a:solidFill>
            <a:srgbClr val="FF6600"/>
          </a:solidFill>
        </p:spPr>
        <p:txBody>
          <a:bodyPr wrap="square" rtlCol="0">
            <a:spAutoFit/>
          </a:bodyPr>
          <a:lstStyle/>
          <a:p>
            <a:pPr algn="just"/>
            <a:r>
              <a:rPr lang="en-US" u="sng" dirty="0">
                <a:solidFill>
                  <a:schemeClr val="bg1"/>
                </a:solidFill>
              </a:rPr>
              <a:t>Dhivya Eswaran</a:t>
            </a:r>
            <a:r>
              <a:rPr lang="en-US" dirty="0">
                <a:solidFill>
                  <a:schemeClr val="bg1"/>
                </a:solidFill>
              </a:rPr>
              <a:t>, Stephan </a:t>
            </a:r>
            <a:r>
              <a:rPr lang="en-US" dirty="0" err="1">
                <a:solidFill>
                  <a:schemeClr val="bg1"/>
                </a:solidFill>
              </a:rPr>
              <a:t>Günnemann</a:t>
            </a:r>
            <a:r>
              <a:rPr lang="en-US" dirty="0">
                <a:solidFill>
                  <a:schemeClr val="bg1"/>
                </a:solidFill>
              </a:rPr>
              <a:t>, Christos Faloutsos, “</a:t>
            </a:r>
            <a:r>
              <a:rPr lang="en-US" i="1" dirty="0" err="1">
                <a:solidFill>
                  <a:schemeClr val="bg1"/>
                </a:solidFill>
              </a:rPr>
              <a:t>ZooBP</a:t>
            </a:r>
            <a:r>
              <a:rPr lang="en-US" i="1" dirty="0">
                <a:solidFill>
                  <a:schemeClr val="bg1"/>
                </a:solidFill>
              </a:rPr>
              <a:t>: </a:t>
            </a:r>
            <a:r>
              <a:rPr lang="en-US" dirty="0">
                <a:solidFill>
                  <a:schemeClr val="bg1"/>
                </a:solidFill>
              </a:rPr>
              <a:t>Belief Propagation for Heterogeneous Networks”, VLDB 2017</a:t>
            </a:r>
          </a:p>
        </p:txBody>
      </p:sp>
      <p:pic>
        <p:nvPicPr>
          <p:cNvPr id="10" name="Picture 9" descr="schematic-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25" y="1302319"/>
            <a:ext cx="4161191" cy="3120893"/>
          </a:xfrm>
          <a:prstGeom prst="rect">
            <a:avLst/>
          </a:prstGeom>
        </p:spPr>
      </p:pic>
      <p:pic>
        <p:nvPicPr>
          <p:cNvPr id="11" name="Picture 10" descr="guennemann.jpg"/>
          <p:cNvPicPr>
            <a:picLocks noChangeAspect="1"/>
          </p:cNvPicPr>
          <p:nvPr/>
        </p:nvPicPr>
        <p:blipFill>
          <a:blip r:embed="rId4"/>
          <a:stretch>
            <a:fillRect/>
          </a:stretch>
        </p:blipFill>
        <p:spPr>
          <a:xfrm>
            <a:off x="1948642" y="4438141"/>
            <a:ext cx="937135" cy="1149859"/>
          </a:xfrm>
          <a:prstGeom prst="rect">
            <a:avLst/>
          </a:prstGeom>
        </p:spPr>
      </p:pic>
      <p:pic>
        <p:nvPicPr>
          <p:cNvPr id="12" name="Picture 11" descr="dhivya-eswaran-231x23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382" y="4441213"/>
            <a:ext cx="1086517" cy="1112920"/>
          </a:xfrm>
          <a:prstGeom prst="rect">
            <a:avLst/>
          </a:prstGeom>
        </p:spPr>
      </p:pic>
    </p:spTree>
    <p:extLst>
      <p:ext uri="{BB962C8B-B14F-4D97-AF65-F5344CB8AC3E}">
        <p14:creationId xmlns:p14="http://schemas.microsoft.com/office/powerpoint/2010/main" val="396757784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925" y="609600"/>
            <a:ext cx="8203675" cy="685800"/>
          </a:xfrm>
        </p:spPr>
        <p:txBody>
          <a:bodyPr/>
          <a:lstStyle/>
          <a:p>
            <a:r>
              <a:rPr lang="en-US" dirty="0"/>
              <a:t>Problem</a:t>
            </a:r>
            <a:r>
              <a:rPr lang="en-US"/>
              <a:t>: e-commerce ratings fraud</a:t>
            </a:r>
            <a:endParaRPr lang="en-US" dirty="0"/>
          </a:p>
        </p:txBody>
      </p:sp>
      <p:sp>
        <p:nvSpPr>
          <p:cNvPr id="4" name="Date Placeholder 3"/>
          <p:cNvSpPr>
            <a:spLocks noGrp="1"/>
          </p:cNvSpPr>
          <p:nvPr>
            <p:ph type="dt" sz="half" idx="10"/>
          </p:nvPr>
        </p:nvSpPr>
        <p:spPr/>
        <p:txBody>
          <a:bodyPr/>
          <a:lstStyle/>
          <a:p>
            <a:pPr>
              <a:defRPr/>
            </a:pPr>
            <a:r>
              <a:rPr lang="en-US"/>
              <a:t>UCR, 4/7/17</a:t>
            </a:r>
          </a:p>
        </p:txBody>
      </p:sp>
      <p:sp>
        <p:nvSpPr>
          <p:cNvPr id="5" name="Footer Placeholder 4"/>
          <p:cNvSpPr>
            <a:spLocks noGrp="1"/>
          </p:cNvSpPr>
          <p:nvPr>
            <p:ph type="ftr" sz="quarter" idx="11"/>
          </p:nvPr>
        </p:nvSpPr>
        <p:spPr/>
        <p:txBody>
          <a:bodyPr/>
          <a:lstStyle/>
          <a:p>
            <a:pPr>
              <a:defRPr/>
            </a:pPr>
            <a:r>
              <a:rPr lang="fi-FI"/>
              <a:t>(c) C. Faloutsos, 2017</a:t>
            </a:r>
            <a:endParaRPr lang="en-US"/>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74</a:t>
            </a:fld>
            <a:endParaRPr lang="en-US"/>
          </a:p>
        </p:txBody>
      </p:sp>
      <p:sp>
        <p:nvSpPr>
          <p:cNvPr id="9" name="TextBox 8"/>
          <p:cNvSpPr txBox="1"/>
          <p:nvPr/>
        </p:nvSpPr>
        <p:spPr>
          <a:xfrm>
            <a:off x="0" y="5542123"/>
            <a:ext cx="9144000" cy="1292662"/>
          </a:xfrm>
          <a:prstGeom prst="rect">
            <a:avLst/>
          </a:prstGeom>
          <a:solidFill>
            <a:srgbClr val="FF6600"/>
          </a:solidFill>
        </p:spPr>
        <p:txBody>
          <a:bodyPr wrap="square" rtlCol="0">
            <a:spAutoFit/>
          </a:bodyPr>
          <a:lstStyle/>
          <a:p>
            <a:pPr algn="just"/>
            <a:r>
              <a:rPr lang="en-US" u="sng" dirty="0">
                <a:solidFill>
                  <a:schemeClr val="bg1"/>
                </a:solidFill>
              </a:rPr>
              <a:t>Dhivya Eswaran</a:t>
            </a:r>
            <a:r>
              <a:rPr lang="en-US" dirty="0">
                <a:solidFill>
                  <a:schemeClr val="bg1"/>
                </a:solidFill>
              </a:rPr>
              <a:t>, Stephan </a:t>
            </a:r>
            <a:r>
              <a:rPr lang="en-US" dirty="0" err="1">
                <a:solidFill>
                  <a:schemeClr val="bg1"/>
                </a:solidFill>
              </a:rPr>
              <a:t>Günnemann</a:t>
            </a:r>
            <a:r>
              <a:rPr lang="en-US" dirty="0">
                <a:solidFill>
                  <a:schemeClr val="bg1"/>
                </a:solidFill>
              </a:rPr>
              <a:t>, Christos Faloutsos, “</a:t>
            </a:r>
            <a:r>
              <a:rPr lang="en-US" i="1" dirty="0" err="1">
                <a:solidFill>
                  <a:schemeClr val="bg1"/>
                </a:solidFill>
              </a:rPr>
              <a:t>ZooBP</a:t>
            </a:r>
            <a:r>
              <a:rPr lang="en-US" i="1" dirty="0">
                <a:solidFill>
                  <a:schemeClr val="bg1"/>
                </a:solidFill>
              </a:rPr>
              <a:t>: </a:t>
            </a:r>
            <a:r>
              <a:rPr lang="en-US" dirty="0">
                <a:solidFill>
                  <a:schemeClr val="bg1"/>
                </a:solidFill>
              </a:rPr>
              <a:t>Belief Propagation for Heterogeneous Networks”, VLDB 2017</a:t>
            </a:r>
          </a:p>
        </p:txBody>
      </p:sp>
      <p:pic>
        <p:nvPicPr>
          <p:cNvPr id="10" name="Picture 9" descr="schematic-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925" y="1302319"/>
            <a:ext cx="2247375" cy="1685531"/>
          </a:xfrm>
          <a:prstGeom prst="rect">
            <a:avLst/>
          </a:prstGeom>
        </p:spPr>
      </p:pic>
      <p:pic>
        <p:nvPicPr>
          <p:cNvPr id="14" name="Picture 13"/>
          <p:cNvPicPr>
            <a:picLocks noChangeAspect="1"/>
          </p:cNvPicPr>
          <p:nvPr/>
        </p:nvPicPr>
        <p:blipFill>
          <a:blip r:embed="rId3"/>
          <a:stretch>
            <a:fillRect/>
          </a:stretch>
        </p:blipFill>
        <p:spPr>
          <a:xfrm>
            <a:off x="419100" y="3092100"/>
            <a:ext cx="8483600" cy="2502249"/>
          </a:xfrm>
          <a:prstGeom prst="rect">
            <a:avLst/>
          </a:prstGeom>
        </p:spPr>
      </p:pic>
    </p:spTree>
    <p:extLst>
      <p:ext uri="{BB962C8B-B14F-4D97-AF65-F5344CB8AC3E}">
        <p14:creationId xmlns:p14="http://schemas.microsoft.com/office/powerpoint/2010/main" val="24944854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ZooBP</a:t>
            </a:r>
            <a:r>
              <a:rPr lang="en-US" dirty="0"/>
              <a:t>: features</a:t>
            </a:r>
          </a:p>
        </p:txBody>
      </p:sp>
      <p:sp>
        <p:nvSpPr>
          <p:cNvPr id="5" name="Footer Placeholder 4"/>
          <p:cNvSpPr>
            <a:spLocks noGrp="1"/>
          </p:cNvSpPr>
          <p:nvPr>
            <p:ph type="ftr" sz="quarter" idx="11"/>
          </p:nvPr>
        </p:nvSpPr>
        <p:spPr/>
        <p:txBody>
          <a:bodyPr/>
          <a:lstStyle/>
          <a:p>
            <a:pPr>
              <a:defRPr/>
            </a:pPr>
            <a:r>
              <a:rPr lang="fi-FI"/>
              <a:t>(c) C. Faloutsos, 2017</a:t>
            </a:r>
            <a:endParaRPr lang="en-US"/>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75</a:t>
            </a:fld>
            <a:endParaRPr lang="en-US" dirty="0"/>
          </a:p>
        </p:txBody>
      </p:sp>
      <p:pic>
        <p:nvPicPr>
          <p:cNvPr id="12" name="Picture 11" descr="scalabilit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613" y="2293975"/>
            <a:ext cx="3065173" cy="2884067"/>
          </a:xfrm>
          <a:prstGeom prst="rect">
            <a:avLst/>
          </a:prstGeom>
        </p:spPr>
      </p:pic>
      <p:pic>
        <p:nvPicPr>
          <p:cNvPr id="8" name="Picture 7" descr="prodCorrelation-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385" y="2171031"/>
            <a:ext cx="3093713" cy="3016093"/>
          </a:xfrm>
          <a:prstGeom prst="rect">
            <a:avLst/>
          </a:prstGeom>
        </p:spPr>
      </p:pic>
      <p:sp>
        <p:nvSpPr>
          <p:cNvPr id="13" name="Content Placeholder 5"/>
          <p:cNvSpPr>
            <a:spLocks noGrp="1"/>
          </p:cNvSpPr>
          <p:nvPr>
            <p:ph idx="1"/>
          </p:nvPr>
        </p:nvSpPr>
        <p:spPr>
          <a:xfrm>
            <a:off x="238125" y="1462088"/>
            <a:ext cx="8905875" cy="855699"/>
          </a:xfrm>
        </p:spPr>
        <p:txBody>
          <a:bodyPr/>
          <a:lstStyle/>
          <a:p>
            <a:pPr marL="0" indent="0">
              <a:buNone/>
            </a:pPr>
            <a:r>
              <a:rPr lang="en-US" sz="2800" dirty="0"/>
              <a:t>Fast; convergence guarantees.</a:t>
            </a:r>
          </a:p>
        </p:txBody>
      </p:sp>
      <p:sp>
        <p:nvSpPr>
          <p:cNvPr id="3" name="TextBox 2"/>
          <p:cNvSpPr txBox="1"/>
          <p:nvPr/>
        </p:nvSpPr>
        <p:spPr>
          <a:xfrm>
            <a:off x="960785" y="5057897"/>
            <a:ext cx="3422732" cy="461665"/>
          </a:xfrm>
          <a:prstGeom prst="rect">
            <a:avLst/>
          </a:prstGeom>
          <a:noFill/>
        </p:spPr>
        <p:txBody>
          <a:bodyPr wrap="none" rtlCol="0">
            <a:spAutoFit/>
          </a:bodyPr>
          <a:lstStyle/>
          <a:p>
            <a:r>
              <a:rPr lang="en-US" sz="2400" b="1" dirty="0"/>
              <a:t>Near-perfect accuracy</a:t>
            </a:r>
            <a:endParaRPr lang="en-US" dirty="0"/>
          </a:p>
        </p:txBody>
      </p:sp>
      <p:sp>
        <p:nvSpPr>
          <p:cNvPr id="11" name="TextBox 10"/>
          <p:cNvSpPr txBox="1"/>
          <p:nvPr/>
        </p:nvSpPr>
        <p:spPr>
          <a:xfrm>
            <a:off x="5245716" y="5075601"/>
            <a:ext cx="2972538" cy="461665"/>
          </a:xfrm>
          <a:prstGeom prst="rect">
            <a:avLst/>
          </a:prstGeom>
          <a:noFill/>
        </p:spPr>
        <p:txBody>
          <a:bodyPr wrap="none" rtlCol="0">
            <a:spAutoFit/>
          </a:bodyPr>
          <a:lstStyle/>
          <a:p>
            <a:r>
              <a:rPr lang="en-US" sz="2400" b="1" dirty="0"/>
              <a:t>linear in graph size</a:t>
            </a:r>
            <a:endParaRPr lang="en-US" dirty="0"/>
          </a:p>
        </p:txBody>
      </p:sp>
      <p:sp>
        <p:nvSpPr>
          <p:cNvPr id="14" name="Date Placeholder 13"/>
          <p:cNvSpPr>
            <a:spLocks noGrp="1"/>
          </p:cNvSpPr>
          <p:nvPr>
            <p:ph type="dt" sz="half" idx="10"/>
          </p:nvPr>
        </p:nvSpPr>
        <p:spPr/>
        <p:txBody>
          <a:bodyPr/>
          <a:lstStyle/>
          <a:p>
            <a:pPr>
              <a:defRPr/>
            </a:pPr>
            <a:r>
              <a:rPr lang="en-US"/>
              <a:t>UCR, 4/7/17</a:t>
            </a:r>
          </a:p>
        </p:txBody>
      </p:sp>
      <p:sp>
        <p:nvSpPr>
          <p:cNvPr id="9" name="TextBox 8"/>
          <p:cNvSpPr txBox="1"/>
          <p:nvPr/>
        </p:nvSpPr>
        <p:spPr>
          <a:xfrm>
            <a:off x="0" y="5546348"/>
            <a:ext cx="9144000" cy="1292662"/>
          </a:xfrm>
          <a:prstGeom prst="rect">
            <a:avLst/>
          </a:prstGeom>
          <a:solidFill>
            <a:srgbClr val="FF6600"/>
          </a:solidFill>
        </p:spPr>
        <p:txBody>
          <a:bodyPr wrap="square" rtlCol="0">
            <a:spAutoFit/>
          </a:bodyPr>
          <a:lstStyle/>
          <a:p>
            <a:pPr algn="just"/>
            <a:r>
              <a:rPr lang="en-US" u="sng" dirty="0">
                <a:solidFill>
                  <a:schemeClr val="bg1"/>
                </a:solidFill>
              </a:rPr>
              <a:t>Dhivya Eswaran</a:t>
            </a:r>
            <a:r>
              <a:rPr lang="en-US" dirty="0">
                <a:solidFill>
                  <a:schemeClr val="bg1"/>
                </a:solidFill>
              </a:rPr>
              <a:t>, Stephan </a:t>
            </a:r>
            <a:r>
              <a:rPr lang="en-US" dirty="0" err="1">
                <a:solidFill>
                  <a:schemeClr val="bg1"/>
                </a:solidFill>
              </a:rPr>
              <a:t>Günnemann</a:t>
            </a:r>
            <a:r>
              <a:rPr lang="en-US" dirty="0">
                <a:solidFill>
                  <a:schemeClr val="bg1"/>
                </a:solidFill>
              </a:rPr>
              <a:t>, Christos Faloutsos, “</a:t>
            </a:r>
            <a:r>
              <a:rPr lang="en-US" i="1" dirty="0" err="1">
                <a:solidFill>
                  <a:schemeClr val="bg1"/>
                </a:solidFill>
              </a:rPr>
              <a:t>ZooBP</a:t>
            </a:r>
            <a:r>
              <a:rPr lang="en-US" i="1" dirty="0">
                <a:solidFill>
                  <a:schemeClr val="bg1"/>
                </a:solidFill>
              </a:rPr>
              <a:t>: </a:t>
            </a:r>
            <a:r>
              <a:rPr lang="en-US" dirty="0">
                <a:solidFill>
                  <a:schemeClr val="bg1"/>
                </a:solidFill>
              </a:rPr>
              <a:t>Belief Propagation for Heterogeneous Networks”, VLDB 2017</a:t>
            </a:r>
          </a:p>
        </p:txBody>
      </p:sp>
      <p:pic>
        <p:nvPicPr>
          <p:cNvPr id="15" name="Picture 14"/>
          <p:cNvPicPr>
            <a:picLocks noChangeAspect="1"/>
          </p:cNvPicPr>
          <p:nvPr/>
        </p:nvPicPr>
        <p:blipFill rotWithShape="1">
          <a:blip r:embed="rId4"/>
          <a:srcRect l="18317" t="65725" r="45258" b="10888"/>
          <a:stretch/>
        </p:blipFill>
        <p:spPr>
          <a:xfrm>
            <a:off x="5408168" y="1523492"/>
            <a:ext cx="3090672" cy="585216"/>
          </a:xfrm>
          <a:prstGeom prst="rect">
            <a:avLst/>
          </a:prstGeom>
        </p:spPr>
      </p:pic>
      <p:sp>
        <p:nvSpPr>
          <p:cNvPr id="4" name="Rectangle 3"/>
          <p:cNvSpPr/>
          <p:nvPr/>
        </p:nvSpPr>
        <p:spPr bwMode="auto">
          <a:xfrm>
            <a:off x="5537200" y="1498600"/>
            <a:ext cx="3060700" cy="6096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Tree>
    <p:extLst>
      <p:ext uri="{BB962C8B-B14F-4D97-AF65-F5344CB8AC3E}">
        <p14:creationId xmlns:p14="http://schemas.microsoft.com/office/powerpoint/2010/main" val="123831257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ZooBP</a:t>
            </a:r>
            <a:r>
              <a:rPr lang="en-US" dirty="0"/>
              <a:t> in the real world</a:t>
            </a:r>
          </a:p>
        </p:txBody>
      </p:sp>
      <p:pic>
        <p:nvPicPr>
          <p:cNvPr id="3" name="Picture 2" descr="effectivenes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93" y="1993900"/>
            <a:ext cx="3646608" cy="3390499"/>
          </a:xfrm>
          <a:prstGeom prst="rect">
            <a:avLst/>
          </a:prstGeom>
        </p:spPr>
      </p:pic>
      <p:sp>
        <p:nvSpPr>
          <p:cNvPr id="7" name="TextBox 6"/>
          <p:cNvSpPr txBox="1"/>
          <p:nvPr/>
        </p:nvSpPr>
        <p:spPr>
          <a:xfrm>
            <a:off x="4267200" y="1917700"/>
            <a:ext cx="4643477" cy="2923877"/>
          </a:xfrm>
          <a:prstGeom prst="rect">
            <a:avLst/>
          </a:prstGeom>
          <a:noFill/>
        </p:spPr>
        <p:txBody>
          <a:bodyPr wrap="square" rtlCol="0">
            <a:spAutoFit/>
          </a:bodyPr>
          <a:lstStyle/>
          <a:p>
            <a:pPr marL="457200" indent="-457200" algn="l">
              <a:buFont typeface="Arial"/>
              <a:buChar char="•"/>
            </a:pPr>
            <a:r>
              <a:rPr lang="en-US" sz="2800" dirty="0"/>
              <a:t>Near 100% precision on top 300 users (</a:t>
            </a:r>
            <a:r>
              <a:rPr lang="en-US" sz="2800" dirty="0" err="1"/>
              <a:t>Flipkart</a:t>
            </a:r>
            <a:r>
              <a:rPr lang="en-US" sz="2800" dirty="0"/>
              <a:t>)</a:t>
            </a:r>
          </a:p>
          <a:p>
            <a:pPr marL="457200" indent="-457200" algn="l">
              <a:buFont typeface="Arial"/>
              <a:buChar char="•"/>
            </a:pPr>
            <a:r>
              <a:rPr lang="en-US" sz="2800" dirty="0"/>
              <a:t>Flagged users: suspicious</a:t>
            </a:r>
          </a:p>
          <a:p>
            <a:pPr marL="914400" lvl="1" indent="-457200" algn="l">
              <a:buFont typeface="Arial"/>
              <a:buChar char="•"/>
            </a:pPr>
            <a:r>
              <a:rPr lang="en-US" sz="2400" dirty="0"/>
              <a:t>400 ratings in 1 sec</a:t>
            </a:r>
          </a:p>
          <a:p>
            <a:pPr marL="914400" lvl="1" indent="-457200" algn="l">
              <a:buFont typeface="Arial"/>
              <a:buChar char="•"/>
            </a:pPr>
            <a:r>
              <a:rPr lang="en-US" sz="2400" dirty="0"/>
              <a:t>5000 good ratings and no bad ratings</a:t>
            </a:r>
          </a:p>
        </p:txBody>
      </p:sp>
      <p:sp>
        <p:nvSpPr>
          <p:cNvPr id="8" name="Date Placeholder 7"/>
          <p:cNvSpPr>
            <a:spLocks noGrp="1"/>
          </p:cNvSpPr>
          <p:nvPr>
            <p:ph type="dt" sz="half" idx="10"/>
          </p:nvPr>
        </p:nvSpPr>
        <p:spPr/>
        <p:txBody>
          <a:bodyPr/>
          <a:lstStyle/>
          <a:p>
            <a:pPr>
              <a:defRPr/>
            </a:pPr>
            <a:r>
              <a:rPr lang="en-US"/>
              <a:t>UCR, 4/7/17</a:t>
            </a:r>
          </a:p>
        </p:txBody>
      </p:sp>
      <p:sp>
        <p:nvSpPr>
          <p:cNvPr id="10" name="Slide Number Placeholder 9"/>
          <p:cNvSpPr>
            <a:spLocks noGrp="1"/>
          </p:cNvSpPr>
          <p:nvPr>
            <p:ph type="sldNum" sz="quarter" idx="12"/>
          </p:nvPr>
        </p:nvSpPr>
        <p:spPr/>
        <p:txBody>
          <a:bodyPr/>
          <a:lstStyle/>
          <a:p>
            <a:pPr>
              <a:defRPr/>
            </a:pPr>
            <a:fld id="{F9B43987-7F84-BB4A-8611-CDF75B6A737D}" type="slidenum">
              <a:rPr lang="en-US" smtClean="0"/>
              <a:pPr>
                <a:defRPr/>
              </a:pPr>
              <a:t>76</a:t>
            </a:fld>
            <a:endParaRPr lang="en-US"/>
          </a:p>
        </p:txBody>
      </p:sp>
      <p:sp>
        <p:nvSpPr>
          <p:cNvPr id="11" name="Footer Placeholder 10"/>
          <p:cNvSpPr>
            <a:spLocks noGrp="1"/>
          </p:cNvSpPr>
          <p:nvPr>
            <p:ph type="ftr" sz="quarter" idx="11"/>
          </p:nvPr>
        </p:nvSpPr>
        <p:spPr/>
        <p:txBody>
          <a:bodyPr/>
          <a:lstStyle/>
          <a:p>
            <a:pPr>
              <a:defRPr/>
            </a:pPr>
            <a:r>
              <a:rPr lang="fi-FI"/>
              <a:t>(c) C. Faloutsos, 2017</a:t>
            </a:r>
            <a:endParaRPr lang="en-US"/>
          </a:p>
        </p:txBody>
      </p:sp>
      <p:sp>
        <p:nvSpPr>
          <p:cNvPr id="9" name="TextBox 8"/>
          <p:cNvSpPr txBox="1"/>
          <p:nvPr/>
        </p:nvSpPr>
        <p:spPr>
          <a:xfrm>
            <a:off x="0" y="5546348"/>
            <a:ext cx="9144000" cy="1292662"/>
          </a:xfrm>
          <a:prstGeom prst="rect">
            <a:avLst/>
          </a:prstGeom>
          <a:solidFill>
            <a:srgbClr val="FF6600"/>
          </a:solidFill>
        </p:spPr>
        <p:txBody>
          <a:bodyPr wrap="square" rtlCol="0">
            <a:spAutoFit/>
          </a:bodyPr>
          <a:lstStyle/>
          <a:p>
            <a:pPr algn="just"/>
            <a:r>
              <a:rPr lang="en-US" u="sng" dirty="0">
                <a:solidFill>
                  <a:schemeClr val="bg1"/>
                </a:solidFill>
              </a:rPr>
              <a:t>Dhivya Eswaran</a:t>
            </a:r>
            <a:r>
              <a:rPr lang="en-US" dirty="0">
                <a:solidFill>
                  <a:schemeClr val="bg1"/>
                </a:solidFill>
              </a:rPr>
              <a:t>, Stephan </a:t>
            </a:r>
            <a:r>
              <a:rPr lang="en-US" dirty="0" err="1">
                <a:solidFill>
                  <a:schemeClr val="bg1"/>
                </a:solidFill>
              </a:rPr>
              <a:t>Günnemann</a:t>
            </a:r>
            <a:r>
              <a:rPr lang="en-US" dirty="0">
                <a:solidFill>
                  <a:schemeClr val="bg1"/>
                </a:solidFill>
              </a:rPr>
              <a:t>, Christos Faloutsos, “</a:t>
            </a:r>
            <a:r>
              <a:rPr lang="en-US" i="1" dirty="0" err="1">
                <a:solidFill>
                  <a:schemeClr val="bg1"/>
                </a:solidFill>
              </a:rPr>
              <a:t>ZooBP</a:t>
            </a:r>
            <a:r>
              <a:rPr lang="en-US" i="1" dirty="0">
                <a:solidFill>
                  <a:schemeClr val="bg1"/>
                </a:solidFill>
              </a:rPr>
              <a:t>: </a:t>
            </a:r>
            <a:r>
              <a:rPr lang="en-US" dirty="0">
                <a:solidFill>
                  <a:schemeClr val="bg1"/>
                </a:solidFill>
              </a:rPr>
              <a:t>Belief Propagation for Heterogeneous Networks”, VLDB 2017</a:t>
            </a:r>
          </a:p>
        </p:txBody>
      </p:sp>
    </p:spTree>
    <p:extLst>
      <p:ext uri="{BB962C8B-B14F-4D97-AF65-F5344CB8AC3E}">
        <p14:creationId xmlns:p14="http://schemas.microsoft.com/office/powerpoint/2010/main" val="472258210"/>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Part#1</a:t>
            </a:r>
          </a:p>
        </p:txBody>
      </p:sp>
      <p:sp>
        <p:nvSpPr>
          <p:cNvPr id="3" name="Content Placeholder 2"/>
          <p:cNvSpPr>
            <a:spLocks noGrp="1"/>
          </p:cNvSpPr>
          <p:nvPr>
            <p:ph idx="1"/>
          </p:nvPr>
        </p:nvSpPr>
        <p:spPr/>
        <p:txBody>
          <a:bodyPr/>
          <a:lstStyle/>
          <a:p>
            <a:r>
              <a:rPr lang="en-US" dirty="0"/>
              <a:t>*many* patterns in real graphs</a:t>
            </a:r>
          </a:p>
          <a:p>
            <a:pPr lvl="1"/>
            <a:r>
              <a:rPr lang="en-US" dirty="0"/>
              <a:t>Power-laws everywhere</a:t>
            </a:r>
          </a:p>
          <a:p>
            <a:pPr lvl="1"/>
            <a:r>
              <a:rPr lang="en-US" dirty="0">
                <a:solidFill>
                  <a:srgbClr val="006600"/>
                </a:solidFill>
              </a:rPr>
              <a:t>Gaussian trap</a:t>
            </a:r>
          </a:p>
          <a:p>
            <a:pPr lvl="2"/>
            <a:r>
              <a:rPr lang="en-US" dirty="0">
                <a:solidFill>
                  <a:srgbClr val="006600"/>
                </a:solidFill>
              </a:rPr>
              <a:t>Avg &lt;&lt; Max</a:t>
            </a:r>
          </a:p>
          <a:p>
            <a:pPr lvl="1"/>
            <a:r>
              <a:rPr lang="en-US" dirty="0"/>
              <a:t>Long (and growing) list of tools for anomaly/fraud detection</a:t>
            </a:r>
          </a:p>
          <a:p>
            <a:pPr lvl="1"/>
            <a:endParaRPr lang="en-US" dirty="0"/>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77</a:t>
            </a:fld>
            <a:endParaRPr lang="en-US"/>
          </a:p>
        </p:txBody>
      </p:sp>
      <p:pic>
        <p:nvPicPr>
          <p:cNvPr id="7" name="Picture 6" descr="dco_showcase.jpg"/>
          <p:cNvPicPr>
            <a:picLocks noChangeAspect="1"/>
          </p:cNvPicPr>
          <p:nvPr/>
        </p:nvPicPr>
        <p:blipFill>
          <a:blip r:embed="rId2"/>
          <a:stretch>
            <a:fillRect/>
          </a:stretch>
        </p:blipFill>
        <p:spPr>
          <a:xfrm>
            <a:off x="6707196" y="2183518"/>
            <a:ext cx="1878004" cy="1245482"/>
          </a:xfrm>
          <a:prstGeom prst="rect">
            <a:avLst/>
          </a:prstGeom>
        </p:spPr>
      </p:pic>
      <p:grpSp>
        <p:nvGrpSpPr>
          <p:cNvPr id="8" name="Group 21"/>
          <p:cNvGrpSpPr/>
          <p:nvPr/>
        </p:nvGrpSpPr>
        <p:grpSpPr>
          <a:xfrm>
            <a:off x="996804" y="4991100"/>
            <a:ext cx="5696096" cy="779820"/>
            <a:chOff x="3448242" y="2036048"/>
            <a:chExt cx="4057796" cy="569040"/>
          </a:xfrm>
        </p:grpSpPr>
        <p:sp>
          <p:nvSpPr>
            <p:cNvPr id="9" name="TextBox 8"/>
            <p:cNvSpPr txBox="1"/>
            <p:nvPr/>
          </p:nvSpPr>
          <p:spPr>
            <a:xfrm>
              <a:off x="3448242" y="2095501"/>
              <a:ext cx="4057796" cy="426715"/>
            </a:xfrm>
            <a:prstGeom prst="rect">
              <a:avLst/>
            </a:prstGeom>
            <a:noFill/>
          </p:spPr>
          <p:txBody>
            <a:bodyPr wrap="square" rtlCol="0">
              <a:spAutoFit/>
            </a:bodyPr>
            <a:lstStyle/>
            <a:p>
              <a:r>
                <a:rPr lang="en-US" sz="3200" dirty="0">
                  <a:solidFill>
                    <a:schemeClr val="tx2"/>
                  </a:solidFill>
                </a:rPr>
                <a:t>Patterns            anomalies</a:t>
              </a:r>
              <a:endParaRPr lang="en-US" dirty="0">
                <a:solidFill>
                  <a:schemeClr val="tx2"/>
                </a:solidFill>
              </a:endParaRPr>
            </a:p>
          </p:txBody>
        </p:sp>
        <p:pic>
          <p:nvPicPr>
            <p:cNvPr id="10" name="Picture 9" descr="shutterstock_104520869.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27600" y="2036048"/>
              <a:ext cx="850900" cy="569040"/>
            </a:xfrm>
            <a:prstGeom prst="rect">
              <a:avLst/>
            </a:prstGeom>
          </p:spPr>
        </p:pic>
      </p:gr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78</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r>
              <a:rPr lang="en-US" dirty="0">
                <a:ea typeface="ＭＳ Ｐゴシック" charset="-128"/>
                <a:cs typeface="ＭＳ Ｐゴシック" charset="-128"/>
              </a:rPr>
              <a:t>Part#2: time-evolving graphs; tensors</a:t>
            </a:r>
          </a:p>
          <a:p>
            <a:pPr lvl="1"/>
            <a:r>
              <a:rPr lang="en-US" dirty="0">
                <a:ea typeface="ＭＳ Ｐゴシック" charset="-128"/>
                <a:cs typeface="ＭＳ Ｐゴシック" charset="-128"/>
              </a:rPr>
              <a:t>P2.1: time-evolving graphs</a:t>
            </a:r>
          </a:p>
          <a:p>
            <a:pPr lvl="1"/>
            <a:r>
              <a:rPr lang="en-US" dirty="0">
                <a:ea typeface="ＭＳ Ｐゴシック" charset="-128"/>
                <a:cs typeface="ＭＳ Ｐゴシック" charset="-128"/>
              </a:rPr>
              <a:t>[P2.2: with side information (‘coupled’ M.T.F.)</a:t>
            </a:r>
          </a:p>
          <a:p>
            <a:pPr lvl="1"/>
            <a:r>
              <a:rPr lang="en-US" dirty="0">
                <a:ea typeface="ＭＳ Ｐゴシック" charset="-128"/>
                <a:cs typeface="ＭＳ Ｐゴシック" charset="-128"/>
              </a:rPr>
              <a:t>Speed]</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3283743"/>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79</a:t>
            </a:fld>
            <a:endParaRPr lang="en-US"/>
          </a:p>
        </p:txBody>
      </p:sp>
      <p:sp>
        <p:nvSpPr>
          <p:cNvPr id="7" name="TextBox 6"/>
          <p:cNvSpPr txBox="1"/>
          <p:nvPr/>
        </p:nvSpPr>
        <p:spPr>
          <a:xfrm>
            <a:off x="944054" y="2151727"/>
            <a:ext cx="7255913" cy="3785652"/>
          </a:xfrm>
          <a:prstGeom prst="rect">
            <a:avLst/>
          </a:prstGeom>
          <a:solidFill>
            <a:schemeClr val="tx2"/>
          </a:solidFill>
        </p:spPr>
        <p:txBody>
          <a:bodyPr wrap="none" rtlCol="0">
            <a:spAutoFit/>
          </a:bodyPr>
          <a:lstStyle/>
          <a:p>
            <a:r>
              <a:rPr lang="en-US" sz="8000" dirty="0">
                <a:solidFill>
                  <a:schemeClr val="bg1"/>
                </a:solidFill>
              </a:rPr>
              <a:t>Part 2:</a:t>
            </a:r>
          </a:p>
          <a:p>
            <a:r>
              <a:rPr lang="en-US" sz="8000" dirty="0">
                <a:solidFill>
                  <a:schemeClr val="bg1"/>
                </a:solidFill>
              </a:rPr>
              <a:t>Time evolving </a:t>
            </a:r>
          </a:p>
          <a:p>
            <a:r>
              <a:rPr lang="en-US" sz="8000" dirty="0">
                <a:solidFill>
                  <a:schemeClr val="bg1"/>
                </a:solidFill>
              </a:rPr>
              <a:t>graphs; tensors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553641" y="1092994"/>
            <a:ext cx="7079059"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marL="0" indent="0" eaLnBrk="1" hangingPunct="1">
              <a:buNone/>
            </a:pPr>
            <a:r>
              <a:rPr lang="en-US" dirty="0">
                <a:latin typeface="Vista Sans OT Medium" charset="0"/>
                <a:ea typeface="ヒラギノ角ゴ ProN W6" charset="0"/>
                <a:cs typeface="ヒラギノ角ゴ ProN W6" charset="0"/>
              </a:rPr>
              <a:t>Our intuition</a:t>
            </a:r>
          </a:p>
          <a:p>
            <a:pPr lvl="1" eaLnBrk="1" hangingPunct="1"/>
            <a:r>
              <a:rPr lang="en-US" dirty="0">
                <a:solidFill>
                  <a:srgbClr val="CF7843"/>
                </a:solidFill>
                <a:latin typeface="Vista Sans OT Reg" charset="0"/>
                <a:ea typeface="ヒラギノ角ゴ ProN W3" charset="0"/>
                <a:cs typeface="ヒラギノ角ゴ ProN W3" charset="0"/>
              </a:rPr>
              <a:t>Lockstep behavior: </a:t>
            </a:r>
            <a:r>
              <a:rPr lang="en-US" dirty="0">
                <a:solidFill>
                  <a:srgbClr val="953235"/>
                </a:solidFill>
                <a:latin typeface="Vista Sans OT Reg" charset="0"/>
                <a:ea typeface="ヒラギノ角ゴ ProN W3" charset="0"/>
                <a:cs typeface="ヒラギノ角ゴ ProN W3" charset="0"/>
              </a:rPr>
              <a:t>Same Likes, same time</a:t>
            </a:r>
          </a:p>
        </p:txBody>
      </p:sp>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Graph Patterns and Lockstep Behavior</a:t>
            </a:r>
          </a:p>
        </p:txBody>
      </p:sp>
      <p:pic>
        <p:nvPicPr>
          <p:cNvPr id="3" name="Picture 2" descr="unorganized-eps-converted-t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36031" y="2721769"/>
            <a:ext cx="3214688" cy="2700338"/>
          </a:xfrm>
          <a:prstGeom prst="rect">
            <a:avLst/>
          </a:prstGeom>
          <a:effectLst/>
        </p:spPr>
      </p:pic>
      <p:pic>
        <p:nvPicPr>
          <p:cNvPr id="11" name="Picture 10" descr="pages.wmf"/>
          <p:cNvPicPr>
            <a:picLocks noChangeAspect="1"/>
          </p:cNvPicPr>
          <p:nvPr/>
        </p:nvPicPr>
        <p:blipFill>
          <a:blip r:embed="rId4"/>
          <a:stretch>
            <a:fillRect/>
          </a:stretch>
        </p:blipFill>
        <p:spPr>
          <a:xfrm>
            <a:off x="4411266" y="5036344"/>
            <a:ext cx="228175" cy="305231"/>
          </a:xfrm>
          <a:prstGeom prst="rect">
            <a:avLst/>
          </a:prstGeom>
          <a:effectLst>
            <a:outerShdw dist="38100" dir="2700000">
              <a:srgbClr val="000000">
                <a:alpha val="5000"/>
              </a:srgbClr>
            </a:outerShdw>
          </a:effectLst>
        </p:spPr>
      </p:pic>
      <p:pic>
        <p:nvPicPr>
          <p:cNvPr id="13" name="Picture 12" descr="calendar.tif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40266" y="5614988"/>
            <a:ext cx="1017984" cy="980967"/>
          </a:xfrm>
          <a:prstGeom prst="rect">
            <a:avLst/>
          </a:prstGeom>
          <a:effectLst>
            <a:outerShdw blurRad="50800" dist="38100" dir="2700000" algn="tl" rotWithShape="0">
              <a:srgbClr val="000000">
                <a:alpha val="20000"/>
              </a:srgbClr>
            </a:outerShdw>
          </a:effectLst>
        </p:spPr>
      </p:pic>
      <p:sp>
        <p:nvSpPr>
          <p:cNvPr id="16" name="Rectangle 15"/>
          <p:cNvSpPr/>
          <p:nvPr/>
        </p:nvSpPr>
        <p:spPr bwMode="auto">
          <a:xfrm>
            <a:off x="7840266" y="5894451"/>
            <a:ext cx="1017984" cy="138875"/>
          </a:xfrm>
          <a:prstGeom prst="rect">
            <a:avLst/>
          </a:prstGeom>
          <a:gradFill flip="none" rotWithShape="1">
            <a:gsLst>
              <a:gs pos="0">
                <a:srgbClr val="953235">
                  <a:alpha val="64000"/>
                </a:srgbClr>
              </a:gs>
              <a:gs pos="100000">
                <a:srgbClr val="D59B3A">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2" name="Rectangle 21"/>
          <p:cNvSpPr/>
          <p:nvPr/>
        </p:nvSpPr>
        <p:spPr bwMode="auto">
          <a:xfrm>
            <a:off x="7840266" y="6033325"/>
            <a:ext cx="1017984" cy="138875"/>
          </a:xfrm>
          <a:prstGeom prst="rect">
            <a:avLst/>
          </a:prstGeom>
          <a:gradFill flip="none" rotWithShape="1">
            <a:gsLst>
              <a:gs pos="0">
                <a:srgbClr val="D59B3A">
                  <a:alpha val="64000"/>
                </a:srgbClr>
              </a:gs>
              <a:gs pos="100000">
                <a:srgbClr val="5A8039">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3" name="Rectangle 22"/>
          <p:cNvSpPr/>
          <p:nvPr/>
        </p:nvSpPr>
        <p:spPr bwMode="auto">
          <a:xfrm>
            <a:off x="7840266" y="6172200"/>
            <a:ext cx="1017984" cy="138875"/>
          </a:xfrm>
          <a:prstGeom prst="rect">
            <a:avLst/>
          </a:prstGeom>
          <a:gradFill flip="none" rotWithShape="1">
            <a:gsLst>
              <a:gs pos="0">
                <a:srgbClr val="5A8039">
                  <a:alpha val="64000"/>
                </a:srgbClr>
              </a:gs>
              <a:gs pos="100000">
                <a:srgbClr val="314B6F">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5" name="Rectangle 24"/>
          <p:cNvSpPr/>
          <p:nvPr/>
        </p:nvSpPr>
        <p:spPr bwMode="auto">
          <a:xfrm>
            <a:off x="7840266" y="6311074"/>
            <a:ext cx="1017984" cy="138875"/>
          </a:xfrm>
          <a:prstGeom prst="rect">
            <a:avLst/>
          </a:prstGeom>
          <a:gradFill flip="none" rotWithShape="1">
            <a:gsLst>
              <a:gs pos="0">
                <a:srgbClr val="314B6F">
                  <a:alpha val="64000"/>
                </a:srgbClr>
              </a:gs>
              <a:gs pos="100000">
                <a:srgbClr val="712E4C">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6" name="Rectangle 25"/>
          <p:cNvSpPr/>
          <p:nvPr/>
        </p:nvSpPr>
        <p:spPr bwMode="auto">
          <a:xfrm>
            <a:off x="7840266" y="6449949"/>
            <a:ext cx="482203" cy="138875"/>
          </a:xfrm>
          <a:prstGeom prst="rect">
            <a:avLst/>
          </a:prstGeom>
          <a:gradFill flip="none" rotWithShape="1">
            <a:gsLst>
              <a:gs pos="0">
                <a:srgbClr val="712E4C">
                  <a:alpha val="64000"/>
                </a:srgbClr>
              </a:gs>
              <a:gs pos="100000">
                <a:srgbClr val="953235">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grpSp>
        <p:nvGrpSpPr>
          <p:cNvPr id="47" name="Group 46"/>
          <p:cNvGrpSpPr/>
          <p:nvPr/>
        </p:nvGrpSpPr>
        <p:grpSpPr>
          <a:xfrm>
            <a:off x="767953" y="2464594"/>
            <a:ext cx="2250282" cy="4114800"/>
            <a:chOff x="767953" y="2464594"/>
            <a:chExt cx="2250282" cy="4114800"/>
          </a:xfrm>
        </p:grpSpPr>
        <p:pic>
          <p:nvPicPr>
            <p:cNvPr id="32" name="Picture 31" descr="profile.wm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1531" y="5446966"/>
              <a:ext cx="168865" cy="190168"/>
            </a:xfrm>
            <a:prstGeom prst="rect">
              <a:avLst/>
            </a:prstGeom>
            <a:effectLst>
              <a:outerShdw dist="38100" dir="2700000">
                <a:srgbClr val="000000">
                  <a:alpha val="5000"/>
                </a:srgbClr>
              </a:outerShdw>
            </a:effectLst>
          </p:spPr>
        </p:pic>
        <p:pic>
          <p:nvPicPr>
            <p:cNvPr id="42" name="Picture 41" descr="me.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7953" y="5422106"/>
              <a:ext cx="232172" cy="278606"/>
            </a:xfrm>
            <a:prstGeom prst="rect">
              <a:avLst/>
            </a:prstGeom>
          </p:spPr>
        </p:pic>
        <p:pic>
          <p:nvPicPr>
            <p:cNvPr id="2" name="Picture 1" descr="bipartite-graph-eps-converted-to.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2265" y="2764631"/>
              <a:ext cx="1380225" cy="3814763"/>
            </a:xfrm>
            <a:prstGeom prst="rect">
              <a:avLst/>
            </a:prstGeom>
            <a:effectLst>
              <a:outerShdw blurRad="50800" dist="38100" dir="2700000" algn="tl" rotWithShape="0">
                <a:srgbClr val="000000">
                  <a:alpha val="20000"/>
                </a:srgbClr>
              </a:outerShdw>
            </a:effectLst>
          </p:spPr>
        </p:pic>
        <p:pic>
          <p:nvPicPr>
            <p:cNvPr id="5" name="Picture 4" descr="people.wmf"/>
            <p:cNvPicPr>
              <a:picLocks noChangeAspect="1"/>
            </p:cNvPicPr>
            <p:nvPr/>
          </p:nvPicPr>
          <p:blipFill>
            <a:blip r:embed="rId9"/>
            <a:stretch>
              <a:fillRect/>
            </a:stretch>
          </p:blipFill>
          <p:spPr>
            <a:xfrm>
              <a:off x="982265" y="2464594"/>
              <a:ext cx="267891" cy="235443"/>
            </a:xfrm>
            <a:prstGeom prst="rect">
              <a:avLst/>
            </a:prstGeom>
            <a:effectLst>
              <a:outerShdw dist="38100" dir="2700000">
                <a:srgbClr val="000000">
                  <a:alpha val="5000"/>
                </a:srgbClr>
              </a:outerShdw>
            </a:effectLst>
          </p:spPr>
        </p:pic>
        <p:pic>
          <p:nvPicPr>
            <p:cNvPr id="6" name="Picture 5" descr="pages.wmf"/>
            <p:cNvPicPr>
              <a:picLocks noChangeAspect="1"/>
            </p:cNvPicPr>
            <p:nvPr/>
          </p:nvPicPr>
          <p:blipFill>
            <a:blip r:embed="rId4"/>
            <a:stretch>
              <a:fillRect/>
            </a:stretch>
          </p:blipFill>
          <p:spPr>
            <a:xfrm>
              <a:off x="2107406" y="2464594"/>
              <a:ext cx="228175" cy="305231"/>
            </a:xfrm>
            <a:prstGeom prst="rect">
              <a:avLst/>
            </a:prstGeom>
            <a:effectLst>
              <a:outerShdw dist="38100" dir="2700000">
                <a:srgbClr val="000000">
                  <a:alpha val="5000"/>
                </a:srgbClr>
              </a:outerShdw>
            </a:effectLst>
          </p:spPr>
        </p:pic>
        <p:pic>
          <p:nvPicPr>
            <p:cNvPr id="9" name="Picture 8" descr="people.wmf"/>
            <p:cNvPicPr>
              <a:picLocks noChangeAspect="1"/>
            </p:cNvPicPr>
            <p:nvPr/>
          </p:nvPicPr>
          <p:blipFill>
            <a:blip r:embed="rId9"/>
            <a:stretch>
              <a:fillRect/>
            </a:stretch>
          </p:blipFill>
          <p:spPr>
            <a:xfrm>
              <a:off x="2750344" y="3236119"/>
              <a:ext cx="267891" cy="235443"/>
            </a:xfrm>
            <a:prstGeom prst="rect">
              <a:avLst/>
            </a:prstGeom>
            <a:effectLst>
              <a:outerShdw dist="38100" dir="2700000">
                <a:srgbClr val="000000">
                  <a:alpha val="5000"/>
                </a:srgbClr>
              </a:outerShdw>
            </a:effectLst>
          </p:spPr>
        </p:pic>
        <p:pic>
          <p:nvPicPr>
            <p:cNvPr id="27" name="Picture 26" descr="like.wmf"/>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571625" y="5872163"/>
              <a:ext cx="214313" cy="219843"/>
            </a:xfrm>
            <a:prstGeom prst="rect">
              <a:avLst/>
            </a:prstGeom>
            <a:effectLst>
              <a:outerShdw dist="38100" dir="2700000">
                <a:srgbClr val="000000">
                  <a:alpha val="5000"/>
                </a:srgbClr>
              </a:outerShdw>
            </a:effectLst>
          </p:spPr>
        </p:pic>
        <p:sp>
          <p:nvSpPr>
            <p:cNvPr id="19" name="TextBox 18"/>
            <p:cNvSpPr txBox="1"/>
            <p:nvPr/>
          </p:nvSpPr>
          <p:spPr>
            <a:xfrm>
              <a:off x="1381282" y="6065044"/>
              <a:ext cx="558951" cy="285358"/>
            </a:xfrm>
            <a:prstGeom prst="rect">
              <a:avLst/>
            </a:prstGeom>
            <a:noFill/>
          </p:spPr>
          <p:txBody>
            <a:bodyPr wrap="none" lIns="69238" tIns="34619" rIns="69238" bIns="34619" rtlCol="0">
              <a:spAutoFit/>
            </a:bodyPr>
            <a:lstStyle/>
            <a:p>
              <a:r>
                <a:rPr lang="en-US" sz="1400" dirty="0"/>
                <a:t>Likes</a:t>
              </a:r>
            </a:p>
          </p:txBody>
        </p:sp>
        <p:pic>
          <p:nvPicPr>
            <p:cNvPr id="29" name="Picture 28" descr="profile.wm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1531" y="3394710"/>
              <a:ext cx="168865" cy="190168"/>
            </a:xfrm>
            <a:prstGeom prst="rect">
              <a:avLst/>
            </a:prstGeom>
            <a:effectLst>
              <a:outerShdw dist="38100" dir="2700000">
                <a:srgbClr val="000000">
                  <a:alpha val="5000"/>
                </a:srgbClr>
              </a:outerShdw>
            </a:effectLst>
          </p:spPr>
        </p:pic>
        <p:pic>
          <p:nvPicPr>
            <p:cNvPr id="30" name="Picture 29" descr="profile.wm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3401" y="4074651"/>
              <a:ext cx="168865" cy="190168"/>
            </a:xfrm>
            <a:prstGeom prst="rect">
              <a:avLst/>
            </a:prstGeom>
            <a:effectLst>
              <a:outerShdw dist="38100" dir="2700000">
                <a:srgbClr val="000000">
                  <a:alpha val="5000"/>
                </a:srgbClr>
              </a:outerShdw>
            </a:effectLst>
          </p:spPr>
        </p:pic>
        <p:pic>
          <p:nvPicPr>
            <p:cNvPr id="31" name="Picture 30" descr="profile.wm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1531" y="4760309"/>
              <a:ext cx="168865" cy="190168"/>
            </a:xfrm>
            <a:prstGeom prst="rect">
              <a:avLst/>
            </a:prstGeom>
            <a:effectLst>
              <a:outerShdw dist="38100" dir="2700000">
                <a:srgbClr val="000000">
                  <a:alpha val="5000"/>
                </a:srgbClr>
              </a:outerShdw>
            </a:effectLst>
          </p:spPr>
        </p:pic>
        <p:pic>
          <p:nvPicPr>
            <p:cNvPr id="33" name="Picture 32" descr="profile.wm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1531" y="6303359"/>
              <a:ext cx="168865" cy="190168"/>
            </a:xfrm>
            <a:prstGeom prst="rect">
              <a:avLst/>
            </a:prstGeom>
            <a:effectLst>
              <a:outerShdw dist="38100" dir="2700000">
                <a:srgbClr val="000000">
                  <a:alpha val="5000"/>
                </a:srgbClr>
              </a:outerShdw>
            </a:effectLst>
          </p:spPr>
        </p:pic>
        <p:pic>
          <p:nvPicPr>
            <p:cNvPr id="34" name="Picture 33"/>
            <p:cNvPicPr>
              <a:picLocks noChangeAspect="1"/>
            </p:cNvPicPr>
            <p:nvPr/>
          </p:nvPicPr>
          <p:blipFill>
            <a:blip r:embed="rId11" cstate="print">
              <a:extLst>
                <a:ext uri="{BEBA8EAE-BF5A-486C-A8C5-ECC9F3942E4B}">
                  <a14:imgProps xmlns:a14="http://schemas.microsoft.com/office/drawing/2010/main">
                    <a14:imgLayer r:embed="rId12">
                      <a14:imgEffect>
                        <a14:backgroundRemoval t="815" b="97011" l="1057" r="99446"/>
                      </a14:imgEffect>
                    </a14:imgLayer>
                  </a14:imgProps>
                </a:ext>
                <a:ext uri="{28A0092B-C50C-407E-A947-70E740481C1C}">
                  <a14:useLocalDpi xmlns:a14="http://schemas.microsoft.com/office/drawing/2010/main"/>
                </a:ext>
              </a:extLst>
            </a:blip>
            <a:stretch>
              <a:fillRect/>
            </a:stretch>
          </p:blipFill>
          <p:spPr>
            <a:xfrm>
              <a:off x="2321719" y="3750469"/>
              <a:ext cx="375047" cy="166704"/>
            </a:xfrm>
            <a:prstGeom prst="rect">
              <a:avLst/>
            </a:prstGeom>
          </p:spPr>
        </p:pic>
        <p:pic>
          <p:nvPicPr>
            <p:cNvPr id="36" name="Picture 3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388463" y="4907756"/>
              <a:ext cx="308303" cy="496619"/>
            </a:xfrm>
            <a:prstGeom prst="rect">
              <a:avLst/>
            </a:prstGeom>
          </p:spPr>
        </p:pic>
        <p:pic>
          <p:nvPicPr>
            <p:cNvPr id="28" name="Picture 27" descr="388941_232718990122208_1510912199_n.jp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393156" y="5743575"/>
              <a:ext cx="250031" cy="295837"/>
            </a:xfrm>
            <a:prstGeom prst="rect">
              <a:avLst/>
            </a:prstGeom>
          </p:spPr>
        </p:pic>
        <p:pic>
          <p:nvPicPr>
            <p:cNvPr id="40" name="Picture 39" descr="307630_289732801053580_1277133049_n.jp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384227" y="6151183"/>
              <a:ext cx="258961" cy="428211"/>
            </a:xfrm>
            <a:prstGeom prst="rect">
              <a:avLst/>
            </a:prstGeom>
          </p:spPr>
        </p:pic>
        <p:pic>
          <p:nvPicPr>
            <p:cNvPr id="55" name="Picture 54" descr="Duke_Blue_Devils_logo.svg.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368429" y="2978944"/>
              <a:ext cx="274759" cy="278606"/>
            </a:xfrm>
            <a:prstGeom prst="rect">
              <a:avLst/>
            </a:prstGeom>
          </p:spPr>
        </p:pic>
        <p:pic>
          <p:nvPicPr>
            <p:cNvPr id="41" name="Picture 40" descr="spy_vs_spy.gif"/>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286000" y="4343400"/>
              <a:ext cx="375095" cy="314708"/>
            </a:xfrm>
            <a:prstGeom prst="rect">
              <a:avLst/>
            </a:prstGeom>
          </p:spPr>
        </p:pic>
      </p:grpSp>
      <p:pic>
        <p:nvPicPr>
          <p:cNvPr id="46" name="Picture 45" descr="4EDD26A9-09F0-4576-8E1A-2736D6C9FDF1_mw1024_n_s.jpg"/>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a:xfrm>
            <a:off x="6500812" y="941328"/>
            <a:ext cx="1982391" cy="892086"/>
          </a:xfrm>
          <a:prstGeom prst="rect">
            <a:avLst/>
          </a:prstGeom>
          <a:ln w="50800">
            <a:solidFill>
              <a:srgbClr val="FFFFFF"/>
            </a:solidFill>
          </a:ln>
          <a:effectLst>
            <a:outerShdw blurRad="50800" dist="38100" dir="2700000" algn="tl" rotWithShape="0">
              <a:srgbClr val="000000">
                <a:alpha val="20000"/>
              </a:srgbClr>
            </a:outerShdw>
          </a:effectLst>
        </p:spPr>
      </p:pic>
      <p:sp>
        <p:nvSpPr>
          <p:cNvPr id="35" name="Date Placeholder 34"/>
          <p:cNvSpPr>
            <a:spLocks noGrp="1"/>
          </p:cNvSpPr>
          <p:nvPr>
            <p:ph type="dt" sz="half" idx="10"/>
          </p:nvPr>
        </p:nvSpPr>
        <p:spPr/>
        <p:txBody>
          <a:bodyPr/>
          <a:lstStyle/>
          <a:p>
            <a:pPr>
              <a:defRPr/>
            </a:pPr>
            <a:r>
              <a:rPr lang="en-US"/>
              <a:t>Amazon'16</a:t>
            </a:r>
          </a:p>
        </p:txBody>
      </p:sp>
      <p:sp>
        <p:nvSpPr>
          <p:cNvPr id="37" name="Slide Number Placeholder 36"/>
          <p:cNvSpPr>
            <a:spLocks noGrp="1"/>
          </p:cNvSpPr>
          <p:nvPr>
            <p:ph type="sldNum" sz="quarter" idx="12"/>
          </p:nvPr>
        </p:nvSpPr>
        <p:spPr/>
        <p:txBody>
          <a:bodyPr/>
          <a:lstStyle/>
          <a:p>
            <a:pPr>
              <a:defRPr/>
            </a:pPr>
            <a:fld id="{F9B43987-7F84-BB4A-8611-CDF75B6A737D}" type="slidenum">
              <a:rPr lang="en-US" smtClean="0"/>
              <a:pPr>
                <a:defRPr/>
              </a:pPr>
              <a:t>8</a:t>
            </a:fld>
            <a:endParaRPr lang="en-US"/>
          </a:p>
        </p:txBody>
      </p:sp>
      <p:sp>
        <p:nvSpPr>
          <p:cNvPr id="38" name="Footer Placeholder 37"/>
          <p:cNvSpPr>
            <a:spLocks noGrp="1"/>
          </p:cNvSpPr>
          <p:nvPr>
            <p:ph type="ftr" sz="quarter" idx="11"/>
          </p:nvPr>
        </p:nvSpPr>
        <p:spPr/>
        <p:txBody>
          <a:bodyPr/>
          <a:lstStyle/>
          <a:p>
            <a:pPr>
              <a:defRPr/>
            </a:pPr>
            <a:r>
              <a:rPr lang="en-US"/>
              <a:t>(c) 2016, C. Faloutsos</a:t>
            </a:r>
          </a:p>
        </p:txBody>
      </p:sp>
    </p:spTree>
    <p:extLst>
      <p:ext uri="{BB962C8B-B14F-4D97-AF65-F5344CB8AC3E}">
        <p14:creationId xmlns:p14="http://schemas.microsoft.com/office/powerpoint/2010/main" val="402627891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9411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2EAB-D9CA-934F-AF27-676EBA972E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6E99C0-20FE-C74C-BF14-EEAAB6823C1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20D1A03-0F03-CE45-AF06-983A9B0A2DA0}"/>
              </a:ext>
            </a:extLst>
          </p:cNvPr>
          <p:cNvSpPr>
            <a:spLocks noGrp="1"/>
          </p:cNvSpPr>
          <p:nvPr>
            <p:ph type="dt" sz="half" idx="10"/>
          </p:nvPr>
        </p:nvSpPr>
        <p:spPr/>
        <p:txBody>
          <a:bodyPr/>
          <a:lstStyle/>
          <a:p>
            <a:pPr>
              <a:defRPr/>
            </a:pPr>
            <a:r>
              <a:rPr lang="en-US"/>
              <a:t>Amazon'16</a:t>
            </a:r>
          </a:p>
        </p:txBody>
      </p:sp>
      <p:sp>
        <p:nvSpPr>
          <p:cNvPr id="5" name="Footer Placeholder 4">
            <a:extLst>
              <a:ext uri="{FF2B5EF4-FFF2-40B4-BE49-F238E27FC236}">
                <a16:creationId xmlns:a16="http://schemas.microsoft.com/office/drawing/2014/main" id="{6C197BE2-5B2F-2948-B2AC-E7CF1B0E599F}"/>
              </a:ext>
            </a:extLst>
          </p:cNvPr>
          <p:cNvSpPr>
            <a:spLocks noGrp="1"/>
          </p:cNvSpPr>
          <p:nvPr>
            <p:ph type="ftr" sz="quarter" idx="11"/>
          </p:nvPr>
        </p:nvSpPr>
        <p:spPr/>
        <p:txBody>
          <a:bodyPr/>
          <a:lstStyle/>
          <a:p>
            <a:pPr>
              <a:defRPr/>
            </a:pPr>
            <a:r>
              <a:rPr lang="en-US"/>
              <a:t>(c) 2016, C. Faloutsos</a:t>
            </a:r>
          </a:p>
        </p:txBody>
      </p:sp>
      <p:sp>
        <p:nvSpPr>
          <p:cNvPr id="6" name="Slide Number Placeholder 5">
            <a:extLst>
              <a:ext uri="{FF2B5EF4-FFF2-40B4-BE49-F238E27FC236}">
                <a16:creationId xmlns:a16="http://schemas.microsoft.com/office/drawing/2014/main" id="{6A165C43-1ADE-1141-BEC1-C17E0D088F1E}"/>
              </a:ext>
            </a:extLst>
          </p:cNvPr>
          <p:cNvSpPr>
            <a:spLocks noGrp="1"/>
          </p:cNvSpPr>
          <p:nvPr>
            <p:ph type="sldNum" sz="quarter" idx="12"/>
          </p:nvPr>
        </p:nvSpPr>
        <p:spPr/>
        <p:txBody>
          <a:bodyPr/>
          <a:lstStyle/>
          <a:p>
            <a:pPr>
              <a:defRPr/>
            </a:pPr>
            <a:fld id="{F9B43987-7F84-BB4A-8611-CDF75B6A737D}" type="slidenum">
              <a:rPr lang="en-US" smtClean="0"/>
              <a:pPr>
                <a:defRPr/>
              </a:pPr>
              <a:t>80</a:t>
            </a:fld>
            <a:endParaRPr lang="en-US"/>
          </a:p>
        </p:txBody>
      </p:sp>
      <p:sp>
        <p:nvSpPr>
          <p:cNvPr id="7" name="TextBox 6">
            <a:extLst>
              <a:ext uri="{FF2B5EF4-FFF2-40B4-BE49-F238E27FC236}">
                <a16:creationId xmlns:a16="http://schemas.microsoft.com/office/drawing/2014/main" id="{4CA53AB8-B5AC-6047-9C8A-F10B7A980A5A}"/>
              </a:ext>
            </a:extLst>
          </p:cNvPr>
          <p:cNvSpPr txBox="1"/>
          <p:nvPr/>
        </p:nvSpPr>
        <p:spPr>
          <a:xfrm>
            <a:off x="1014916" y="2953407"/>
            <a:ext cx="6494085" cy="3416320"/>
          </a:xfrm>
          <a:prstGeom prst="rect">
            <a:avLst/>
          </a:prstGeom>
          <a:noFill/>
        </p:spPr>
        <p:txBody>
          <a:bodyPr wrap="none" rtlCol="0">
            <a:spAutoFit/>
          </a:bodyPr>
          <a:lstStyle/>
          <a:p>
            <a:r>
              <a:rPr lang="en-US" sz="7200" b="1" dirty="0">
                <a:solidFill>
                  <a:schemeClr val="bg1"/>
                </a:solidFill>
              </a:rPr>
              <a:t>Tensors</a:t>
            </a:r>
          </a:p>
          <a:p>
            <a:r>
              <a:rPr lang="en-US" sz="7200" b="1" dirty="0">
                <a:solidFill>
                  <a:schemeClr val="bg1"/>
                </a:solidFill>
              </a:rPr>
              <a:t>For patterns &amp;</a:t>
            </a:r>
          </a:p>
          <a:p>
            <a:r>
              <a:rPr lang="en-US" sz="7200" b="1" dirty="0">
                <a:solidFill>
                  <a:schemeClr val="bg1"/>
                </a:solidFill>
              </a:rPr>
              <a:t>anomalies</a:t>
            </a:r>
            <a:endParaRPr lang="en-US" b="1" dirty="0">
              <a:solidFill>
                <a:schemeClr val="bg1"/>
              </a:solidFill>
            </a:endParaRPr>
          </a:p>
        </p:txBody>
      </p:sp>
    </p:spTree>
    <p:extLst>
      <p:ext uri="{BB962C8B-B14F-4D97-AF65-F5344CB8AC3E}">
        <p14:creationId xmlns:p14="http://schemas.microsoft.com/office/powerpoint/2010/main" val="247012258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who calls whom, and when</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81</a:t>
            </a:fld>
            <a:endParaRPr lang="en-US" dirty="0"/>
          </a:p>
        </p:txBody>
      </p:sp>
      <p:sp>
        <p:nvSpPr>
          <p:cNvPr id="7" name="Rectangle 6"/>
          <p:cNvSpPr/>
          <p:nvPr/>
        </p:nvSpPr>
        <p:spPr bwMode="auto">
          <a:xfrm>
            <a:off x="1676400" y="4356100"/>
            <a:ext cx="1168400" cy="13208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TextBox 8"/>
          <p:cNvSpPr txBox="1"/>
          <p:nvPr/>
        </p:nvSpPr>
        <p:spPr>
          <a:xfrm>
            <a:off x="274798" y="4597400"/>
            <a:ext cx="981271" cy="492443"/>
          </a:xfrm>
          <a:prstGeom prst="rect">
            <a:avLst/>
          </a:prstGeom>
          <a:noFill/>
        </p:spPr>
        <p:txBody>
          <a:bodyPr wrap="none" rtlCol="0">
            <a:spAutoFit/>
          </a:bodyPr>
          <a:lstStyle/>
          <a:p>
            <a:r>
              <a:rPr lang="en-US" dirty="0"/>
              <a:t>smith</a:t>
            </a:r>
          </a:p>
        </p:txBody>
      </p:sp>
      <p:sp>
        <p:nvSpPr>
          <p:cNvPr id="11" name="TextBox 10"/>
          <p:cNvSpPr txBox="1"/>
          <p:nvPr/>
        </p:nvSpPr>
        <p:spPr>
          <a:xfrm rot="19955723">
            <a:off x="2099838" y="3627962"/>
            <a:ext cx="1378277" cy="492443"/>
          </a:xfrm>
          <a:prstGeom prst="rect">
            <a:avLst/>
          </a:prstGeom>
          <a:noFill/>
        </p:spPr>
        <p:txBody>
          <a:bodyPr wrap="none" rtlCol="0">
            <a:spAutoFit/>
          </a:bodyPr>
          <a:lstStyle/>
          <a:p>
            <a:r>
              <a:rPr lang="en-US" dirty="0" err="1"/>
              <a:t>johnson</a:t>
            </a:r>
            <a:endParaRPr lang="en-US" dirty="0"/>
          </a:p>
        </p:txBody>
      </p:sp>
      <p:sp>
        <p:nvSpPr>
          <p:cNvPr id="12" name="Rectangle 11"/>
          <p:cNvSpPr/>
          <p:nvPr/>
        </p:nvSpPr>
        <p:spPr bwMode="auto">
          <a:xfrm>
            <a:off x="1676400" y="4775200"/>
            <a:ext cx="1155700" cy="1270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3" name="Rectangle 12"/>
          <p:cNvSpPr/>
          <p:nvPr/>
        </p:nvSpPr>
        <p:spPr bwMode="auto">
          <a:xfrm>
            <a:off x="2425700" y="4356100"/>
            <a:ext cx="114300" cy="1333500"/>
          </a:xfrm>
          <a:prstGeom prst="rect">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4" name="Rectangle 13"/>
          <p:cNvSpPr/>
          <p:nvPr/>
        </p:nvSpPr>
        <p:spPr bwMode="auto">
          <a:xfrm>
            <a:off x="2438400" y="47752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who calls whom, and when</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82</a:t>
            </a:fld>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Rectangle 11"/>
          <p:cNvSpPr/>
          <p:nvPr/>
        </p:nvSpPr>
        <p:spPr bwMode="auto">
          <a:xfrm>
            <a:off x="2438400" y="47752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3" name="Rectangle 12"/>
          <p:cNvSpPr/>
          <p:nvPr/>
        </p:nvSpPr>
        <p:spPr bwMode="auto">
          <a:xfrm>
            <a:off x="1930413" y="47752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4" name="Rectangle 13"/>
          <p:cNvSpPr/>
          <p:nvPr/>
        </p:nvSpPr>
        <p:spPr bwMode="auto">
          <a:xfrm>
            <a:off x="2675468" y="4775206"/>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5" name="Rectangle 14"/>
          <p:cNvSpPr/>
          <p:nvPr/>
        </p:nvSpPr>
        <p:spPr bwMode="auto">
          <a:xfrm>
            <a:off x="1811888" y="52324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6" name="Rectangle 15"/>
          <p:cNvSpPr/>
          <p:nvPr/>
        </p:nvSpPr>
        <p:spPr bwMode="auto">
          <a:xfrm>
            <a:off x="2032014" y="501226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7" name="Rectangle 16"/>
          <p:cNvSpPr/>
          <p:nvPr/>
        </p:nvSpPr>
        <p:spPr bwMode="auto">
          <a:xfrm>
            <a:off x="2235213" y="448734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8" name="Rectangle 17"/>
          <p:cNvSpPr/>
          <p:nvPr/>
        </p:nvSpPr>
        <p:spPr bwMode="auto">
          <a:xfrm>
            <a:off x="2387613" y="5503331"/>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2540013" y="53848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who calls whom, and when</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83</a:t>
            </a:fld>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8" name="Group 22"/>
          <p:cNvGrpSpPr/>
          <p:nvPr/>
        </p:nvGrpSpPr>
        <p:grpSpPr>
          <a:xfrm>
            <a:off x="1811888" y="4487348"/>
            <a:ext cx="965180" cy="1130283"/>
            <a:chOff x="1811888" y="4487348"/>
            <a:chExt cx="965180" cy="1130283"/>
          </a:xfrm>
        </p:grpSpPr>
        <p:sp>
          <p:nvSpPr>
            <p:cNvPr id="12" name="Rectangle 11"/>
            <p:cNvSpPr/>
            <p:nvPr/>
          </p:nvSpPr>
          <p:spPr bwMode="auto">
            <a:xfrm>
              <a:off x="2438400" y="47752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3" name="Rectangle 12"/>
            <p:cNvSpPr/>
            <p:nvPr/>
          </p:nvSpPr>
          <p:spPr bwMode="auto">
            <a:xfrm>
              <a:off x="1930413" y="47752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4" name="Rectangle 13"/>
            <p:cNvSpPr/>
            <p:nvPr/>
          </p:nvSpPr>
          <p:spPr bwMode="auto">
            <a:xfrm>
              <a:off x="2675468" y="4775206"/>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5" name="Rectangle 14"/>
            <p:cNvSpPr/>
            <p:nvPr/>
          </p:nvSpPr>
          <p:spPr bwMode="auto">
            <a:xfrm>
              <a:off x="1811888" y="52324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6" name="Rectangle 15"/>
            <p:cNvSpPr/>
            <p:nvPr/>
          </p:nvSpPr>
          <p:spPr bwMode="auto">
            <a:xfrm>
              <a:off x="2032014" y="501226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7" name="Rectangle 16"/>
            <p:cNvSpPr/>
            <p:nvPr/>
          </p:nvSpPr>
          <p:spPr bwMode="auto">
            <a:xfrm>
              <a:off x="2235213" y="448734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8" name="Rectangle 17"/>
            <p:cNvSpPr/>
            <p:nvPr/>
          </p:nvSpPr>
          <p:spPr bwMode="auto">
            <a:xfrm>
              <a:off x="2387613" y="5503331"/>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2540013" y="53848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sp>
        <p:nvSpPr>
          <p:cNvPr id="21" name="TextBox 20"/>
          <p:cNvSpPr txBox="1"/>
          <p:nvPr/>
        </p:nvSpPr>
        <p:spPr>
          <a:xfrm>
            <a:off x="200627" y="4216400"/>
            <a:ext cx="833281" cy="492443"/>
          </a:xfrm>
          <a:prstGeom prst="rect">
            <a:avLst/>
          </a:prstGeom>
          <a:noFill/>
        </p:spPr>
        <p:txBody>
          <a:bodyPr wrap="none" rtlCol="0">
            <a:spAutoFit/>
          </a:bodyPr>
          <a:lstStyle/>
          <a:p>
            <a:r>
              <a:rPr lang="en-US" dirty="0"/>
              <a:t>Mon</a:t>
            </a:r>
          </a:p>
        </p:txBody>
      </p:sp>
      <p:sp>
        <p:nvSpPr>
          <p:cNvPr id="22" name="TextBox 21"/>
          <p:cNvSpPr txBox="1"/>
          <p:nvPr/>
        </p:nvSpPr>
        <p:spPr>
          <a:xfrm>
            <a:off x="802651" y="3860800"/>
            <a:ext cx="746832" cy="492443"/>
          </a:xfrm>
          <a:prstGeom prst="rect">
            <a:avLst/>
          </a:prstGeom>
          <a:noFill/>
        </p:spPr>
        <p:txBody>
          <a:bodyPr wrap="none" rtlCol="0">
            <a:spAutoFit/>
          </a:bodyPr>
          <a:lstStyle/>
          <a:p>
            <a:r>
              <a:rPr lang="en-US" dirty="0"/>
              <a:t>Tue</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who calls whom, and when</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84</a:t>
            </a:fld>
            <a:endParaRPr lang="en-US"/>
          </a:p>
        </p:txBody>
      </p:sp>
      <p:sp>
        <p:nvSpPr>
          <p:cNvPr id="11" name="Rectangle 10"/>
          <p:cNvSpPr/>
          <p:nvPr/>
        </p:nvSpPr>
        <p:spPr bwMode="auto">
          <a:xfrm>
            <a:off x="2171700" y="38354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0" name="Rectangle 9"/>
          <p:cNvSpPr/>
          <p:nvPr/>
        </p:nvSpPr>
        <p:spPr bwMode="auto">
          <a:xfrm>
            <a:off x="1981200" y="40259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Rectangle 8"/>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TextBox 11"/>
          <p:cNvSpPr txBox="1"/>
          <p:nvPr/>
        </p:nvSpPr>
        <p:spPr>
          <a:xfrm>
            <a:off x="1634517" y="5803900"/>
            <a:ext cx="1055835" cy="492443"/>
          </a:xfrm>
          <a:prstGeom prst="rect">
            <a:avLst/>
          </a:prstGeom>
          <a:noFill/>
        </p:spPr>
        <p:txBody>
          <a:bodyPr wrap="none" rtlCol="0">
            <a:spAutoFit/>
          </a:bodyPr>
          <a:lstStyle/>
          <a:p>
            <a:r>
              <a:rPr lang="en-US" dirty="0" err="1"/>
              <a:t>callee</a:t>
            </a:r>
            <a:endParaRPr lang="en-US" dirty="0"/>
          </a:p>
        </p:txBody>
      </p:sp>
      <p:sp>
        <p:nvSpPr>
          <p:cNvPr id="13" name="TextBox 12"/>
          <p:cNvSpPr txBox="1"/>
          <p:nvPr/>
        </p:nvSpPr>
        <p:spPr>
          <a:xfrm>
            <a:off x="401717" y="4584700"/>
            <a:ext cx="981434" cy="492443"/>
          </a:xfrm>
          <a:prstGeom prst="rect">
            <a:avLst/>
          </a:prstGeom>
          <a:noFill/>
        </p:spPr>
        <p:txBody>
          <a:bodyPr wrap="none" rtlCol="0">
            <a:spAutoFit/>
          </a:bodyPr>
          <a:lstStyle/>
          <a:p>
            <a:r>
              <a:rPr lang="en-US" dirty="0"/>
              <a:t>caller</a:t>
            </a:r>
          </a:p>
        </p:txBody>
      </p:sp>
      <p:sp>
        <p:nvSpPr>
          <p:cNvPr id="14" name="TextBox 13"/>
          <p:cNvSpPr txBox="1"/>
          <p:nvPr/>
        </p:nvSpPr>
        <p:spPr>
          <a:xfrm rot="19049385">
            <a:off x="624855" y="3759200"/>
            <a:ext cx="814558" cy="492443"/>
          </a:xfrm>
          <a:prstGeom prst="rect">
            <a:avLst/>
          </a:prstGeom>
          <a:noFill/>
        </p:spPr>
        <p:txBody>
          <a:bodyPr wrap="none" rtlCol="0">
            <a:spAutoFit/>
          </a:bodyPr>
          <a:lstStyle/>
          <a:p>
            <a:r>
              <a:rPr lang="en-US" dirty="0"/>
              <a:t>time</a:t>
            </a:r>
          </a:p>
        </p:txBody>
      </p:sp>
      <p:cxnSp>
        <p:nvCxnSpPr>
          <p:cNvPr id="16" name="Straight Connector 15"/>
          <p:cNvCxnSpPr/>
          <p:nvPr/>
        </p:nvCxnSpPr>
        <p:spPr bwMode="auto">
          <a:xfrm rot="5400000" flipH="1" flipV="1">
            <a:off x="1670050" y="3829050"/>
            <a:ext cx="533400" cy="520700"/>
          </a:xfrm>
          <a:prstGeom prst="line">
            <a:avLst/>
          </a:prstGeom>
          <a:solidFill>
            <a:schemeClr val="accent1"/>
          </a:solidFill>
          <a:ln w="3175" cap="flat" cmpd="sng" algn="ctr">
            <a:solidFill>
              <a:schemeClr val="tx1"/>
            </a:solidFill>
            <a:prstDash val="solid"/>
            <a:round/>
            <a:headEnd type="none" w="sm" len="sm"/>
            <a:tailEnd type="none" w="med" len="med"/>
          </a:ln>
          <a:effectLst/>
        </p:spPr>
      </p:cxnSp>
      <p:cxnSp>
        <p:nvCxnSpPr>
          <p:cNvPr id="17" name="Straight Connector 16"/>
          <p:cNvCxnSpPr/>
          <p:nvPr/>
        </p:nvCxnSpPr>
        <p:spPr bwMode="auto">
          <a:xfrm rot="5400000" flipH="1" flipV="1">
            <a:off x="2813050" y="3829050"/>
            <a:ext cx="533400" cy="520700"/>
          </a:xfrm>
          <a:prstGeom prst="line">
            <a:avLst/>
          </a:prstGeom>
          <a:solidFill>
            <a:schemeClr val="accent1"/>
          </a:solidFill>
          <a:ln w="3175" cap="flat" cmpd="sng" algn="ctr">
            <a:solidFill>
              <a:schemeClr val="tx1"/>
            </a:solidFill>
            <a:prstDash val="solid"/>
            <a:round/>
            <a:headEnd type="none" w="sm" len="sm"/>
            <a:tailEnd type="none" w="med" len="med"/>
          </a:ln>
          <a:effectLst/>
        </p:spPr>
      </p:cxnSp>
      <p:cxnSp>
        <p:nvCxnSpPr>
          <p:cNvPr id="18" name="Straight Connector 17"/>
          <p:cNvCxnSpPr/>
          <p:nvPr/>
        </p:nvCxnSpPr>
        <p:spPr bwMode="auto">
          <a:xfrm rot="5400000" flipH="1" flipV="1">
            <a:off x="2825750" y="5124450"/>
            <a:ext cx="533400" cy="520700"/>
          </a:xfrm>
          <a:prstGeom prst="line">
            <a:avLst/>
          </a:prstGeom>
          <a:solidFill>
            <a:schemeClr val="accent1"/>
          </a:solidFill>
          <a:ln w="3175" cap="flat" cmpd="sng" algn="ctr">
            <a:solidFill>
              <a:schemeClr val="tx1"/>
            </a:solidFill>
            <a:prstDash val="solid"/>
            <a:round/>
            <a:headEnd type="none" w="sm" len="sm"/>
            <a:tailEnd type="none" w="med" len="med"/>
          </a:ln>
          <a:effectLst/>
        </p:spPr>
      </p:cxnSp>
      <p:grpSp>
        <p:nvGrpSpPr>
          <p:cNvPr id="8" name="Group 18"/>
          <p:cNvGrpSpPr/>
          <p:nvPr/>
        </p:nvGrpSpPr>
        <p:grpSpPr>
          <a:xfrm>
            <a:off x="1811888" y="4487348"/>
            <a:ext cx="965180" cy="1130283"/>
            <a:chOff x="1811888" y="4487348"/>
            <a:chExt cx="965180" cy="1130283"/>
          </a:xfrm>
        </p:grpSpPr>
        <p:sp>
          <p:nvSpPr>
            <p:cNvPr id="20" name="Rectangle 19"/>
            <p:cNvSpPr/>
            <p:nvPr/>
          </p:nvSpPr>
          <p:spPr bwMode="auto">
            <a:xfrm>
              <a:off x="2438400" y="47752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1" name="Rectangle 20"/>
            <p:cNvSpPr/>
            <p:nvPr/>
          </p:nvSpPr>
          <p:spPr bwMode="auto">
            <a:xfrm>
              <a:off x="1930413" y="47752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2" name="Rectangle 21"/>
            <p:cNvSpPr/>
            <p:nvPr/>
          </p:nvSpPr>
          <p:spPr bwMode="auto">
            <a:xfrm>
              <a:off x="2675468" y="4775206"/>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3" name="Rectangle 22"/>
            <p:cNvSpPr/>
            <p:nvPr/>
          </p:nvSpPr>
          <p:spPr bwMode="auto">
            <a:xfrm>
              <a:off x="1811888" y="5232400"/>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4" name="Rectangle 23"/>
            <p:cNvSpPr/>
            <p:nvPr/>
          </p:nvSpPr>
          <p:spPr bwMode="auto">
            <a:xfrm>
              <a:off x="2032014" y="501226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5" name="Rectangle 24"/>
            <p:cNvSpPr/>
            <p:nvPr/>
          </p:nvSpPr>
          <p:spPr bwMode="auto">
            <a:xfrm>
              <a:off x="2235213" y="4487348"/>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6" name="Rectangle 25"/>
            <p:cNvSpPr/>
            <p:nvPr/>
          </p:nvSpPr>
          <p:spPr bwMode="auto">
            <a:xfrm>
              <a:off x="2387613" y="5503331"/>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7" name="Rectangle 26"/>
            <p:cNvSpPr/>
            <p:nvPr/>
          </p:nvSpPr>
          <p:spPr bwMode="auto">
            <a:xfrm>
              <a:off x="2540013" y="5384803"/>
              <a:ext cx="101600" cy="114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author-keyword-date</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85</a:t>
            </a:fld>
            <a:endParaRPr lang="en-US"/>
          </a:p>
        </p:txBody>
      </p:sp>
      <p:sp>
        <p:nvSpPr>
          <p:cNvPr id="11" name="Rectangle 10"/>
          <p:cNvSpPr/>
          <p:nvPr/>
        </p:nvSpPr>
        <p:spPr bwMode="auto">
          <a:xfrm>
            <a:off x="2171700" y="38354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0" name="Rectangle 9"/>
          <p:cNvSpPr/>
          <p:nvPr/>
        </p:nvSpPr>
        <p:spPr bwMode="auto">
          <a:xfrm>
            <a:off x="1981200" y="40259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Rectangle 8"/>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TextBox 11"/>
          <p:cNvSpPr txBox="1"/>
          <p:nvPr/>
        </p:nvSpPr>
        <p:spPr>
          <a:xfrm>
            <a:off x="1449329" y="5803900"/>
            <a:ext cx="1426217" cy="492443"/>
          </a:xfrm>
          <a:prstGeom prst="rect">
            <a:avLst/>
          </a:prstGeom>
          <a:noFill/>
        </p:spPr>
        <p:txBody>
          <a:bodyPr wrap="none" rtlCol="0">
            <a:spAutoFit/>
          </a:bodyPr>
          <a:lstStyle/>
          <a:p>
            <a:r>
              <a:rPr lang="en-US" dirty="0"/>
              <a:t>keyword</a:t>
            </a:r>
          </a:p>
        </p:txBody>
      </p:sp>
      <p:sp>
        <p:nvSpPr>
          <p:cNvPr id="13" name="TextBox 12"/>
          <p:cNvSpPr txBox="1"/>
          <p:nvPr/>
        </p:nvSpPr>
        <p:spPr>
          <a:xfrm>
            <a:off x="325615" y="4584700"/>
            <a:ext cx="1133644" cy="492443"/>
          </a:xfrm>
          <a:prstGeom prst="rect">
            <a:avLst/>
          </a:prstGeom>
          <a:noFill/>
        </p:spPr>
        <p:txBody>
          <a:bodyPr wrap="none" rtlCol="0">
            <a:spAutoFit/>
          </a:bodyPr>
          <a:lstStyle/>
          <a:p>
            <a:r>
              <a:rPr lang="en-US" dirty="0"/>
              <a:t>author</a:t>
            </a:r>
          </a:p>
        </p:txBody>
      </p:sp>
      <p:sp>
        <p:nvSpPr>
          <p:cNvPr id="14" name="TextBox 13"/>
          <p:cNvSpPr txBox="1"/>
          <p:nvPr/>
        </p:nvSpPr>
        <p:spPr>
          <a:xfrm rot="19049385">
            <a:off x="615333" y="3759200"/>
            <a:ext cx="833607" cy="492443"/>
          </a:xfrm>
          <a:prstGeom prst="rect">
            <a:avLst/>
          </a:prstGeom>
          <a:noFill/>
        </p:spPr>
        <p:txBody>
          <a:bodyPr wrap="none" rtlCol="0">
            <a:spAutoFit/>
          </a:bodyPr>
          <a:lstStyle/>
          <a:p>
            <a:r>
              <a:rPr lang="en-US" dirty="0"/>
              <a:t>date</a:t>
            </a:r>
          </a:p>
        </p:txBody>
      </p:sp>
      <p:sp>
        <p:nvSpPr>
          <p:cNvPr id="15" name="TextBox 14"/>
          <p:cNvSpPr txBox="1"/>
          <p:nvPr/>
        </p:nvSpPr>
        <p:spPr>
          <a:xfrm>
            <a:off x="4387161" y="3894666"/>
            <a:ext cx="4550620" cy="1200329"/>
          </a:xfrm>
          <a:prstGeom prst="rect">
            <a:avLst/>
          </a:prstGeom>
          <a:noFill/>
        </p:spPr>
        <p:txBody>
          <a:bodyPr wrap="none" rtlCol="0">
            <a:spAutoFit/>
          </a:bodyPr>
          <a:lstStyle/>
          <a:p>
            <a:pPr algn="just"/>
            <a:r>
              <a:rPr lang="en-US" sz="3600" dirty="0">
                <a:solidFill>
                  <a:schemeClr val="tx2"/>
                </a:solidFill>
              </a:rPr>
              <a:t>MANY </a:t>
            </a:r>
            <a:r>
              <a:rPr lang="en-US" sz="3600" dirty="0"/>
              <a:t>more settings,</a:t>
            </a:r>
          </a:p>
          <a:p>
            <a:pPr algn="just"/>
            <a:r>
              <a:rPr lang="en-US" sz="3600" dirty="0"/>
              <a:t>with &gt;2 ‘modes’</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subject – verb – object facts</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86</a:t>
            </a:fld>
            <a:endParaRPr lang="en-US"/>
          </a:p>
        </p:txBody>
      </p:sp>
      <p:sp>
        <p:nvSpPr>
          <p:cNvPr id="11" name="Rectangle 10"/>
          <p:cNvSpPr/>
          <p:nvPr/>
        </p:nvSpPr>
        <p:spPr bwMode="auto">
          <a:xfrm>
            <a:off x="2171700" y="38354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0" name="Rectangle 9"/>
          <p:cNvSpPr/>
          <p:nvPr/>
        </p:nvSpPr>
        <p:spPr bwMode="auto">
          <a:xfrm>
            <a:off x="1981200" y="40259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Rectangle 8"/>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TextBox 11"/>
          <p:cNvSpPr txBox="1"/>
          <p:nvPr/>
        </p:nvSpPr>
        <p:spPr>
          <a:xfrm>
            <a:off x="1625238" y="5803900"/>
            <a:ext cx="1074395" cy="492443"/>
          </a:xfrm>
          <a:prstGeom prst="rect">
            <a:avLst/>
          </a:prstGeom>
          <a:noFill/>
        </p:spPr>
        <p:txBody>
          <a:bodyPr wrap="none" rtlCol="0">
            <a:spAutoFit/>
          </a:bodyPr>
          <a:lstStyle/>
          <a:p>
            <a:r>
              <a:rPr lang="en-US" dirty="0"/>
              <a:t>object</a:t>
            </a:r>
          </a:p>
        </p:txBody>
      </p:sp>
      <p:sp>
        <p:nvSpPr>
          <p:cNvPr id="13" name="TextBox 12"/>
          <p:cNvSpPr txBox="1"/>
          <p:nvPr/>
        </p:nvSpPr>
        <p:spPr>
          <a:xfrm>
            <a:off x="271882" y="4584700"/>
            <a:ext cx="1241107" cy="492443"/>
          </a:xfrm>
          <a:prstGeom prst="rect">
            <a:avLst/>
          </a:prstGeom>
          <a:noFill/>
        </p:spPr>
        <p:txBody>
          <a:bodyPr wrap="none" rtlCol="0">
            <a:spAutoFit/>
          </a:bodyPr>
          <a:lstStyle/>
          <a:p>
            <a:r>
              <a:rPr lang="en-US" dirty="0"/>
              <a:t>subject</a:t>
            </a:r>
          </a:p>
        </p:txBody>
      </p:sp>
      <p:sp>
        <p:nvSpPr>
          <p:cNvPr id="14" name="TextBox 13"/>
          <p:cNvSpPr txBox="1"/>
          <p:nvPr/>
        </p:nvSpPr>
        <p:spPr>
          <a:xfrm rot="19049385">
            <a:off x="609083" y="3759200"/>
            <a:ext cx="846105" cy="492443"/>
          </a:xfrm>
          <a:prstGeom prst="rect">
            <a:avLst/>
          </a:prstGeom>
          <a:noFill/>
        </p:spPr>
        <p:txBody>
          <a:bodyPr wrap="none" rtlCol="0">
            <a:spAutoFit/>
          </a:bodyPr>
          <a:lstStyle/>
          <a:p>
            <a:r>
              <a:rPr lang="en-US" dirty="0"/>
              <a:t>verb</a:t>
            </a:r>
          </a:p>
        </p:txBody>
      </p:sp>
      <p:sp>
        <p:nvSpPr>
          <p:cNvPr id="15" name="TextBox 14"/>
          <p:cNvSpPr txBox="1"/>
          <p:nvPr/>
        </p:nvSpPr>
        <p:spPr>
          <a:xfrm>
            <a:off x="4387161" y="3894666"/>
            <a:ext cx="4550620" cy="1200329"/>
          </a:xfrm>
          <a:prstGeom prst="rect">
            <a:avLst/>
          </a:prstGeom>
          <a:noFill/>
        </p:spPr>
        <p:txBody>
          <a:bodyPr wrap="none" rtlCol="0">
            <a:spAutoFit/>
          </a:bodyPr>
          <a:lstStyle/>
          <a:p>
            <a:pPr algn="just"/>
            <a:r>
              <a:rPr lang="en-US" sz="3600" dirty="0">
                <a:solidFill>
                  <a:schemeClr val="tx2"/>
                </a:solidFill>
              </a:rPr>
              <a:t>MANY </a:t>
            </a:r>
            <a:r>
              <a:rPr lang="en-US" sz="3600" dirty="0"/>
              <a:t>more settings,</a:t>
            </a:r>
          </a:p>
          <a:p>
            <a:pPr algn="just"/>
            <a:r>
              <a:rPr lang="en-US" sz="3600" dirty="0"/>
              <a:t>with &gt;2 ‘modes’</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over time -&gt; tensors!</a:t>
            </a:r>
          </a:p>
        </p:txBody>
      </p:sp>
      <p:sp>
        <p:nvSpPr>
          <p:cNvPr id="3" name="Content Placeholder 2"/>
          <p:cNvSpPr>
            <a:spLocks noGrp="1"/>
          </p:cNvSpPr>
          <p:nvPr>
            <p:ph idx="1"/>
          </p:nvPr>
        </p:nvSpPr>
        <p:spPr/>
        <p:txBody>
          <a:bodyPr/>
          <a:lstStyle/>
          <a:p>
            <a:r>
              <a:rPr lang="en-US" dirty="0"/>
              <a:t>Problem #2.1’’’:</a:t>
            </a:r>
          </a:p>
          <a:p>
            <a:pPr lvl="1"/>
            <a:r>
              <a:rPr lang="en-US" dirty="0"/>
              <a:t>Given &lt;triplets&gt;</a:t>
            </a:r>
          </a:p>
          <a:p>
            <a:pPr lvl="1"/>
            <a:r>
              <a:rPr lang="en-US" dirty="0"/>
              <a:t>Find patterns / anomalies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87</a:t>
            </a:fld>
            <a:endParaRPr lang="en-US"/>
          </a:p>
        </p:txBody>
      </p:sp>
      <p:sp>
        <p:nvSpPr>
          <p:cNvPr id="11" name="Rectangle 10"/>
          <p:cNvSpPr/>
          <p:nvPr/>
        </p:nvSpPr>
        <p:spPr bwMode="auto">
          <a:xfrm>
            <a:off x="2171700" y="38354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0" name="Rectangle 9"/>
          <p:cNvSpPr/>
          <p:nvPr/>
        </p:nvSpPr>
        <p:spPr bwMode="auto">
          <a:xfrm>
            <a:off x="1981200" y="40259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9" name="Rectangle 8"/>
          <p:cNvSpPr/>
          <p:nvPr/>
        </p:nvSpPr>
        <p:spPr bwMode="auto">
          <a:xfrm>
            <a:off x="1816100" y="41910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7" name="Rectangle 6"/>
          <p:cNvSpPr/>
          <p:nvPr/>
        </p:nvSpPr>
        <p:spPr bwMode="auto">
          <a:xfrm>
            <a:off x="1676400" y="4356100"/>
            <a:ext cx="1168400" cy="1320800"/>
          </a:xfrm>
          <a:prstGeom prst="rect">
            <a:avLst/>
          </a:prstGeom>
          <a:solidFill>
            <a:schemeClr val="bg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2" name="TextBox 11"/>
          <p:cNvSpPr txBox="1"/>
          <p:nvPr/>
        </p:nvSpPr>
        <p:spPr>
          <a:xfrm>
            <a:off x="1560362" y="5803900"/>
            <a:ext cx="1204151" cy="492443"/>
          </a:xfrm>
          <a:prstGeom prst="rect">
            <a:avLst/>
          </a:prstGeom>
          <a:noFill/>
        </p:spPr>
        <p:txBody>
          <a:bodyPr wrap="none" rtlCol="0">
            <a:spAutoFit/>
          </a:bodyPr>
          <a:lstStyle/>
          <a:p>
            <a:r>
              <a:rPr lang="en-US" dirty="0"/>
              <a:t>mode2</a:t>
            </a:r>
          </a:p>
        </p:txBody>
      </p:sp>
      <p:sp>
        <p:nvSpPr>
          <p:cNvPr id="13" name="TextBox 12"/>
          <p:cNvSpPr txBox="1"/>
          <p:nvPr/>
        </p:nvSpPr>
        <p:spPr>
          <a:xfrm>
            <a:off x="290362" y="4584700"/>
            <a:ext cx="1204151" cy="492443"/>
          </a:xfrm>
          <a:prstGeom prst="rect">
            <a:avLst/>
          </a:prstGeom>
          <a:noFill/>
        </p:spPr>
        <p:txBody>
          <a:bodyPr wrap="none" rtlCol="0">
            <a:spAutoFit/>
          </a:bodyPr>
          <a:lstStyle/>
          <a:p>
            <a:r>
              <a:rPr lang="en-US" dirty="0"/>
              <a:t>mode1</a:t>
            </a:r>
          </a:p>
        </p:txBody>
      </p:sp>
      <p:sp>
        <p:nvSpPr>
          <p:cNvPr id="14" name="TextBox 13"/>
          <p:cNvSpPr txBox="1"/>
          <p:nvPr/>
        </p:nvSpPr>
        <p:spPr>
          <a:xfrm rot="19049385">
            <a:off x="430062" y="3759200"/>
            <a:ext cx="1204151" cy="492443"/>
          </a:xfrm>
          <a:prstGeom prst="rect">
            <a:avLst/>
          </a:prstGeom>
          <a:noFill/>
        </p:spPr>
        <p:txBody>
          <a:bodyPr wrap="none" rtlCol="0">
            <a:spAutoFit/>
          </a:bodyPr>
          <a:lstStyle/>
          <a:p>
            <a:r>
              <a:rPr lang="en-US" dirty="0"/>
              <a:t>mode3</a:t>
            </a:r>
          </a:p>
        </p:txBody>
      </p:sp>
      <p:sp>
        <p:nvSpPr>
          <p:cNvPr id="15" name="TextBox 14"/>
          <p:cNvSpPr txBox="1"/>
          <p:nvPr/>
        </p:nvSpPr>
        <p:spPr>
          <a:xfrm>
            <a:off x="4387161" y="3894666"/>
            <a:ext cx="4550620" cy="1754327"/>
          </a:xfrm>
          <a:prstGeom prst="rect">
            <a:avLst/>
          </a:prstGeom>
          <a:noFill/>
        </p:spPr>
        <p:txBody>
          <a:bodyPr wrap="none" rtlCol="0">
            <a:spAutoFit/>
          </a:bodyPr>
          <a:lstStyle/>
          <a:p>
            <a:pPr algn="just"/>
            <a:r>
              <a:rPr lang="en-US" sz="3600" dirty="0">
                <a:solidFill>
                  <a:schemeClr val="tx2"/>
                </a:solidFill>
              </a:rPr>
              <a:t>MANY </a:t>
            </a:r>
            <a:r>
              <a:rPr lang="en-US" sz="3600" dirty="0"/>
              <a:t>more settings,</a:t>
            </a:r>
          </a:p>
          <a:p>
            <a:pPr algn="just"/>
            <a:r>
              <a:rPr lang="en-US" sz="3600" dirty="0"/>
              <a:t>with &gt;2 ‘modes’</a:t>
            </a:r>
          </a:p>
          <a:p>
            <a:pPr algn="just"/>
            <a:r>
              <a:rPr lang="en-US" sz="3600" dirty="0"/>
              <a:t>(and 4, 5, etc modes)</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to both: tensor factorization</a:t>
            </a:r>
          </a:p>
        </p:txBody>
      </p:sp>
      <p:sp>
        <p:nvSpPr>
          <p:cNvPr id="3" name="Content Placeholder 2"/>
          <p:cNvSpPr>
            <a:spLocks noGrp="1"/>
          </p:cNvSpPr>
          <p:nvPr>
            <p:ph idx="1"/>
          </p:nvPr>
        </p:nvSpPr>
        <p:spPr/>
        <p:txBody>
          <a:bodyPr/>
          <a:lstStyle/>
          <a:p>
            <a:r>
              <a:rPr lang="en-US" dirty="0"/>
              <a:t>Recall: (SVD) matrix factorization: finds blocks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88</a:t>
            </a:fld>
            <a:endParaRPr lang="en-US"/>
          </a:p>
        </p:txBody>
      </p:sp>
      <p:sp>
        <p:nvSpPr>
          <p:cNvPr id="7" name="Rectangle 13"/>
          <p:cNvSpPr>
            <a:spLocks noChangeArrowheads="1"/>
          </p:cNvSpPr>
          <p:nvPr/>
        </p:nvSpPr>
        <p:spPr bwMode="auto">
          <a:xfrm>
            <a:off x="7416800" y="4419600"/>
            <a:ext cx="46038" cy="14224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8" name="Rectangle 14"/>
          <p:cNvSpPr>
            <a:spLocks noChangeArrowheads="1"/>
          </p:cNvSpPr>
          <p:nvPr/>
        </p:nvSpPr>
        <p:spPr bwMode="auto">
          <a:xfrm>
            <a:off x="5600700" y="4419600"/>
            <a:ext cx="46038" cy="1422400"/>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9"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pic>
        <p:nvPicPr>
          <p:cNvPr id="10" name="Picture 12" descr="latex-image-1.pdf"/>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517900" y="5918200"/>
            <a:ext cx="406400" cy="406400"/>
          </a:xfrm>
          <a:prstGeom prst="rect">
            <a:avLst/>
          </a:prstGeom>
          <a:noFill/>
          <a:ln w="9525">
            <a:noFill/>
            <a:miter lim="800000"/>
            <a:headEnd/>
            <a:tailEnd/>
          </a:ln>
        </p:spPr>
      </p:pic>
      <p:pic>
        <p:nvPicPr>
          <p:cNvPr id="11" name="Picture 16" descr="latex-image-1.pdf"/>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77150" y="6019800"/>
            <a:ext cx="368300" cy="406400"/>
          </a:xfrm>
          <a:prstGeom prst="rect">
            <a:avLst/>
          </a:prstGeom>
          <a:noFill/>
          <a:ln w="9525">
            <a:noFill/>
            <a:miter lim="800000"/>
            <a:headEnd/>
            <a:tailEnd/>
          </a:ln>
        </p:spPr>
      </p:pic>
      <p:pic>
        <p:nvPicPr>
          <p:cNvPr id="12" name="Picture 11"/>
          <p:cNvPicPr>
            <a:picLocks noChangeAspect="1"/>
          </p:cNvPicPr>
          <p:nvPr/>
        </p:nvPicPr>
        <p:blipFill>
          <a:blip r:embed="rId4"/>
          <a:stretch>
            <a:fillRect/>
          </a:stretch>
        </p:blipFill>
        <p:spPr>
          <a:xfrm>
            <a:off x="4806950" y="3816350"/>
            <a:ext cx="393700" cy="419100"/>
          </a:xfrm>
          <a:prstGeom prst="rect">
            <a:avLst/>
          </a:prstGeom>
        </p:spPr>
      </p:pic>
      <p:sp>
        <p:nvSpPr>
          <p:cNvPr id="13"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4" name="Rectangle 10"/>
          <p:cNvSpPr>
            <a:spLocks noChangeArrowheads="1"/>
          </p:cNvSpPr>
          <p:nvPr/>
        </p:nvSpPr>
        <p:spPr bwMode="auto">
          <a:xfrm>
            <a:off x="5816600" y="4356100"/>
            <a:ext cx="965200" cy="45719"/>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15" name="Rectangle 10"/>
          <p:cNvSpPr>
            <a:spLocks noChangeArrowheads="1"/>
          </p:cNvSpPr>
          <p:nvPr/>
        </p:nvSpPr>
        <p:spPr bwMode="auto">
          <a:xfrm>
            <a:off x="7607300" y="4330700"/>
            <a:ext cx="977900" cy="508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16" name="Rectangle 7"/>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cxnSp>
        <p:nvCxnSpPr>
          <p:cNvPr id="17" name="Straight Arrow Connector 16"/>
          <p:cNvCxnSpPr>
            <a:cxnSpLocks noChangeShapeType="1"/>
          </p:cNvCxnSpPr>
          <p:nvPr/>
        </p:nvCxnSpPr>
        <p:spPr bwMode="auto">
          <a:xfrm rot="16200000" flipH="1">
            <a:off x="236538" y="5138738"/>
            <a:ext cx="1471612" cy="11112"/>
          </a:xfrm>
          <a:prstGeom prst="straightConnector1">
            <a:avLst/>
          </a:prstGeom>
          <a:noFill/>
          <a:ln w="28575">
            <a:solidFill>
              <a:schemeClr val="tx1"/>
            </a:solidFill>
            <a:round/>
            <a:headEnd type="arrow" w="med" len="med"/>
            <a:tailEnd type="arrow" w="med" len="med"/>
          </a:ln>
        </p:spPr>
      </p:cxnSp>
      <p:cxnSp>
        <p:nvCxnSpPr>
          <p:cNvPr id="18" name="Straight Arrow Connector 19"/>
          <p:cNvCxnSpPr>
            <a:cxnSpLocks noChangeShapeType="1"/>
          </p:cNvCxnSpPr>
          <p:nvPr/>
        </p:nvCxnSpPr>
        <p:spPr bwMode="auto">
          <a:xfrm>
            <a:off x="1397000" y="4064000"/>
            <a:ext cx="1054100" cy="12700"/>
          </a:xfrm>
          <a:prstGeom prst="straightConnector1">
            <a:avLst/>
          </a:prstGeom>
          <a:noFill/>
          <a:ln w="28575">
            <a:solidFill>
              <a:schemeClr val="tx1"/>
            </a:solidFill>
            <a:round/>
            <a:headEnd type="arrow" w="med" len="med"/>
            <a:tailEnd type="arrow" w="med" len="med"/>
          </a:ln>
        </p:spPr>
      </p:cxnSp>
      <p:sp>
        <p:nvSpPr>
          <p:cNvPr id="19" name="TextBox 20"/>
          <p:cNvSpPr txBox="1">
            <a:spLocks noChangeArrowheads="1"/>
          </p:cNvSpPr>
          <p:nvPr/>
        </p:nvSpPr>
        <p:spPr bwMode="auto">
          <a:xfrm>
            <a:off x="42930" y="4889500"/>
            <a:ext cx="999993" cy="892552"/>
          </a:xfrm>
          <a:prstGeom prst="rect">
            <a:avLst/>
          </a:prstGeom>
          <a:noFill/>
          <a:ln w="9525">
            <a:noFill/>
            <a:miter lim="800000"/>
            <a:headEnd/>
            <a:tailEnd/>
          </a:ln>
        </p:spPr>
        <p:txBody>
          <a:bodyPr wrap="none">
            <a:prstTxWarp prst="textNoShape">
              <a:avLst/>
            </a:prstTxWarp>
            <a:spAutoFit/>
          </a:bodyPr>
          <a:lstStyle/>
          <a:p>
            <a:r>
              <a:rPr lang="en-US" dirty="0"/>
              <a:t>N </a:t>
            </a:r>
          </a:p>
          <a:p>
            <a:r>
              <a:rPr lang="en-US" dirty="0"/>
              <a:t>users</a:t>
            </a:r>
          </a:p>
        </p:txBody>
      </p:sp>
      <p:sp>
        <p:nvSpPr>
          <p:cNvPr id="20" name="TextBox 21"/>
          <p:cNvSpPr txBox="1">
            <a:spLocks noChangeArrowheads="1"/>
          </p:cNvSpPr>
          <p:nvPr/>
        </p:nvSpPr>
        <p:spPr bwMode="auto">
          <a:xfrm>
            <a:off x="1284378" y="3162300"/>
            <a:ext cx="1463499" cy="892552"/>
          </a:xfrm>
          <a:prstGeom prst="rect">
            <a:avLst/>
          </a:prstGeom>
          <a:noFill/>
          <a:ln w="9525">
            <a:noFill/>
            <a:miter lim="800000"/>
            <a:headEnd/>
            <a:tailEnd/>
          </a:ln>
        </p:spPr>
        <p:txBody>
          <a:bodyPr wrap="none">
            <a:prstTxWarp prst="textNoShape">
              <a:avLst/>
            </a:prstTxWarp>
            <a:spAutoFit/>
          </a:bodyPr>
          <a:lstStyle/>
          <a:p>
            <a:r>
              <a:rPr lang="en-US" dirty="0"/>
              <a:t>M</a:t>
            </a:r>
          </a:p>
          <a:p>
            <a:r>
              <a:rPr lang="en-US" dirty="0"/>
              <a:t>products</a:t>
            </a:r>
          </a:p>
        </p:txBody>
      </p:sp>
      <p:sp>
        <p:nvSpPr>
          <p:cNvPr id="21" name="Rectangle 20"/>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22" name="Rectangle 21"/>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3" name="Rectangle 22"/>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4" name="Rectangle 23"/>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25" name="Rectangle 24"/>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26" name="Rectangle 25"/>
          <p:cNvSpPr/>
          <p:nvPr/>
        </p:nvSpPr>
        <p:spPr bwMode="auto">
          <a:xfrm>
            <a:off x="6375400" y="4347633"/>
            <a:ext cx="101600" cy="46567"/>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7" name="Rectangle 26"/>
          <p:cNvSpPr/>
          <p:nvPr/>
        </p:nvSpPr>
        <p:spPr bwMode="auto">
          <a:xfrm>
            <a:off x="5592232" y="4889500"/>
            <a:ext cx="71967"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8" name="Rectangle 27"/>
          <p:cNvSpPr/>
          <p:nvPr/>
        </p:nvSpPr>
        <p:spPr bwMode="auto">
          <a:xfrm>
            <a:off x="7416800" y="5638800"/>
            <a:ext cx="50800" cy="1143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9" name="Rectangle 28"/>
          <p:cNvSpPr/>
          <p:nvPr/>
        </p:nvSpPr>
        <p:spPr bwMode="auto">
          <a:xfrm>
            <a:off x="8369300" y="4330700"/>
            <a:ext cx="220132" cy="45719"/>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30" name="TextBox 29"/>
          <p:cNvSpPr txBox="1"/>
          <p:nvPr/>
        </p:nvSpPr>
        <p:spPr>
          <a:xfrm>
            <a:off x="2941531" y="2904067"/>
            <a:ext cx="2099415" cy="892552"/>
          </a:xfrm>
          <a:prstGeom prst="rect">
            <a:avLst/>
          </a:prstGeom>
          <a:noFill/>
        </p:spPr>
        <p:txBody>
          <a:bodyPr wrap="none" rtlCol="0">
            <a:spAutoFit/>
          </a:bodyPr>
          <a:lstStyle/>
          <a:p>
            <a:r>
              <a:rPr lang="en-US" dirty="0">
                <a:solidFill>
                  <a:srgbClr val="006600"/>
                </a:solidFill>
              </a:rPr>
              <a:t>‘meat-eaters’</a:t>
            </a:r>
          </a:p>
          <a:p>
            <a:r>
              <a:rPr lang="en-US" dirty="0">
                <a:solidFill>
                  <a:srgbClr val="006600"/>
                </a:solidFill>
              </a:rPr>
              <a:t>‘steaks’</a:t>
            </a:r>
          </a:p>
        </p:txBody>
      </p:sp>
      <p:sp>
        <p:nvSpPr>
          <p:cNvPr id="31" name="TextBox 30"/>
          <p:cNvSpPr txBox="1"/>
          <p:nvPr/>
        </p:nvSpPr>
        <p:spPr>
          <a:xfrm>
            <a:off x="5030759" y="2929467"/>
            <a:ext cx="2044224" cy="892552"/>
          </a:xfrm>
          <a:prstGeom prst="rect">
            <a:avLst/>
          </a:prstGeom>
          <a:noFill/>
        </p:spPr>
        <p:txBody>
          <a:bodyPr wrap="none" rtlCol="0">
            <a:spAutoFit/>
          </a:bodyPr>
          <a:lstStyle/>
          <a:p>
            <a:r>
              <a:rPr lang="en-US" dirty="0"/>
              <a:t>‘vegetarians’</a:t>
            </a:r>
          </a:p>
          <a:p>
            <a:r>
              <a:rPr lang="en-US" dirty="0"/>
              <a:t>‘plants’</a:t>
            </a:r>
          </a:p>
        </p:txBody>
      </p:sp>
      <p:sp>
        <p:nvSpPr>
          <p:cNvPr id="32" name="TextBox 31"/>
          <p:cNvSpPr txBox="1"/>
          <p:nvPr/>
        </p:nvSpPr>
        <p:spPr>
          <a:xfrm>
            <a:off x="7206955" y="2912537"/>
            <a:ext cx="1450963" cy="892552"/>
          </a:xfrm>
          <a:prstGeom prst="rect">
            <a:avLst/>
          </a:prstGeom>
          <a:noFill/>
        </p:spPr>
        <p:txBody>
          <a:bodyPr wrap="none" rtlCol="0">
            <a:spAutoFit/>
          </a:bodyPr>
          <a:lstStyle/>
          <a:p>
            <a:r>
              <a:rPr lang="en-US" dirty="0">
                <a:solidFill>
                  <a:srgbClr val="FF33CC"/>
                </a:solidFill>
              </a:rPr>
              <a:t>‘kids’</a:t>
            </a:r>
          </a:p>
          <a:p>
            <a:r>
              <a:rPr lang="en-US" dirty="0">
                <a:solidFill>
                  <a:srgbClr val="FF33CC"/>
                </a:solidFill>
              </a:rPr>
              <a:t>‘cookies’</a:t>
            </a:r>
          </a:p>
        </p:txBody>
      </p:sp>
      <p:sp>
        <p:nvSpPr>
          <p:cNvPr id="33" name="TextBox 32"/>
          <p:cNvSpPr txBox="1"/>
          <p:nvPr/>
        </p:nvSpPr>
        <p:spPr>
          <a:xfrm>
            <a:off x="3026843" y="5029200"/>
            <a:ext cx="379381" cy="492443"/>
          </a:xfrm>
          <a:prstGeom prst="rect">
            <a:avLst/>
          </a:prstGeom>
          <a:noFill/>
        </p:spPr>
        <p:txBody>
          <a:bodyPr wrap="none" rtlCol="0">
            <a:spAutoFit/>
          </a:bodyPr>
          <a:lstStyle/>
          <a:p>
            <a:r>
              <a:rPr lang="en-US" dirty="0"/>
              <a:t>~</a:t>
            </a:r>
          </a:p>
        </p:txBody>
      </p:sp>
      <p:sp>
        <p:nvSpPr>
          <p:cNvPr id="34" name="TextBox 33"/>
          <p:cNvSpPr txBox="1"/>
          <p:nvPr/>
        </p:nvSpPr>
        <p:spPr>
          <a:xfrm>
            <a:off x="5054610" y="4986867"/>
            <a:ext cx="379381" cy="492443"/>
          </a:xfrm>
          <a:prstGeom prst="rect">
            <a:avLst/>
          </a:prstGeom>
          <a:noFill/>
        </p:spPr>
        <p:txBody>
          <a:bodyPr wrap="none" rtlCol="0">
            <a:spAutoFit/>
          </a:bodyPr>
          <a:lstStyle/>
          <a:p>
            <a:r>
              <a:rPr lang="en-US" dirty="0"/>
              <a:t>+</a:t>
            </a:r>
          </a:p>
        </p:txBody>
      </p:sp>
      <p:sp>
        <p:nvSpPr>
          <p:cNvPr id="35" name="TextBox 34"/>
          <p:cNvSpPr txBox="1"/>
          <p:nvPr/>
        </p:nvSpPr>
        <p:spPr>
          <a:xfrm>
            <a:off x="6925732" y="4986864"/>
            <a:ext cx="379381" cy="492443"/>
          </a:xfrm>
          <a:prstGeom prst="rect">
            <a:avLst/>
          </a:prstGeom>
          <a:noFill/>
        </p:spPr>
        <p:txBody>
          <a:bodyPr wrap="none" rtlCol="0">
            <a:spAutoFit/>
          </a:bodyPr>
          <a:lstStyle/>
          <a:p>
            <a:r>
              <a:rPr lang="en-US" dirty="0"/>
              <a:t>+</a:t>
            </a:r>
          </a:p>
        </p:txBody>
      </p:sp>
      <p:sp>
        <p:nvSpPr>
          <p:cNvPr id="36" name="Double Bracket 35"/>
          <p:cNvSpPr/>
          <p:nvPr/>
        </p:nvSpPr>
        <p:spPr bwMode="auto">
          <a:xfrm>
            <a:off x="84665" y="1439333"/>
            <a:ext cx="8890000" cy="5215467"/>
          </a:xfrm>
          <a:prstGeom prst="bracketPair">
            <a:avLst/>
          </a:prstGeom>
          <a:noFill/>
          <a:ln w="76200"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7" name="Rectangle 36"/>
          <p:cNvSpPr/>
          <p:nvPr/>
        </p:nvSpPr>
        <p:spPr bwMode="auto">
          <a:xfrm>
            <a:off x="3873500" y="4457700"/>
            <a:ext cx="546100" cy="330200"/>
          </a:xfrm>
          <a:prstGeom prst="rect">
            <a:avLst/>
          </a:prstGeom>
          <a:solidFill>
            <a:srgbClr val="008000">
              <a:alpha val="25000"/>
            </a:srgbClr>
          </a:solidFill>
          <a:ln w="3175" cap="flat" cmpd="sng" algn="ctr">
            <a:noFill/>
            <a:prstDash val="solid"/>
            <a:round/>
            <a:headEnd type="none" w="sm" len="sm"/>
            <a:tailEnd type="none" w="med" len="med"/>
          </a:ln>
          <a:effectLst/>
        </p:spPr>
        <p:txBody>
          <a:bodyPr rtlCol="0" anchor="ctr"/>
          <a:lstStyle/>
          <a:p>
            <a:pPr algn="ctr"/>
            <a:endParaRPr lang="en-US"/>
          </a:p>
        </p:txBody>
      </p:sp>
      <p:sp>
        <p:nvSpPr>
          <p:cNvPr id="40" name="Rectangle 39"/>
          <p:cNvSpPr/>
          <p:nvPr/>
        </p:nvSpPr>
        <p:spPr bwMode="auto">
          <a:xfrm>
            <a:off x="6362700" y="4902200"/>
            <a:ext cx="101600" cy="469900"/>
          </a:xfrm>
          <a:prstGeom prst="rect">
            <a:avLst/>
          </a:prstGeom>
          <a:solidFill>
            <a:schemeClr val="tx1">
              <a:alpha val="25000"/>
            </a:schemeClr>
          </a:solidFill>
          <a:ln w="3175" cap="flat" cmpd="sng" algn="ctr">
            <a:noFill/>
            <a:prstDash val="solid"/>
            <a:round/>
            <a:headEnd type="none" w="sm" len="sm"/>
            <a:tailEnd type="none" w="med" len="med"/>
          </a:ln>
          <a:effectLst/>
        </p:spPr>
        <p:txBody>
          <a:bodyPr rtlCol="0" anchor="ctr"/>
          <a:lstStyle/>
          <a:p>
            <a:pPr algn="ctr"/>
            <a:endParaRPr lang="en-US"/>
          </a:p>
        </p:txBody>
      </p:sp>
      <p:sp>
        <p:nvSpPr>
          <p:cNvPr id="41" name="Rectangle 40"/>
          <p:cNvSpPr/>
          <p:nvPr/>
        </p:nvSpPr>
        <p:spPr bwMode="auto">
          <a:xfrm>
            <a:off x="8382000" y="5626100"/>
            <a:ext cx="215900" cy="127000"/>
          </a:xfrm>
          <a:prstGeom prst="rect">
            <a:avLst/>
          </a:prstGeom>
          <a:solidFill>
            <a:srgbClr val="FF33CC">
              <a:alpha val="25000"/>
            </a:srgbClr>
          </a:solidFill>
          <a:ln w="3175" cap="flat" cmpd="sng" algn="ctr">
            <a:noFill/>
            <a:prstDash val="solid"/>
            <a:round/>
            <a:headEnd type="none" w="sm" len="sm"/>
            <a:tailEnd type="none" w="med" len="med"/>
          </a:ln>
          <a:effectLst/>
        </p:spPr>
        <p:txBody>
          <a:bodyPr rtlCol="0" anchor="ctr"/>
          <a:lstStyle/>
          <a:p>
            <a:pPr algn="ctr"/>
            <a:endParaRPr lang="en-US"/>
          </a:p>
        </p:txBody>
      </p:sp>
      <p:sp>
        <p:nvSpPr>
          <p:cNvPr id="44" name="Rectangle 7"/>
          <p:cNvSpPr>
            <a:spLocks noChangeArrowheads="1"/>
          </p:cNvSpPr>
          <p:nvPr/>
        </p:nvSpPr>
        <p:spPr bwMode="auto">
          <a:xfrm>
            <a:off x="3860800" y="4445000"/>
            <a:ext cx="990600" cy="1422400"/>
          </a:xfrm>
          <a:prstGeom prst="rect">
            <a:avLst/>
          </a:prstGeom>
          <a:noFill/>
          <a:ln w="31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45" name="Rectangle 7"/>
          <p:cNvSpPr>
            <a:spLocks noChangeArrowheads="1"/>
          </p:cNvSpPr>
          <p:nvPr/>
        </p:nvSpPr>
        <p:spPr bwMode="auto">
          <a:xfrm>
            <a:off x="5791200" y="4457700"/>
            <a:ext cx="990600" cy="1422400"/>
          </a:xfrm>
          <a:prstGeom prst="rect">
            <a:avLst/>
          </a:prstGeom>
          <a:noFill/>
          <a:ln w="31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46" name="Rectangle 7"/>
          <p:cNvSpPr>
            <a:spLocks noChangeArrowheads="1"/>
          </p:cNvSpPr>
          <p:nvPr/>
        </p:nvSpPr>
        <p:spPr bwMode="auto">
          <a:xfrm>
            <a:off x="7607300" y="4432300"/>
            <a:ext cx="990600" cy="1422400"/>
          </a:xfrm>
          <a:prstGeom prst="rect">
            <a:avLst/>
          </a:prstGeom>
          <a:noFill/>
          <a:ln w="3175">
            <a:solidFill>
              <a:schemeClr val="tx1"/>
            </a:solidFill>
            <a:round/>
            <a:headEnd type="none" w="sm" len="sm"/>
            <a:tailEnd type="triangle" w="med" len="med"/>
          </a:ln>
        </p:spPr>
        <p:txBody>
          <a:bodyPr wrap="none" anchor="ctr">
            <a:prstTxWarp prst="textNoShape">
              <a:avLst/>
            </a:prstTxWarp>
          </a:bodyPr>
          <a:lstStyle/>
          <a:p>
            <a:endParaRPr 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to both: tensor factorization</a:t>
            </a:r>
          </a:p>
        </p:txBody>
      </p:sp>
      <p:sp>
        <p:nvSpPr>
          <p:cNvPr id="3" name="Content Placeholder 2"/>
          <p:cNvSpPr>
            <a:spLocks noGrp="1"/>
          </p:cNvSpPr>
          <p:nvPr>
            <p:ph idx="1"/>
          </p:nvPr>
        </p:nvSpPr>
        <p:spPr/>
        <p:txBody>
          <a:bodyPr/>
          <a:lstStyle/>
          <a:p>
            <a:r>
              <a:rPr lang="en-US" dirty="0"/>
              <a:t>PARAFAC decomposition</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89</a:t>
            </a:fld>
            <a:endParaRPr lang="en-US"/>
          </a:p>
        </p:txBody>
      </p:sp>
      <p:sp>
        <p:nvSpPr>
          <p:cNvPr id="7" name="Rectangle 13"/>
          <p:cNvSpPr>
            <a:spLocks noChangeArrowheads="1"/>
          </p:cNvSpPr>
          <p:nvPr/>
        </p:nvSpPr>
        <p:spPr bwMode="auto">
          <a:xfrm>
            <a:off x="7416800" y="4419600"/>
            <a:ext cx="46038" cy="14224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8" name="Rectangle 14"/>
          <p:cNvSpPr>
            <a:spLocks noChangeArrowheads="1"/>
          </p:cNvSpPr>
          <p:nvPr/>
        </p:nvSpPr>
        <p:spPr bwMode="auto">
          <a:xfrm>
            <a:off x="5600700" y="4419600"/>
            <a:ext cx="46038" cy="1422400"/>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9"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4" name="Rectangle 10"/>
          <p:cNvSpPr>
            <a:spLocks noChangeArrowheads="1"/>
          </p:cNvSpPr>
          <p:nvPr/>
        </p:nvSpPr>
        <p:spPr bwMode="auto">
          <a:xfrm>
            <a:off x="5816600" y="4356100"/>
            <a:ext cx="965200" cy="45719"/>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15" name="Rectangle 10"/>
          <p:cNvSpPr>
            <a:spLocks noChangeArrowheads="1"/>
          </p:cNvSpPr>
          <p:nvPr/>
        </p:nvSpPr>
        <p:spPr bwMode="auto">
          <a:xfrm>
            <a:off x="7607300" y="4330700"/>
            <a:ext cx="977900" cy="508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24" name="Rectangle 23"/>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10" name="Group 37"/>
          <p:cNvGrpSpPr/>
          <p:nvPr/>
        </p:nvGrpSpPr>
        <p:grpSpPr>
          <a:xfrm>
            <a:off x="3873500" y="4356100"/>
            <a:ext cx="977900" cy="50799"/>
            <a:chOff x="3873500" y="4356100"/>
            <a:chExt cx="977900" cy="50799"/>
          </a:xfrm>
        </p:grpSpPr>
        <p:sp>
          <p:nvSpPr>
            <p:cNvPr id="13"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5" name="Rectangle 24"/>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26" name="Rectangle 25"/>
          <p:cNvSpPr/>
          <p:nvPr/>
        </p:nvSpPr>
        <p:spPr bwMode="auto">
          <a:xfrm>
            <a:off x="6375400" y="4347633"/>
            <a:ext cx="101600" cy="46567"/>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7" name="Rectangle 26"/>
          <p:cNvSpPr/>
          <p:nvPr/>
        </p:nvSpPr>
        <p:spPr bwMode="auto">
          <a:xfrm>
            <a:off x="5592232" y="4889500"/>
            <a:ext cx="71967"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8" name="Rectangle 27"/>
          <p:cNvSpPr/>
          <p:nvPr/>
        </p:nvSpPr>
        <p:spPr bwMode="auto">
          <a:xfrm>
            <a:off x="7416800" y="5638800"/>
            <a:ext cx="50800" cy="1143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9" name="Rectangle 28"/>
          <p:cNvSpPr/>
          <p:nvPr/>
        </p:nvSpPr>
        <p:spPr bwMode="auto">
          <a:xfrm>
            <a:off x="8369300" y="4330700"/>
            <a:ext cx="220132" cy="45719"/>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33" name="TextBox 32"/>
          <p:cNvSpPr txBox="1"/>
          <p:nvPr/>
        </p:nvSpPr>
        <p:spPr>
          <a:xfrm>
            <a:off x="3026843" y="5029200"/>
            <a:ext cx="379381" cy="492443"/>
          </a:xfrm>
          <a:prstGeom prst="rect">
            <a:avLst/>
          </a:prstGeom>
          <a:noFill/>
        </p:spPr>
        <p:txBody>
          <a:bodyPr wrap="none" rtlCol="0">
            <a:spAutoFit/>
          </a:bodyPr>
          <a:lstStyle/>
          <a:p>
            <a:r>
              <a:rPr lang="en-US" dirty="0"/>
              <a:t>=</a:t>
            </a:r>
          </a:p>
        </p:txBody>
      </p:sp>
      <p:sp>
        <p:nvSpPr>
          <p:cNvPr id="34" name="TextBox 33"/>
          <p:cNvSpPr txBox="1"/>
          <p:nvPr/>
        </p:nvSpPr>
        <p:spPr>
          <a:xfrm>
            <a:off x="5020743" y="4953000"/>
            <a:ext cx="379381" cy="492443"/>
          </a:xfrm>
          <a:prstGeom prst="rect">
            <a:avLst/>
          </a:prstGeom>
          <a:noFill/>
        </p:spPr>
        <p:txBody>
          <a:bodyPr wrap="none" rtlCol="0">
            <a:spAutoFit/>
          </a:bodyPr>
          <a:lstStyle/>
          <a:p>
            <a:r>
              <a:rPr lang="en-US" dirty="0"/>
              <a:t>+</a:t>
            </a:r>
          </a:p>
        </p:txBody>
      </p:sp>
      <p:sp>
        <p:nvSpPr>
          <p:cNvPr id="35" name="TextBox 34"/>
          <p:cNvSpPr txBox="1"/>
          <p:nvPr/>
        </p:nvSpPr>
        <p:spPr>
          <a:xfrm>
            <a:off x="6925743" y="4851400"/>
            <a:ext cx="379381" cy="492443"/>
          </a:xfrm>
          <a:prstGeom prst="rect">
            <a:avLst/>
          </a:prstGeom>
          <a:noFill/>
        </p:spPr>
        <p:txBody>
          <a:bodyPr wrap="none" rtlCol="0">
            <a:spAutoFit/>
          </a:bodyPr>
          <a:lstStyle/>
          <a:p>
            <a:r>
              <a:rPr lang="en-US" dirty="0"/>
              <a:t>+</a:t>
            </a:r>
          </a:p>
        </p:txBody>
      </p:sp>
      <p:grpSp>
        <p:nvGrpSpPr>
          <p:cNvPr id="11" name="Group 38"/>
          <p:cNvGrpSpPr/>
          <p:nvPr/>
        </p:nvGrpSpPr>
        <p:grpSpPr>
          <a:xfrm rot="18634327">
            <a:off x="3582932" y="4035585"/>
            <a:ext cx="625012" cy="75847"/>
            <a:chOff x="3873500" y="4356100"/>
            <a:chExt cx="977900" cy="50799"/>
          </a:xfrm>
        </p:grpSpPr>
        <p:sp>
          <p:nvSpPr>
            <p:cNvPr id="40"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41" name="Rectangle 40"/>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43" name="Rectangle 10"/>
          <p:cNvSpPr>
            <a:spLocks noChangeArrowheads="1"/>
          </p:cNvSpPr>
          <p:nvPr/>
        </p:nvSpPr>
        <p:spPr bwMode="auto">
          <a:xfrm rot="18634327">
            <a:off x="5573952" y="4011511"/>
            <a:ext cx="625012" cy="68262"/>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44" name="Rectangle 43"/>
          <p:cNvSpPr/>
          <p:nvPr/>
        </p:nvSpPr>
        <p:spPr bwMode="auto">
          <a:xfrm rot="18634327">
            <a:off x="5725298" y="3997711"/>
            <a:ext cx="373384" cy="68262"/>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46" name="Rectangle 10"/>
          <p:cNvSpPr>
            <a:spLocks noChangeArrowheads="1"/>
          </p:cNvSpPr>
          <p:nvPr/>
        </p:nvSpPr>
        <p:spPr bwMode="auto">
          <a:xfrm rot="18634327">
            <a:off x="7326551" y="4011510"/>
            <a:ext cx="625012" cy="68262"/>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47" name="Rectangle 46"/>
          <p:cNvSpPr/>
          <p:nvPr/>
        </p:nvSpPr>
        <p:spPr bwMode="auto">
          <a:xfrm rot="18634327">
            <a:off x="7559712" y="3911834"/>
            <a:ext cx="337915" cy="63664"/>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endParaRPr lang="en-US"/>
          </a:p>
        </p:txBody>
      </p:sp>
      <p:sp>
        <p:nvSpPr>
          <p:cNvPr id="48" name="TextBox 47"/>
          <p:cNvSpPr txBox="1"/>
          <p:nvPr/>
        </p:nvSpPr>
        <p:spPr>
          <a:xfrm>
            <a:off x="-7517" y="4965700"/>
            <a:ext cx="1241107" cy="492443"/>
          </a:xfrm>
          <a:prstGeom prst="rect">
            <a:avLst/>
          </a:prstGeom>
          <a:noFill/>
        </p:spPr>
        <p:txBody>
          <a:bodyPr wrap="none" rtlCol="0">
            <a:spAutoFit/>
          </a:bodyPr>
          <a:lstStyle/>
          <a:p>
            <a:r>
              <a:rPr lang="en-US" dirty="0"/>
              <a:t>subject</a:t>
            </a:r>
          </a:p>
        </p:txBody>
      </p:sp>
      <p:sp>
        <p:nvSpPr>
          <p:cNvPr id="49" name="TextBox 48"/>
          <p:cNvSpPr txBox="1"/>
          <p:nvPr/>
        </p:nvSpPr>
        <p:spPr>
          <a:xfrm>
            <a:off x="1358537" y="5880100"/>
            <a:ext cx="1074395" cy="492443"/>
          </a:xfrm>
          <a:prstGeom prst="rect">
            <a:avLst/>
          </a:prstGeom>
          <a:noFill/>
        </p:spPr>
        <p:txBody>
          <a:bodyPr wrap="none" rtlCol="0">
            <a:spAutoFit/>
          </a:bodyPr>
          <a:lstStyle/>
          <a:p>
            <a:r>
              <a:rPr lang="en-US" dirty="0"/>
              <a:t>object</a:t>
            </a:r>
          </a:p>
        </p:txBody>
      </p:sp>
      <p:sp>
        <p:nvSpPr>
          <p:cNvPr id="50" name="TextBox 49"/>
          <p:cNvSpPr txBox="1"/>
          <p:nvPr/>
        </p:nvSpPr>
        <p:spPr>
          <a:xfrm rot="18435176">
            <a:off x="583682" y="3911600"/>
            <a:ext cx="846105" cy="492443"/>
          </a:xfrm>
          <a:prstGeom prst="rect">
            <a:avLst/>
          </a:prstGeom>
          <a:noFill/>
        </p:spPr>
        <p:txBody>
          <a:bodyPr wrap="none" rtlCol="0">
            <a:spAutoFit/>
          </a:bodyPr>
          <a:lstStyle/>
          <a:p>
            <a:r>
              <a:rPr lang="en-US" dirty="0"/>
              <a:t>verb</a:t>
            </a:r>
          </a:p>
        </p:txBody>
      </p:sp>
      <p:sp>
        <p:nvSpPr>
          <p:cNvPr id="51" name="TextBox 50"/>
          <p:cNvSpPr txBox="1"/>
          <p:nvPr/>
        </p:nvSpPr>
        <p:spPr>
          <a:xfrm>
            <a:off x="2938250" y="2984500"/>
            <a:ext cx="1648771" cy="492443"/>
          </a:xfrm>
          <a:prstGeom prst="rect">
            <a:avLst/>
          </a:prstGeom>
          <a:noFill/>
        </p:spPr>
        <p:txBody>
          <a:bodyPr wrap="none" rtlCol="0">
            <a:spAutoFit/>
          </a:bodyPr>
          <a:lstStyle/>
          <a:p>
            <a:r>
              <a:rPr lang="en-US" dirty="0">
                <a:solidFill>
                  <a:srgbClr val="008000"/>
                </a:solidFill>
              </a:rPr>
              <a:t>politicians</a:t>
            </a:r>
          </a:p>
        </p:txBody>
      </p:sp>
      <p:sp>
        <p:nvSpPr>
          <p:cNvPr id="52" name="TextBox 51"/>
          <p:cNvSpPr txBox="1"/>
          <p:nvPr/>
        </p:nvSpPr>
        <p:spPr>
          <a:xfrm>
            <a:off x="5371983" y="2936557"/>
            <a:ext cx="1073907" cy="492443"/>
          </a:xfrm>
          <a:prstGeom prst="rect">
            <a:avLst/>
          </a:prstGeom>
          <a:noFill/>
        </p:spPr>
        <p:txBody>
          <a:bodyPr wrap="none" rtlCol="0">
            <a:spAutoFit/>
          </a:bodyPr>
          <a:lstStyle/>
          <a:p>
            <a:r>
              <a:rPr lang="en-US" dirty="0"/>
              <a:t>artists</a:t>
            </a:r>
          </a:p>
        </p:txBody>
      </p:sp>
      <p:sp>
        <p:nvSpPr>
          <p:cNvPr id="53" name="TextBox 52"/>
          <p:cNvSpPr txBox="1"/>
          <p:nvPr/>
        </p:nvSpPr>
        <p:spPr>
          <a:xfrm>
            <a:off x="7175805" y="2936557"/>
            <a:ext cx="1352466" cy="492443"/>
          </a:xfrm>
          <a:prstGeom prst="rect">
            <a:avLst/>
          </a:prstGeom>
          <a:noFill/>
        </p:spPr>
        <p:txBody>
          <a:bodyPr wrap="none" rtlCol="0">
            <a:spAutoFit/>
          </a:bodyPr>
          <a:lstStyle/>
          <a:p>
            <a:r>
              <a:rPr lang="en-US" dirty="0">
                <a:solidFill>
                  <a:srgbClr val="FF33CC"/>
                </a:solidFill>
              </a:rPr>
              <a:t>athletes</a:t>
            </a:r>
          </a:p>
        </p:txBody>
      </p:sp>
      <p:grpSp>
        <p:nvGrpSpPr>
          <p:cNvPr id="12" name="Group 62"/>
          <p:cNvGrpSpPr/>
          <p:nvPr/>
        </p:nvGrpSpPr>
        <p:grpSpPr>
          <a:xfrm>
            <a:off x="1409700" y="3949700"/>
            <a:ext cx="1473200" cy="1930400"/>
            <a:chOff x="1409700" y="3949700"/>
            <a:chExt cx="1473200" cy="1930400"/>
          </a:xfrm>
        </p:grpSpPr>
        <p:sp>
          <p:nvSpPr>
            <p:cNvPr id="58" name="Rectangle 57"/>
            <p:cNvSpPr/>
            <p:nvPr/>
          </p:nvSpPr>
          <p:spPr bwMode="auto">
            <a:xfrm>
              <a:off x="2641600" y="5194325"/>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7" name="Rectangle 56"/>
            <p:cNvSpPr/>
            <p:nvPr/>
          </p:nvSpPr>
          <p:spPr bwMode="auto">
            <a:xfrm>
              <a:off x="2573865" y="5270518"/>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4" name="Rectangle 53"/>
            <p:cNvSpPr/>
            <p:nvPr/>
          </p:nvSpPr>
          <p:spPr bwMode="auto">
            <a:xfrm>
              <a:off x="1655233" y="4110567"/>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5" name="Rectangle 54"/>
            <p:cNvSpPr/>
            <p:nvPr/>
          </p:nvSpPr>
          <p:spPr bwMode="auto">
            <a:xfrm>
              <a:off x="1536700" y="4262966"/>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16" name="Rectangle 7"/>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22" name="Rectangle 21"/>
            <p:cNvSpPr/>
            <p:nvPr/>
          </p:nvSpPr>
          <p:spPr bwMode="auto">
            <a:xfrm>
              <a:off x="2082800" y="4940300"/>
              <a:ext cx="101600" cy="469900"/>
            </a:xfrm>
            <a:prstGeom prst="rect">
              <a:avLst/>
            </a:prstGeom>
            <a:solidFill>
              <a:schemeClr val="tx1"/>
            </a:solidFill>
            <a:ln w="3175" cap="flat" cmpd="sng" algn="ctr">
              <a:solidFill>
                <a:schemeClr val="tx1">
                  <a:alpha val="50000"/>
                </a:schemeClr>
              </a:solidFill>
              <a:prstDash val="solid"/>
              <a:round/>
              <a:headEnd type="none" w="sm" len="sm"/>
              <a:tailEnd type="none" w="med" len="med"/>
            </a:ln>
            <a:effectLst/>
          </p:spPr>
          <p:txBody>
            <a:bodyPr rtlCol="0" anchor="ctr"/>
            <a:lstStyle/>
            <a:p>
              <a:pPr algn="ctr"/>
              <a:endParaRPr lang="en-US"/>
            </a:p>
          </p:txBody>
        </p:sp>
        <p:sp>
          <p:nvSpPr>
            <p:cNvPr id="23" name="Rectangle 22"/>
            <p:cNvSpPr/>
            <p:nvPr/>
          </p:nvSpPr>
          <p:spPr bwMode="auto">
            <a:xfrm>
              <a:off x="2184400" y="5626100"/>
              <a:ext cx="215900" cy="127000"/>
            </a:xfrm>
            <a:prstGeom prst="rect">
              <a:avLst/>
            </a:prstGeom>
            <a:solidFill>
              <a:srgbClr val="FF33CC"/>
            </a:solidFill>
            <a:ln w="3175" cap="flat" cmpd="sng" algn="ctr">
              <a:solidFill>
                <a:schemeClr val="tx1">
                  <a:alpha val="50000"/>
                </a:schemeClr>
              </a:solidFill>
              <a:prstDash val="solid"/>
              <a:round/>
              <a:headEnd type="none" w="sm" len="sm"/>
              <a:tailEnd type="none" w="med" len="med"/>
            </a:ln>
            <a:effectLst/>
          </p:spPr>
          <p:txBody>
            <a:bodyPr rtlCol="0" anchor="ctr"/>
            <a:lstStyle/>
            <a:p>
              <a:pPr algn="ctr"/>
              <a:endParaRPr lang="en-US"/>
            </a:p>
          </p:txBody>
        </p:sp>
        <p:sp>
          <p:nvSpPr>
            <p:cNvPr id="36" name="Parallelogram 35"/>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7" name="Parallelogram 36"/>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1" name="Rectangle 20"/>
            <p:cNvSpPr/>
            <p:nvPr/>
          </p:nvSpPr>
          <p:spPr bwMode="auto">
            <a:xfrm>
              <a:off x="1435100" y="4432300"/>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cxnSp>
          <p:nvCxnSpPr>
            <p:cNvPr id="60" name="Straight Connector 59"/>
            <p:cNvCxnSpPr/>
            <p:nvPr/>
          </p:nvCxnSpPr>
          <p:spPr bwMode="auto">
            <a:xfrm flipV="1">
              <a:off x="2417234" y="5317069"/>
              <a:ext cx="452967" cy="423333"/>
            </a:xfrm>
            <a:prstGeom prst="line">
              <a:avLst/>
            </a:prstGeom>
            <a:solidFill>
              <a:schemeClr val="accent1"/>
            </a:solidFill>
            <a:ln w="3175" cap="flat" cmpd="sng" algn="ctr">
              <a:solidFill>
                <a:schemeClr val="tx1"/>
              </a:solidFill>
              <a:prstDash val="sysDot"/>
              <a:round/>
              <a:headEnd type="none" w="sm" len="sm"/>
              <a:tailEnd type="none" w="med" len="med"/>
            </a:ln>
            <a:effectLst/>
          </p:spPr>
        </p:cxnSp>
        <p:sp>
          <p:nvSpPr>
            <p:cNvPr id="56" name="Rectangle 55"/>
            <p:cNvSpPr/>
            <p:nvPr/>
          </p:nvSpPr>
          <p:spPr bwMode="auto">
            <a:xfrm>
              <a:off x="2506131" y="5329779"/>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1" name="Rectangle 60"/>
            <p:cNvSpPr/>
            <p:nvPr/>
          </p:nvSpPr>
          <p:spPr bwMode="auto">
            <a:xfrm>
              <a:off x="2277535" y="4762487"/>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dirty="0"/>
            </a:p>
          </p:txBody>
        </p:sp>
        <p:cxnSp>
          <p:nvCxnSpPr>
            <p:cNvPr id="62" name="Straight Connector 61"/>
            <p:cNvCxnSpPr/>
            <p:nvPr/>
          </p:nvCxnSpPr>
          <p:spPr bwMode="auto">
            <a:xfrm flipV="1">
              <a:off x="2188619" y="4995317"/>
              <a:ext cx="452967" cy="423333"/>
            </a:xfrm>
            <a:prstGeom prst="line">
              <a:avLst/>
            </a:prstGeom>
            <a:solidFill>
              <a:schemeClr val="accent1"/>
            </a:solidFill>
            <a:ln w="3175" cap="flat" cmpd="sng" algn="ctr">
              <a:solidFill>
                <a:schemeClr val="tx1"/>
              </a:solidFill>
              <a:prstDash val="sysDot"/>
              <a:round/>
              <a:headEnd type="none" w="sm" len="sm"/>
              <a:tailEnd type="none" w="med" len="med"/>
            </a:ln>
            <a:effectLst/>
          </p:spPr>
        </p:cxn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553641" y="1092994"/>
            <a:ext cx="7815659" cy="511135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12700">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3300"/>
              </a:spcBef>
              <a:spcAft>
                <a:spcPct val="0"/>
              </a:spcAft>
              <a:buChar char="•"/>
              <a:defRPr sz="3400">
                <a:solidFill>
                  <a:srgbClr val="7183B2"/>
                </a:solidFill>
                <a:latin typeface="+mn-lt"/>
                <a:ea typeface="+mn-ea"/>
                <a:cs typeface="+mn-cs"/>
                <a:sym typeface="Vista Sans OT Medium" charset="0"/>
              </a:defRPr>
            </a:lvl1pPr>
            <a:lvl2pPr marL="214313" indent="-214313" algn="l" rtl="0" eaLnBrk="0" fontAlgn="base" hangingPunct="0">
              <a:lnSpc>
                <a:spcPct val="110000"/>
              </a:lnSpc>
              <a:spcBef>
                <a:spcPts val="1700"/>
              </a:spcBef>
              <a:spcAft>
                <a:spcPct val="0"/>
              </a:spcAft>
              <a:buClr>
                <a:srgbClr val="415995"/>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2pPr>
            <a:lvl3pPr marL="479425" indent="-238125" algn="l" rtl="0" eaLnBrk="0" fontAlgn="base" hangingPunct="0">
              <a:lnSpc>
                <a:spcPct val="110000"/>
              </a:lnSpc>
              <a:spcBef>
                <a:spcPts val="1400"/>
              </a:spcBef>
              <a:spcAft>
                <a:spcPct val="0"/>
              </a:spcAft>
              <a:buClr>
                <a:srgbClr val="888888"/>
              </a:buClr>
              <a:buSzPct val="64000"/>
              <a:buFont typeface="Lucida Grande" charset="0"/>
              <a:buChar char="▪"/>
              <a:defRPr sz="2800">
                <a:solidFill>
                  <a:schemeClr val="tx1"/>
                </a:solidFill>
                <a:latin typeface="Vista Sans OT Reg" pitchFamily="-65" charset="0"/>
                <a:ea typeface="ヒラギノ角ゴ ProN W3" pitchFamily="-65" charset="-128"/>
                <a:cs typeface="ヒラギノ角ゴ ProN W3" pitchFamily="-65" charset="-128"/>
                <a:sym typeface="Vista Sans OT Reg" charset="0"/>
              </a:defRPr>
            </a:lvl3pPr>
            <a:lvl4pPr marL="687388" indent="-174625" algn="l" rtl="0" eaLnBrk="0" fontAlgn="base" hangingPunct="0">
              <a:lnSpc>
                <a:spcPct val="110000"/>
              </a:lnSpc>
              <a:spcBef>
                <a:spcPts val="1400"/>
              </a:spcBef>
              <a:spcAft>
                <a:spcPct val="0"/>
              </a:spcAft>
              <a:buClr>
                <a:srgbClr val="888888"/>
              </a:buClr>
              <a:buSzPct val="5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4pPr>
            <a:lvl5pPr marL="925513" indent="-180975" algn="l" rtl="0" eaLnBrk="0" fontAlgn="base" hangingPunct="0">
              <a:lnSpc>
                <a:spcPct val="110000"/>
              </a:lnSpc>
              <a:spcBef>
                <a:spcPts val="1400"/>
              </a:spcBef>
              <a:spcAft>
                <a:spcPct val="0"/>
              </a:spcAft>
              <a:buClr>
                <a:srgbClr val="888888"/>
              </a:buClr>
              <a:buSzPct val="44000"/>
              <a:buFont typeface="Lucida Grande"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charset="0"/>
              </a:defRPr>
            </a:lvl5pPr>
            <a:lvl6pPr marL="13827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6pPr>
            <a:lvl7pPr marL="18399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7pPr>
            <a:lvl8pPr marL="22971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8pPr>
            <a:lvl9pPr marL="2754313" indent="-180975" algn="l" rtl="0" fontAlgn="base">
              <a:lnSpc>
                <a:spcPct val="110000"/>
              </a:lnSpc>
              <a:spcBef>
                <a:spcPts val="1400"/>
              </a:spcBef>
              <a:spcAft>
                <a:spcPct val="0"/>
              </a:spcAft>
              <a:buClr>
                <a:srgbClr val="888888"/>
              </a:buClr>
              <a:buSzPct val="44000"/>
              <a:buFont typeface="Lucida Grande" pitchFamily="-65" charset="0"/>
              <a:buChar char="▪"/>
              <a:defRPr sz="2600">
                <a:solidFill>
                  <a:schemeClr val="tx1"/>
                </a:solidFill>
                <a:latin typeface="Vista Sans OT Reg" pitchFamily="-65" charset="0"/>
                <a:ea typeface="ヒラギノ角ゴ ProN W3" pitchFamily="-65" charset="-128"/>
                <a:cs typeface="ヒラギノ角ゴ ProN W3" pitchFamily="-65" charset="-128"/>
                <a:sym typeface="Vista Sans OT Reg" pitchFamily="-65" charset="0"/>
              </a:defRPr>
            </a:lvl9pPr>
          </a:lstStyle>
          <a:p>
            <a:pPr marL="0" indent="0" eaLnBrk="1" hangingPunct="1">
              <a:buNone/>
            </a:pPr>
            <a:r>
              <a:rPr lang="en-US" dirty="0">
                <a:latin typeface="Vista Sans OT Medium" charset="0"/>
                <a:ea typeface="ヒラギノ角ゴ ProN W6" charset="0"/>
                <a:cs typeface="ヒラギノ角ゴ ProN W6" charset="0"/>
              </a:rPr>
              <a:t>Our intuition</a:t>
            </a:r>
          </a:p>
          <a:p>
            <a:pPr lvl="1" eaLnBrk="1" hangingPunct="1"/>
            <a:r>
              <a:rPr lang="en-US" dirty="0">
                <a:solidFill>
                  <a:srgbClr val="CF7843"/>
                </a:solidFill>
                <a:latin typeface="Vista Sans OT Reg" charset="0"/>
                <a:ea typeface="ヒラギノ角ゴ ProN W3" charset="0"/>
                <a:cs typeface="ヒラギノ角ゴ ProN W3" charset="0"/>
              </a:rPr>
              <a:t>Lockstep behavior: </a:t>
            </a:r>
            <a:r>
              <a:rPr lang="en-US" dirty="0">
                <a:solidFill>
                  <a:srgbClr val="953235"/>
                </a:solidFill>
                <a:latin typeface="Vista Sans OT Reg" charset="0"/>
                <a:ea typeface="ヒラギノ角ゴ ProN W3" charset="0"/>
                <a:cs typeface="ヒラギノ角ゴ ProN W3" charset="0"/>
              </a:rPr>
              <a:t>Same Likes, same time</a:t>
            </a:r>
          </a:p>
        </p:txBody>
      </p:sp>
      <p:pic>
        <p:nvPicPr>
          <p:cNvPr id="32" name="Picture 31"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5446966"/>
            <a:ext cx="168865" cy="190168"/>
          </a:xfrm>
          <a:prstGeom prst="rect">
            <a:avLst/>
          </a:prstGeom>
          <a:effectLst>
            <a:outerShdw dist="38100" dir="2700000">
              <a:srgbClr val="000000">
                <a:alpha val="5000"/>
              </a:srgbClr>
            </a:outerShdw>
          </a:effectLst>
        </p:spPr>
      </p:pic>
      <p:pic>
        <p:nvPicPr>
          <p:cNvPr id="42" name="Picture 41" descr="me.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7953" y="5422106"/>
            <a:ext cx="232172" cy="278606"/>
          </a:xfrm>
          <a:prstGeom prst="rect">
            <a:avLst/>
          </a:prstGeom>
        </p:spPr>
      </p:pic>
      <p:sp>
        <p:nvSpPr>
          <p:cNvPr id="22530" name="Rectangle 1"/>
          <p:cNvSpPr>
            <a:spLocks noGrp="1" noChangeArrowheads="1"/>
          </p:cNvSpPr>
          <p:nvPr>
            <p:ph type="title"/>
          </p:nvPr>
        </p:nvSpPr>
        <p:spPr/>
        <p:txBody>
          <a:bodyPr/>
          <a:lstStyle/>
          <a:p>
            <a:pPr eaLnBrk="1" hangingPunct="1"/>
            <a:r>
              <a:rPr lang="en-US" dirty="0">
                <a:latin typeface="Vista Sans OT Medium" charset="0"/>
                <a:ea typeface="ヒラギノ角ゴ ProN W6" charset="0"/>
                <a:cs typeface="ヒラギノ角ゴ ProN W6" charset="0"/>
              </a:rPr>
              <a:t>Graph Patterns and Lockstep Behavior</a:t>
            </a:r>
          </a:p>
        </p:txBody>
      </p:sp>
      <p:pic>
        <p:nvPicPr>
          <p:cNvPr id="2" name="Picture 1" descr="bipartite-graph-eps-converted-t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2265" y="2764631"/>
            <a:ext cx="1380225" cy="3814763"/>
          </a:xfrm>
          <a:prstGeom prst="rect">
            <a:avLst/>
          </a:prstGeom>
          <a:effectLst>
            <a:outerShdw blurRad="50800" dist="38100" dir="2700000" algn="tl" rotWithShape="0">
              <a:srgbClr val="000000">
                <a:alpha val="20000"/>
              </a:srgbClr>
            </a:outerShdw>
          </a:effectLst>
        </p:spPr>
      </p:pic>
      <p:pic>
        <p:nvPicPr>
          <p:cNvPr id="5" name="Picture 4" descr="people.wmf"/>
          <p:cNvPicPr>
            <a:picLocks noChangeAspect="1"/>
          </p:cNvPicPr>
          <p:nvPr/>
        </p:nvPicPr>
        <p:blipFill>
          <a:blip r:embed="rId6"/>
          <a:stretch>
            <a:fillRect/>
          </a:stretch>
        </p:blipFill>
        <p:spPr>
          <a:xfrm>
            <a:off x="982265" y="2464594"/>
            <a:ext cx="267891" cy="235443"/>
          </a:xfrm>
          <a:prstGeom prst="rect">
            <a:avLst/>
          </a:prstGeom>
          <a:effectLst>
            <a:outerShdw dist="38100" dir="2700000">
              <a:srgbClr val="000000">
                <a:alpha val="5000"/>
              </a:srgbClr>
            </a:outerShdw>
          </a:effectLst>
        </p:spPr>
      </p:pic>
      <p:pic>
        <p:nvPicPr>
          <p:cNvPr id="6" name="Picture 5" descr="pages.wmf"/>
          <p:cNvPicPr>
            <a:picLocks noChangeAspect="1"/>
          </p:cNvPicPr>
          <p:nvPr/>
        </p:nvPicPr>
        <p:blipFill>
          <a:blip r:embed="rId7"/>
          <a:stretch>
            <a:fillRect/>
          </a:stretch>
        </p:blipFill>
        <p:spPr>
          <a:xfrm>
            <a:off x="2107406" y="2464594"/>
            <a:ext cx="228175" cy="305231"/>
          </a:xfrm>
          <a:prstGeom prst="rect">
            <a:avLst/>
          </a:prstGeom>
          <a:effectLst>
            <a:outerShdw dist="38100" dir="2700000">
              <a:srgbClr val="000000">
                <a:alpha val="5000"/>
              </a:srgbClr>
            </a:outerShdw>
          </a:effectLst>
        </p:spPr>
      </p:pic>
      <p:pic>
        <p:nvPicPr>
          <p:cNvPr id="3" name="Picture 2" descr="unorganized-eps-converted-to.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536031" y="2721769"/>
            <a:ext cx="3214688" cy="2700338"/>
          </a:xfrm>
          <a:prstGeom prst="rect">
            <a:avLst/>
          </a:prstGeom>
          <a:effectLst/>
        </p:spPr>
      </p:pic>
      <p:pic>
        <p:nvPicPr>
          <p:cNvPr id="4" name="Picture 3" descr="organized-eps-converted-to.pdf"/>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50719" y="2657475"/>
            <a:ext cx="3214688" cy="2700338"/>
          </a:xfrm>
          <a:prstGeom prst="rect">
            <a:avLst/>
          </a:prstGeom>
        </p:spPr>
      </p:pic>
      <p:pic>
        <p:nvPicPr>
          <p:cNvPr id="9" name="Picture 8" descr="people.wmf"/>
          <p:cNvPicPr>
            <a:picLocks noChangeAspect="1"/>
          </p:cNvPicPr>
          <p:nvPr/>
        </p:nvPicPr>
        <p:blipFill>
          <a:blip r:embed="rId6"/>
          <a:stretch>
            <a:fillRect/>
          </a:stretch>
        </p:blipFill>
        <p:spPr>
          <a:xfrm>
            <a:off x="2750344" y="3236119"/>
            <a:ext cx="267891" cy="235443"/>
          </a:xfrm>
          <a:prstGeom prst="rect">
            <a:avLst/>
          </a:prstGeom>
          <a:effectLst>
            <a:outerShdw dist="38100" dir="2700000">
              <a:srgbClr val="000000">
                <a:alpha val="5000"/>
              </a:srgbClr>
            </a:outerShdw>
          </a:effectLst>
        </p:spPr>
      </p:pic>
      <p:pic>
        <p:nvPicPr>
          <p:cNvPr id="10" name="Picture 9" descr="people.wmf"/>
          <p:cNvPicPr>
            <a:picLocks noChangeAspect="1"/>
          </p:cNvPicPr>
          <p:nvPr/>
        </p:nvPicPr>
        <p:blipFill>
          <a:blip r:embed="rId6"/>
          <a:stretch>
            <a:fillRect/>
          </a:stretch>
        </p:blipFill>
        <p:spPr>
          <a:xfrm>
            <a:off x="5911453" y="3171825"/>
            <a:ext cx="267891" cy="235443"/>
          </a:xfrm>
          <a:prstGeom prst="rect">
            <a:avLst/>
          </a:prstGeom>
          <a:effectLst>
            <a:outerShdw dist="38100" dir="2700000">
              <a:srgbClr val="000000">
                <a:alpha val="5000"/>
              </a:srgbClr>
            </a:outerShdw>
          </a:effectLst>
        </p:spPr>
      </p:pic>
      <p:pic>
        <p:nvPicPr>
          <p:cNvPr id="11" name="Picture 10" descr="pages.wmf"/>
          <p:cNvPicPr>
            <a:picLocks noChangeAspect="1"/>
          </p:cNvPicPr>
          <p:nvPr/>
        </p:nvPicPr>
        <p:blipFill>
          <a:blip r:embed="rId7"/>
          <a:stretch>
            <a:fillRect/>
          </a:stretch>
        </p:blipFill>
        <p:spPr>
          <a:xfrm>
            <a:off x="4411266" y="5036344"/>
            <a:ext cx="228175" cy="305231"/>
          </a:xfrm>
          <a:prstGeom prst="rect">
            <a:avLst/>
          </a:prstGeom>
          <a:effectLst>
            <a:outerShdw dist="38100" dir="2700000">
              <a:srgbClr val="000000">
                <a:alpha val="5000"/>
              </a:srgbClr>
            </a:outerShdw>
          </a:effectLst>
        </p:spPr>
      </p:pic>
      <p:pic>
        <p:nvPicPr>
          <p:cNvPr id="12" name="Picture 11" descr="pages.wmf"/>
          <p:cNvPicPr>
            <a:picLocks noChangeAspect="1"/>
          </p:cNvPicPr>
          <p:nvPr/>
        </p:nvPicPr>
        <p:blipFill>
          <a:blip r:embed="rId7"/>
          <a:stretch>
            <a:fillRect/>
          </a:stretch>
        </p:blipFill>
        <p:spPr>
          <a:xfrm>
            <a:off x="7840266" y="4972050"/>
            <a:ext cx="228175" cy="305231"/>
          </a:xfrm>
          <a:prstGeom prst="rect">
            <a:avLst/>
          </a:prstGeom>
          <a:effectLst>
            <a:outerShdw dist="38100" dir="2700000">
              <a:srgbClr val="000000">
                <a:alpha val="5000"/>
              </a:srgbClr>
            </a:outerShdw>
          </a:effectLst>
        </p:spPr>
      </p:pic>
      <p:sp>
        <p:nvSpPr>
          <p:cNvPr id="14" name="Rectangle 13"/>
          <p:cNvSpPr/>
          <p:nvPr/>
        </p:nvSpPr>
        <p:spPr bwMode="auto">
          <a:xfrm>
            <a:off x="6447234" y="3686175"/>
            <a:ext cx="321469" cy="321469"/>
          </a:xfrm>
          <a:prstGeom prst="rect">
            <a:avLst/>
          </a:prstGeom>
          <a:solidFill>
            <a:srgbClr val="E4B9BA">
              <a:alpha val="50000"/>
            </a:srgbClr>
          </a:solidFill>
          <a:ln w="3175" cap="flat" cmpd="sng" algn="ctr">
            <a:solidFill>
              <a:srgbClr val="953235"/>
            </a:solidFill>
            <a:prstDash val="solid"/>
            <a:round/>
            <a:headEnd type="arrow" w="med" len="med"/>
            <a:tailEnd type="none" w="med" len="med"/>
          </a:ln>
          <a:effectLst>
            <a:outerShdw blurRad="50800" dist="38100" dir="2700000" algn="tl" rotWithShape="0">
              <a:srgbClr val="000000">
                <a:alpha val="20000"/>
              </a:srgbClr>
            </a:outerShdw>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pic>
        <p:nvPicPr>
          <p:cNvPr id="13" name="Picture 12" descr="calendar.tiff"/>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840266" y="5614988"/>
            <a:ext cx="1017984" cy="980967"/>
          </a:xfrm>
          <a:prstGeom prst="rect">
            <a:avLst/>
          </a:prstGeom>
          <a:effectLst>
            <a:outerShdw blurRad="50800" dist="38100" dir="2700000" algn="tl" rotWithShape="0">
              <a:srgbClr val="000000">
                <a:alpha val="20000"/>
              </a:srgbClr>
            </a:outerShdw>
          </a:effectLst>
        </p:spPr>
      </p:pic>
      <p:sp>
        <p:nvSpPr>
          <p:cNvPr id="16" name="Rectangle 15"/>
          <p:cNvSpPr/>
          <p:nvPr/>
        </p:nvSpPr>
        <p:spPr bwMode="auto">
          <a:xfrm>
            <a:off x="7840266" y="5894451"/>
            <a:ext cx="1017984" cy="138875"/>
          </a:xfrm>
          <a:prstGeom prst="rect">
            <a:avLst/>
          </a:prstGeom>
          <a:gradFill flip="none" rotWithShape="1">
            <a:gsLst>
              <a:gs pos="0">
                <a:srgbClr val="953235">
                  <a:alpha val="64000"/>
                </a:srgbClr>
              </a:gs>
              <a:gs pos="100000">
                <a:srgbClr val="D59B3A">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2" name="Rectangle 21"/>
          <p:cNvSpPr/>
          <p:nvPr/>
        </p:nvSpPr>
        <p:spPr bwMode="auto">
          <a:xfrm>
            <a:off x="7840266" y="6033325"/>
            <a:ext cx="1017984" cy="138875"/>
          </a:xfrm>
          <a:prstGeom prst="rect">
            <a:avLst/>
          </a:prstGeom>
          <a:gradFill flip="none" rotWithShape="1">
            <a:gsLst>
              <a:gs pos="0">
                <a:srgbClr val="D59B3A">
                  <a:alpha val="64000"/>
                </a:srgbClr>
              </a:gs>
              <a:gs pos="100000">
                <a:srgbClr val="5A8039">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3" name="Rectangle 22"/>
          <p:cNvSpPr/>
          <p:nvPr/>
        </p:nvSpPr>
        <p:spPr bwMode="auto">
          <a:xfrm>
            <a:off x="7840266" y="6172200"/>
            <a:ext cx="1017984" cy="138875"/>
          </a:xfrm>
          <a:prstGeom prst="rect">
            <a:avLst/>
          </a:prstGeom>
          <a:gradFill flip="none" rotWithShape="1">
            <a:gsLst>
              <a:gs pos="0">
                <a:srgbClr val="5A8039">
                  <a:alpha val="64000"/>
                </a:srgbClr>
              </a:gs>
              <a:gs pos="100000">
                <a:srgbClr val="314B6F">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5" name="Rectangle 24"/>
          <p:cNvSpPr/>
          <p:nvPr/>
        </p:nvSpPr>
        <p:spPr bwMode="auto">
          <a:xfrm>
            <a:off x="7840266" y="6311074"/>
            <a:ext cx="1017984" cy="138875"/>
          </a:xfrm>
          <a:prstGeom prst="rect">
            <a:avLst/>
          </a:prstGeom>
          <a:gradFill flip="none" rotWithShape="1">
            <a:gsLst>
              <a:gs pos="0">
                <a:srgbClr val="314B6F">
                  <a:alpha val="64000"/>
                </a:srgbClr>
              </a:gs>
              <a:gs pos="100000">
                <a:srgbClr val="712E4C">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26" name="Rectangle 25"/>
          <p:cNvSpPr/>
          <p:nvPr/>
        </p:nvSpPr>
        <p:spPr bwMode="auto">
          <a:xfrm>
            <a:off x="7840266" y="6449949"/>
            <a:ext cx="482203" cy="138875"/>
          </a:xfrm>
          <a:prstGeom prst="rect">
            <a:avLst/>
          </a:prstGeom>
          <a:gradFill flip="none" rotWithShape="1">
            <a:gsLst>
              <a:gs pos="0">
                <a:srgbClr val="712E4C">
                  <a:alpha val="64000"/>
                </a:srgbClr>
              </a:gs>
              <a:gs pos="100000">
                <a:srgbClr val="953235">
                  <a:alpha val="64000"/>
                </a:srgbClr>
              </a:gs>
            </a:gsLst>
            <a:lin ang="0" scaled="1"/>
            <a:tileRect/>
          </a:gradFill>
          <a:ln w="25400" cap="flat" cmpd="sng" algn="ctr">
            <a:noFill/>
            <a:prstDash val="solid"/>
            <a:round/>
            <a:headEnd type="arrow" w="med" len="med"/>
            <a:tailEnd type="none" w="med" len="med"/>
          </a:ln>
          <a:effectLst/>
        </p:spPr>
        <p:txBody>
          <a:bodyPr vert="horz" wrap="square" lIns="69238" tIns="34619" rIns="69238" bIns="34619" numCol="1" rtlCol="0" anchor="t" anchorCtr="0" compatLnSpc="1">
            <a:prstTxWarp prst="textNoShape">
              <a:avLst/>
            </a:prstTxWarp>
          </a:bodyPr>
          <a:lstStyle/>
          <a:p>
            <a:pPr algn="l" defTabSz="692384">
              <a:lnSpc>
                <a:spcPct val="90000"/>
              </a:lnSpc>
            </a:pPr>
            <a:endParaRPr kumimoji="0" lang="en-US" sz="1400" dirty="0">
              <a:solidFill>
                <a:srgbClr val="000000"/>
              </a:solidFill>
              <a:latin typeface="Vista Sans OT Reg" pitchFamily="-65" charset="0"/>
              <a:ea typeface="ヒラギノ角ゴ ProN W3" pitchFamily="-65" charset="-128"/>
              <a:cs typeface="ヒラギノ角ゴ ProN W3" pitchFamily="-65" charset="-128"/>
              <a:sym typeface="Vista Sans OT Reg" pitchFamily="-65" charset="0"/>
            </a:endParaRPr>
          </a:p>
        </p:txBody>
      </p:sp>
      <p:pic>
        <p:nvPicPr>
          <p:cNvPr id="18" name="Picture 17" descr="4EDD26A9-09F0-4576-8E1A-2736D6C9FDF1_mw1024_n_s.jp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a:xfrm>
            <a:off x="6500812" y="941328"/>
            <a:ext cx="1982391" cy="892086"/>
          </a:xfrm>
          <a:prstGeom prst="rect">
            <a:avLst/>
          </a:prstGeom>
          <a:ln w="50800">
            <a:solidFill>
              <a:srgbClr val="FFFFFF"/>
            </a:solidFill>
          </a:ln>
          <a:effectLst>
            <a:outerShdw blurRad="50800" dist="38100" dir="2700000" algn="tl" rotWithShape="0">
              <a:srgbClr val="000000">
                <a:alpha val="20000"/>
              </a:srgbClr>
            </a:outerShdw>
          </a:effectLst>
        </p:spPr>
      </p:pic>
      <p:pic>
        <p:nvPicPr>
          <p:cNvPr id="27" name="Picture 26" descr="like.wmf"/>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71625" y="5872163"/>
            <a:ext cx="214313" cy="219843"/>
          </a:xfrm>
          <a:prstGeom prst="rect">
            <a:avLst/>
          </a:prstGeom>
          <a:effectLst>
            <a:outerShdw dist="38100" dir="2700000">
              <a:srgbClr val="000000">
                <a:alpha val="5000"/>
              </a:srgbClr>
            </a:outerShdw>
          </a:effectLst>
        </p:spPr>
      </p:pic>
      <p:sp>
        <p:nvSpPr>
          <p:cNvPr id="19" name="TextBox 18"/>
          <p:cNvSpPr txBox="1"/>
          <p:nvPr/>
        </p:nvSpPr>
        <p:spPr>
          <a:xfrm>
            <a:off x="1381282" y="6065044"/>
            <a:ext cx="558951" cy="285358"/>
          </a:xfrm>
          <a:prstGeom prst="rect">
            <a:avLst/>
          </a:prstGeom>
          <a:noFill/>
        </p:spPr>
        <p:txBody>
          <a:bodyPr wrap="none" lIns="69238" tIns="34619" rIns="69238" bIns="34619" rtlCol="0">
            <a:spAutoFit/>
          </a:bodyPr>
          <a:lstStyle/>
          <a:p>
            <a:r>
              <a:rPr lang="en-US" sz="1400" dirty="0"/>
              <a:t>Likes</a:t>
            </a:r>
          </a:p>
        </p:txBody>
      </p:sp>
      <p:pic>
        <p:nvPicPr>
          <p:cNvPr id="29" name="Picture 28"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3394710"/>
            <a:ext cx="168865" cy="190168"/>
          </a:xfrm>
          <a:prstGeom prst="rect">
            <a:avLst/>
          </a:prstGeom>
          <a:effectLst>
            <a:outerShdw dist="38100" dir="2700000">
              <a:srgbClr val="000000">
                <a:alpha val="5000"/>
              </a:srgbClr>
            </a:outerShdw>
          </a:effectLst>
        </p:spPr>
      </p:pic>
      <p:pic>
        <p:nvPicPr>
          <p:cNvPr id="30" name="Picture 29"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3401" y="4074651"/>
            <a:ext cx="168865" cy="190168"/>
          </a:xfrm>
          <a:prstGeom prst="rect">
            <a:avLst/>
          </a:prstGeom>
          <a:effectLst>
            <a:outerShdw dist="38100" dir="2700000">
              <a:srgbClr val="000000">
                <a:alpha val="5000"/>
              </a:srgbClr>
            </a:outerShdw>
          </a:effectLst>
        </p:spPr>
      </p:pic>
      <p:pic>
        <p:nvPicPr>
          <p:cNvPr id="31" name="Picture 30"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4760309"/>
            <a:ext cx="168865" cy="190168"/>
          </a:xfrm>
          <a:prstGeom prst="rect">
            <a:avLst/>
          </a:prstGeom>
          <a:effectLst>
            <a:outerShdw dist="38100" dir="2700000">
              <a:srgbClr val="000000">
                <a:alpha val="5000"/>
              </a:srgbClr>
            </a:outerShdw>
          </a:effectLst>
        </p:spPr>
      </p:pic>
      <p:pic>
        <p:nvPicPr>
          <p:cNvPr id="33" name="Picture 32" descr="profile.w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1531" y="6303359"/>
            <a:ext cx="168865" cy="190168"/>
          </a:xfrm>
          <a:prstGeom prst="rect">
            <a:avLst/>
          </a:prstGeom>
          <a:effectLst>
            <a:outerShdw dist="38100" dir="2700000">
              <a:srgbClr val="000000">
                <a:alpha val="5000"/>
              </a:srgbClr>
            </a:outerShdw>
          </a:effectLst>
        </p:spPr>
      </p:pic>
      <p:pic>
        <p:nvPicPr>
          <p:cNvPr id="34" name="Picture 33"/>
          <p:cNvPicPr>
            <a:picLocks noChangeAspect="1"/>
          </p:cNvPicPr>
          <p:nvPr/>
        </p:nvPicPr>
        <p:blipFill>
          <a:blip r:embed="rId13" cstate="print">
            <a:extLst>
              <a:ext uri="{BEBA8EAE-BF5A-486C-A8C5-ECC9F3942E4B}">
                <a14:imgProps xmlns:a14="http://schemas.microsoft.com/office/drawing/2010/main">
                  <a14:imgLayer r:embed="rId14">
                    <a14:imgEffect>
                      <a14:backgroundRemoval t="815" b="97011" l="1057" r="99446"/>
                    </a14:imgEffect>
                  </a14:imgLayer>
                </a14:imgProps>
              </a:ext>
              <a:ext uri="{28A0092B-C50C-407E-A947-70E740481C1C}">
                <a14:useLocalDpi xmlns:a14="http://schemas.microsoft.com/office/drawing/2010/main"/>
              </a:ext>
            </a:extLst>
          </a:blip>
          <a:stretch>
            <a:fillRect/>
          </a:stretch>
        </p:blipFill>
        <p:spPr>
          <a:xfrm>
            <a:off x="2321719" y="3750469"/>
            <a:ext cx="375047" cy="166704"/>
          </a:xfrm>
          <a:prstGeom prst="rect">
            <a:avLst/>
          </a:prstGeom>
        </p:spPr>
      </p:pic>
      <p:pic>
        <p:nvPicPr>
          <p:cNvPr id="36" name="Picture 35"/>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388463" y="4907756"/>
            <a:ext cx="308303" cy="496619"/>
          </a:xfrm>
          <a:prstGeom prst="rect">
            <a:avLst/>
          </a:prstGeom>
        </p:spPr>
      </p:pic>
      <p:pic>
        <p:nvPicPr>
          <p:cNvPr id="28" name="Picture 27" descr="388941_232718990122208_1510912199_n.jp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393156" y="5743575"/>
            <a:ext cx="250031" cy="295837"/>
          </a:xfrm>
          <a:prstGeom prst="rect">
            <a:avLst/>
          </a:prstGeom>
        </p:spPr>
      </p:pic>
      <p:pic>
        <p:nvPicPr>
          <p:cNvPr id="40" name="Picture 39" descr="307630_289732801053580_1277133049_n.jp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384227" y="6151183"/>
            <a:ext cx="258961" cy="428211"/>
          </a:xfrm>
          <a:prstGeom prst="rect">
            <a:avLst/>
          </a:prstGeom>
        </p:spPr>
      </p:pic>
      <p:pic>
        <p:nvPicPr>
          <p:cNvPr id="55" name="Picture 54" descr="Duke_Blue_Devils_logo.svg.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368429" y="2978944"/>
            <a:ext cx="274759" cy="278606"/>
          </a:xfrm>
          <a:prstGeom prst="rect">
            <a:avLst/>
          </a:prstGeom>
        </p:spPr>
      </p:pic>
      <p:pic>
        <p:nvPicPr>
          <p:cNvPr id="41" name="Picture 40" descr="spy_vs_spy.gif"/>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286000" y="4343400"/>
            <a:ext cx="375095" cy="314708"/>
          </a:xfrm>
          <a:prstGeom prst="rect">
            <a:avLst/>
          </a:prstGeom>
        </p:spPr>
      </p:pic>
      <p:sp>
        <p:nvSpPr>
          <p:cNvPr id="35" name="Date Placeholder 34"/>
          <p:cNvSpPr>
            <a:spLocks noGrp="1"/>
          </p:cNvSpPr>
          <p:nvPr>
            <p:ph type="dt" sz="half" idx="10"/>
          </p:nvPr>
        </p:nvSpPr>
        <p:spPr/>
        <p:txBody>
          <a:bodyPr/>
          <a:lstStyle/>
          <a:p>
            <a:pPr>
              <a:defRPr/>
            </a:pPr>
            <a:r>
              <a:rPr lang="en-US"/>
              <a:t>Amazon'16</a:t>
            </a:r>
          </a:p>
        </p:txBody>
      </p:sp>
      <p:sp>
        <p:nvSpPr>
          <p:cNvPr id="37" name="Slide Number Placeholder 36"/>
          <p:cNvSpPr>
            <a:spLocks noGrp="1"/>
          </p:cNvSpPr>
          <p:nvPr>
            <p:ph type="sldNum" sz="quarter" idx="12"/>
          </p:nvPr>
        </p:nvSpPr>
        <p:spPr/>
        <p:txBody>
          <a:bodyPr/>
          <a:lstStyle/>
          <a:p>
            <a:pPr>
              <a:defRPr/>
            </a:pPr>
            <a:fld id="{F9B43987-7F84-BB4A-8611-CDF75B6A737D}" type="slidenum">
              <a:rPr lang="en-US" smtClean="0"/>
              <a:pPr>
                <a:defRPr/>
              </a:pPr>
              <a:t>9</a:t>
            </a:fld>
            <a:endParaRPr lang="en-US"/>
          </a:p>
        </p:txBody>
      </p:sp>
      <p:sp>
        <p:nvSpPr>
          <p:cNvPr id="38" name="Footer Placeholder 37"/>
          <p:cNvSpPr>
            <a:spLocks noGrp="1"/>
          </p:cNvSpPr>
          <p:nvPr>
            <p:ph type="ftr" sz="quarter" idx="11"/>
          </p:nvPr>
        </p:nvSpPr>
        <p:spPr/>
        <p:txBody>
          <a:bodyPr/>
          <a:lstStyle/>
          <a:p>
            <a:pPr>
              <a:defRPr/>
            </a:pPr>
            <a:r>
              <a:rPr lang="en-US"/>
              <a:t>(c) 2016, C. Faloutsos</a:t>
            </a:r>
          </a:p>
        </p:txBody>
      </p:sp>
    </p:spTree>
    <p:extLst>
      <p:ext uri="{BB962C8B-B14F-4D97-AF65-F5344CB8AC3E}">
        <p14:creationId xmlns:p14="http://schemas.microsoft.com/office/powerpoint/2010/main" val="402627891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mv="urn:schemas-microsoft-com:mac:vml"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tensor factorization</a:t>
            </a:r>
          </a:p>
        </p:txBody>
      </p:sp>
      <p:sp>
        <p:nvSpPr>
          <p:cNvPr id="3" name="Content Placeholder 2"/>
          <p:cNvSpPr>
            <a:spLocks noGrp="1"/>
          </p:cNvSpPr>
          <p:nvPr>
            <p:ph idx="1"/>
          </p:nvPr>
        </p:nvSpPr>
        <p:spPr/>
        <p:txBody>
          <a:bodyPr/>
          <a:lstStyle/>
          <a:p>
            <a:r>
              <a:rPr lang="en-US" dirty="0"/>
              <a:t>PARAFAC decomposition</a:t>
            </a:r>
          </a:p>
          <a:p>
            <a:r>
              <a:rPr lang="en-US" dirty="0"/>
              <a:t>Results for who-calls-whom-when</a:t>
            </a:r>
          </a:p>
          <a:p>
            <a:pPr lvl="1"/>
            <a:r>
              <a:rPr lang="en-US" dirty="0"/>
              <a:t>4M </a:t>
            </a:r>
            <a:r>
              <a:rPr lang="en-US" dirty="0" err="1"/>
              <a:t>x</a:t>
            </a:r>
            <a:r>
              <a:rPr lang="en-US" dirty="0"/>
              <a:t> 15 days</a:t>
            </a:r>
          </a:p>
        </p:txBody>
      </p:sp>
      <p:sp>
        <p:nvSpPr>
          <p:cNvPr id="4" name="Date Placeholder 3"/>
          <p:cNvSpPr>
            <a:spLocks noGrp="1"/>
          </p:cNvSpPr>
          <p:nvPr>
            <p:ph type="dt" sz="half" idx="10"/>
          </p:nvPr>
        </p:nvSpPr>
        <p:spPr/>
        <p:txBody>
          <a:bodyPr/>
          <a:lstStyle/>
          <a:p>
            <a:pPr>
              <a:defRPr/>
            </a:pPr>
            <a:r>
              <a:rPr lang="en-US"/>
              <a:t>Amazon'16</a:t>
            </a:r>
          </a:p>
        </p:txBody>
      </p:sp>
      <p:sp>
        <p:nvSpPr>
          <p:cNvPr id="5" name="Footer Placeholder 4"/>
          <p:cNvSpPr>
            <a:spLocks noGrp="1"/>
          </p:cNvSpPr>
          <p:nvPr>
            <p:ph type="ftr" sz="quarter" idx="11"/>
          </p:nvPr>
        </p:nvSpPr>
        <p:spPr/>
        <p:txBody>
          <a:bodyPr/>
          <a:lstStyle/>
          <a:p>
            <a:pPr>
              <a:defRPr/>
            </a:pPr>
            <a:r>
              <a:rPr lang="en-US"/>
              <a:t>(c) 2016, C. Faloutsos</a:t>
            </a:r>
          </a:p>
        </p:txBody>
      </p:sp>
      <p:sp>
        <p:nvSpPr>
          <p:cNvPr id="6" name="Slide Number Placeholder 5"/>
          <p:cNvSpPr>
            <a:spLocks noGrp="1"/>
          </p:cNvSpPr>
          <p:nvPr>
            <p:ph type="sldNum" sz="quarter" idx="12"/>
          </p:nvPr>
        </p:nvSpPr>
        <p:spPr/>
        <p:txBody>
          <a:bodyPr/>
          <a:lstStyle/>
          <a:p>
            <a:pPr>
              <a:defRPr/>
            </a:pPr>
            <a:fld id="{F9B43987-7F84-BB4A-8611-CDF75B6A737D}" type="slidenum">
              <a:rPr lang="en-US" smtClean="0"/>
              <a:pPr>
                <a:defRPr/>
              </a:pPr>
              <a:t>90</a:t>
            </a:fld>
            <a:endParaRPr lang="en-US"/>
          </a:p>
        </p:txBody>
      </p:sp>
      <p:sp>
        <p:nvSpPr>
          <p:cNvPr id="7" name="Rectangle 13"/>
          <p:cNvSpPr>
            <a:spLocks noChangeArrowheads="1"/>
          </p:cNvSpPr>
          <p:nvPr/>
        </p:nvSpPr>
        <p:spPr bwMode="auto">
          <a:xfrm>
            <a:off x="7416800" y="4419600"/>
            <a:ext cx="46038" cy="14224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8" name="Rectangle 14"/>
          <p:cNvSpPr>
            <a:spLocks noChangeArrowheads="1"/>
          </p:cNvSpPr>
          <p:nvPr/>
        </p:nvSpPr>
        <p:spPr bwMode="auto">
          <a:xfrm>
            <a:off x="5600700" y="4419600"/>
            <a:ext cx="46038" cy="1422400"/>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9"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4" name="Rectangle 10"/>
          <p:cNvSpPr>
            <a:spLocks noChangeArrowheads="1"/>
          </p:cNvSpPr>
          <p:nvPr/>
        </p:nvSpPr>
        <p:spPr bwMode="auto">
          <a:xfrm>
            <a:off x="5816600" y="4356100"/>
            <a:ext cx="965200" cy="45719"/>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15" name="Rectangle 10"/>
          <p:cNvSpPr>
            <a:spLocks noChangeArrowheads="1"/>
          </p:cNvSpPr>
          <p:nvPr/>
        </p:nvSpPr>
        <p:spPr bwMode="auto">
          <a:xfrm>
            <a:off x="7607300" y="4330700"/>
            <a:ext cx="977900" cy="50800"/>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24" name="Rectangle 23"/>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10" name="Group 37"/>
          <p:cNvGrpSpPr/>
          <p:nvPr/>
        </p:nvGrpSpPr>
        <p:grpSpPr>
          <a:xfrm>
            <a:off x="3873500" y="4356100"/>
            <a:ext cx="977900" cy="50799"/>
            <a:chOff x="3873500" y="4356100"/>
            <a:chExt cx="977900" cy="50799"/>
          </a:xfrm>
        </p:grpSpPr>
        <p:sp>
          <p:nvSpPr>
            <p:cNvPr id="13"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5" name="Rectangle 24"/>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26" name="Rectangle 25"/>
          <p:cNvSpPr/>
          <p:nvPr/>
        </p:nvSpPr>
        <p:spPr bwMode="auto">
          <a:xfrm>
            <a:off x="6375400" y="4347633"/>
            <a:ext cx="101600" cy="46567"/>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7" name="Rectangle 26"/>
          <p:cNvSpPr/>
          <p:nvPr/>
        </p:nvSpPr>
        <p:spPr bwMode="auto">
          <a:xfrm>
            <a:off x="5592232" y="4889500"/>
            <a:ext cx="71967"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8" name="Rectangle 27"/>
          <p:cNvSpPr/>
          <p:nvPr/>
        </p:nvSpPr>
        <p:spPr bwMode="auto">
          <a:xfrm>
            <a:off x="7416800" y="5638800"/>
            <a:ext cx="50800" cy="1143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9" name="Rectangle 28"/>
          <p:cNvSpPr/>
          <p:nvPr/>
        </p:nvSpPr>
        <p:spPr bwMode="auto">
          <a:xfrm>
            <a:off x="8369300" y="4330700"/>
            <a:ext cx="220132" cy="45719"/>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33" name="TextBox 32"/>
          <p:cNvSpPr txBox="1"/>
          <p:nvPr/>
        </p:nvSpPr>
        <p:spPr>
          <a:xfrm>
            <a:off x="3026843" y="5029200"/>
            <a:ext cx="379381" cy="492443"/>
          </a:xfrm>
          <a:prstGeom prst="rect">
            <a:avLst/>
          </a:prstGeom>
          <a:noFill/>
        </p:spPr>
        <p:txBody>
          <a:bodyPr wrap="none" rtlCol="0">
            <a:spAutoFit/>
          </a:bodyPr>
          <a:lstStyle/>
          <a:p>
            <a:r>
              <a:rPr lang="en-US" dirty="0"/>
              <a:t>=</a:t>
            </a:r>
          </a:p>
        </p:txBody>
      </p:sp>
      <p:sp>
        <p:nvSpPr>
          <p:cNvPr id="34" name="TextBox 33"/>
          <p:cNvSpPr txBox="1"/>
          <p:nvPr/>
        </p:nvSpPr>
        <p:spPr>
          <a:xfrm>
            <a:off x="5020743" y="4953000"/>
            <a:ext cx="379381" cy="492443"/>
          </a:xfrm>
          <a:prstGeom prst="rect">
            <a:avLst/>
          </a:prstGeom>
          <a:noFill/>
        </p:spPr>
        <p:txBody>
          <a:bodyPr wrap="none" rtlCol="0">
            <a:spAutoFit/>
          </a:bodyPr>
          <a:lstStyle/>
          <a:p>
            <a:r>
              <a:rPr lang="en-US" dirty="0"/>
              <a:t>+</a:t>
            </a:r>
          </a:p>
        </p:txBody>
      </p:sp>
      <p:sp>
        <p:nvSpPr>
          <p:cNvPr id="35" name="TextBox 34"/>
          <p:cNvSpPr txBox="1"/>
          <p:nvPr/>
        </p:nvSpPr>
        <p:spPr>
          <a:xfrm>
            <a:off x="6925743" y="4851400"/>
            <a:ext cx="379381" cy="492443"/>
          </a:xfrm>
          <a:prstGeom prst="rect">
            <a:avLst/>
          </a:prstGeom>
          <a:noFill/>
        </p:spPr>
        <p:txBody>
          <a:bodyPr wrap="none" rtlCol="0">
            <a:spAutoFit/>
          </a:bodyPr>
          <a:lstStyle/>
          <a:p>
            <a:r>
              <a:rPr lang="en-US" dirty="0"/>
              <a:t>+</a:t>
            </a:r>
          </a:p>
        </p:txBody>
      </p:sp>
      <p:grpSp>
        <p:nvGrpSpPr>
          <p:cNvPr id="11" name="Group 38"/>
          <p:cNvGrpSpPr/>
          <p:nvPr/>
        </p:nvGrpSpPr>
        <p:grpSpPr>
          <a:xfrm rot="18634327">
            <a:off x="3582932" y="4035585"/>
            <a:ext cx="625012" cy="75847"/>
            <a:chOff x="3873500" y="4356100"/>
            <a:chExt cx="977900" cy="50799"/>
          </a:xfrm>
        </p:grpSpPr>
        <p:sp>
          <p:nvSpPr>
            <p:cNvPr id="40"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41" name="Rectangle 40"/>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43" name="Rectangle 10"/>
          <p:cNvSpPr>
            <a:spLocks noChangeArrowheads="1"/>
          </p:cNvSpPr>
          <p:nvPr/>
        </p:nvSpPr>
        <p:spPr bwMode="auto">
          <a:xfrm rot="18634327">
            <a:off x="5573952" y="4011511"/>
            <a:ext cx="625012" cy="68262"/>
          </a:xfrm>
          <a:prstGeom prst="rect">
            <a:avLst/>
          </a:prstGeom>
          <a:noFill/>
          <a:ln w="28575">
            <a:solidFill>
              <a:schemeClr val="tx1"/>
            </a:solidFill>
            <a:prstDash val="sysDot"/>
            <a:round/>
            <a:headEnd type="none" w="sm" len="sm"/>
            <a:tailEnd type="triangle" w="med" len="med"/>
          </a:ln>
        </p:spPr>
        <p:txBody>
          <a:bodyPr wrap="none" anchor="ctr">
            <a:prstTxWarp prst="textNoShape">
              <a:avLst/>
            </a:prstTxWarp>
          </a:bodyPr>
          <a:lstStyle/>
          <a:p>
            <a:endParaRPr lang="en-US"/>
          </a:p>
        </p:txBody>
      </p:sp>
      <p:sp>
        <p:nvSpPr>
          <p:cNvPr id="44" name="Rectangle 43"/>
          <p:cNvSpPr/>
          <p:nvPr/>
        </p:nvSpPr>
        <p:spPr bwMode="auto">
          <a:xfrm rot="18634327">
            <a:off x="5725298" y="3997711"/>
            <a:ext cx="373384" cy="68262"/>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46" name="Rectangle 10"/>
          <p:cNvSpPr>
            <a:spLocks noChangeArrowheads="1"/>
          </p:cNvSpPr>
          <p:nvPr/>
        </p:nvSpPr>
        <p:spPr bwMode="auto">
          <a:xfrm rot="18634327">
            <a:off x="7326551" y="4011510"/>
            <a:ext cx="625012" cy="68262"/>
          </a:xfrm>
          <a:prstGeom prst="rect">
            <a:avLst/>
          </a:prstGeom>
          <a:noFill/>
          <a:ln w="28575">
            <a:solidFill>
              <a:srgbClr val="FF33CC"/>
            </a:solidFill>
            <a:prstDash val="sysDot"/>
            <a:round/>
            <a:headEnd type="none" w="sm" len="sm"/>
            <a:tailEnd type="triangle" w="med" len="med"/>
          </a:ln>
        </p:spPr>
        <p:txBody>
          <a:bodyPr wrap="none" anchor="ctr">
            <a:prstTxWarp prst="textNoShape">
              <a:avLst/>
            </a:prstTxWarp>
          </a:bodyPr>
          <a:lstStyle/>
          <a:p>
            <a:endParaRPr lang="en-US"/>
          </a:p>
        </p:txBody>
      </p:sp>
      <p:sp>
        <p:nvSpPr>
          <p:cNvPr id="47" name="Rectangle 46"/>
          <p:cNvSpPr/>
          <p:nvPr/>
        </p:nvSpPr>
        <p:spPr bwMode="auto">
          <a:xfrm rot="18634327">
            <a:off x="7559712" y="3911834"/>
            <a:ext cx="337915" cy="63664"/>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endParaRPr lang="en-US"/>
          </a:p>
        </p:txBody>
      </p:sp>
      <p:sp>
        <p:nvSpPr>
          <p:cNvPr id="48" name="TextBox 47"/>
          <p:cNvSpPr txBox="1"/>
          <p:nvPr/>
        </p:nvSpPr>
        <p:spPr>
          <a:xfrm>
            <a:off x="122321" y="4965700"/>
            <a:ext cx="981434" cy="492443"/>
          </a:xfrm>
          <a:prstGeom prst="rect">
            <a:avLst/>
          </a:prstGeom>
          <a:noFill/>
        </p:spPr>
        <p:txBody>
          <a:bodyPr wrap="none" rtlCol="0">
            <a:spAutoFit/>
          </a:bodyPr>
          <a:lstStyle/>
          <a:p>
            <a:r>
              <a:rPr lang="en-US" dirty="0"/>
              <a:t>caller</a:t>
            </a:r>
          </a:p>
        </p:txBody>
      </p:sp>
      <p:sp>
        <p:nvSpPr>
          <p:cNvPr id="49" name="TextBox 48"/>
          <p:cNvSpPr txBox="1"/>
          <p:nvPr/>
        </p:nvSpPr>
        <p:spPr>
          <a:xfrm>
            <a:off x="1367818" y="5880100"/>
            <a:ext cx="1055835" cy="492443"/>
          </a:xfrm>
          <a:prstGeom prst="rect">
            <a:avLst/>
          </a:prstGeom>
          <a:noFill/>
        </p:spPr>
        <p:txBody>
          <a:bodyPr wrap="none" rtlCol="0">
            <a:spAutoFit/>
          </a:bodyPr>
          <a:lstStyle/>
          <a:p>
            <a:r>
              <a:rPr lang="en-US" dirty="0" err="1"/>
              <a:t>callee</a:t>
            </a:r>
            <a:endParaRPr lang="en-US" dirty="0"/>
          </a:p>
        </p:txBody>
      </p:sp>
      <p:sp>
        <p:nvSpPr>
          <p:cNvPr id="50" name="TextBox 49"/>
          <p:cNvSpPr txBox="1"/>
          <p:nvPr/>
        </p:nvSpPr>
        <p:spPr>
          <a:xfrm rot="18435176">
            <a:off x="599455" y="3911600"/>
            <a:ext cx="814558" cy="492443"/>
          </a:xfrm>
          <a:prstGeom prst="rect">
            <a:avLst/>
          </a:prstGeom>
          <a:noFill/>
        </p:spPr>
        <p:txBody>
          <a:bodyPr wrap="none" rtlCol="0">
            <a:spAutoFit/>
          </a:bodyPr>
          <a:lstStyle/>
          <a:p>
            <a:r>
              <a:rPr lang="en-US" dirty="0"/>
              <a:t>time</a:t>
            </a:r>
          </a:p>
        </p:txBody>
      </p:sp>
      <p:sp>
        <p:nvSpPr>
          <p:cNvPr id="51" name="TextBox 50"/>
          <p:cNvSpPr txBox="1"/>
          <p:nvPr/>
        </p:nvSpPr>
        <p:spPr>
          <a:xfrm>
            <a:off x="3484868" y="2984500"/>
            <a:ext cx="555536" cy="492443"/>
          </a:xfrm>
          <a:prstGeom prst="rect">
            <a:avLst/>
          </a:prstGeom>
          <a:noFill/>
        </p:spPr>
        <p:txBody>
          <a:bodyPr wrap="none" rtlCol="0">
            <a:spAutoFit/>
          </a:bodyPr>
          <a:lstStyle/>
          <a:p>
            <a:r>
              <a:rPr lang="en-US" dirty="0">
                <a:solidFill>
                  <a:srgbClr val="008000"/>
                </a:solidFill>
              </a:rPr>
              <a:t>??</a:t>
            </a:r>
          </a:p>
        </p:txBody>
      </p:sp>
      <p:sp>
        <p:nvSpPr>
          <p:cNvPr id="52" name="TextBox 51"/>
          <p:cNvSpPr txBox="1"/>
          <p:nvPr/>
        </p:nvSpPr>
        <p:spPr>
          <a:xfrm>
            <a:off x="5631169" y="2936557"/>
            <a:ext cx="555536" cy="492443"/>
          </a:xfrm>
          <a:prstGeom prst="rect">
            <a:avLst/>
          </a:prstGeom>
          <a:noFill/>
        </p:spPr>
        <p:txBody>
          <a:bodyPr wrap="none" rtlCol="0">
            <a:spAutoFit/>
          </a:bodyPr>
          <a:lstStyle/>
          <a:p>
            <a:r>
              <a:rPr lang="en-US" dirty="0"/>
              <a:t>??</a:t>
            </a:r>
          </a:p>
        </p:txBody>
      </p:sp>
      <p:sp>
        <p:nvSpPr>
          <p:cNvPr id="53" name="TextBox 52"/>
          <p:cNvSpPr txBox="1"/>
          <p:nvPr/>
        </p:nvSpPr>
        <p:spPr>
          <a:xfrm>
            <a:off x="7574270" y="2936557"/>
            <a:ext cx="555536" cy="492443"/>
          </a:xfrm>
          <a:prstGeom prst="rect">
            <a:avLst/>
          </a:prstGeom>
          <a:noFill/>
        </p:spPr>
        <p:txBody>
          <a:bodyPr wrap="none" rtlCol="0">
            <a:spAutoFit/>
          </a:bodyPr>
          <a:lstStyle/>
          <a:p>
            <a:r>
              <a:rPr lang="en-US" dirty="0">
                <a:solidFill>
                  <a:srgbClr val="FF33CC"/>
                </a:solidFill>
              </a:rPr>
              <a:t>??</a:t>
            </a:r>
          </a:p>
        </p:txBody>
      </p:sp>
      <p:grpSp>
        <p:nvGrpSpPr>
          <p:cNvPr id="12" name="Group 41"/>
          <p:cNvGrpSpPr/>
          <p:nvPr/>
        </p:nvGrpSpPr>
        <p:grpSpPr>
          <a:xfrm>
            <a:off x="1409700" y="3949700"/>
            <a:ext cx="1473200" cy="1930400"/>
            <a:chOff x="1409700" y="3949700"/>
            <a:chExt cx="1473200" cy="1930400"/>
          </a:xfrm>
        </p:grpSpPr>
        <p:sp>
          <p:nvSpPr>
            <p:cNvPr id="45" name="Rectangle 44"/>
            <p:cNvSpPr/>
            <p:nvPr/>
          </p:nvSpPr>
          <p:spPr bwMode="auto">
            <a:xfrm>
              <a:off x="2641600" y="5194325"/>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4" name="Rectangle 53"/>
            <p:cNvSpPr/>
            <p:nvPr/>
          </p:nvSpPr>
          <p:spPr bwMode="auto">
            <a:xfrm>
              <a:off x="2573865" y="5270518"/>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5" name="Rectangle 54"/>
            <p:cNvSpPr/>
            <p:nvPr/>
          </p:nvSpPr>
          <p:spPr bwMode="auto">
            <a:xfrm>
              <a:off x="1655233" y="4110567"/>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6" name="Rectangle 55"/>
            <p:cNvSpPr/>
            <p:nvPr/>
          </p:nvSpPr>
          <p:spPr bwMode="auto">
            <a:xfrm>
              <a:off x="1536700" y="4262966"/>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7" name="Rectangle 7"/>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58" name="Rectangle 57"/>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59" name="Rectangle 58"/>
            <p:cNvSpPr/>
            <p:nvPr/>
          </p:nvSpPr>
          <p:spPr bwMode="auto">
            <a:xfrm>
              <a:off x="2184400" y="5626100"/>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endParaRPr lang="en-US"/>
            </a:p>
          </p:txBody>
        </p:sp>
        <p:sp>
          <p:nvSpPr>
            <p:cNvPr id="60" name="Parallelogram 59"/>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1" name="Parallelogram 60"/>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2" name="Rectangle 61"/>
            <p:cNvSpPr/>
            <p:nvPr/>
          </p:nvSpPr>
          <p:spPr bwMode="auto">
            <a:xfrm>
              <a:off x="1435100" y="4432300"/>
              <a:ext cx="609600" cy="393700"/>
            </a:xfrm>
            <a:prstGeom prst="rect">
              <a:avLst/>
            </a:prstGeom>
            <a:solidFill>
              <a:srgbClr val="008000"/>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cxnSp>
          <p:nvCxnSpPr>
            <p:cNvPr id="63" name="Straight Connector 62"/>
            <p:cNvCxnSpPr/>
            <p:nvPr/>
          </p:nvCxnSpPr>
          <p:spPr bwMode="auto">
            <a:xfrm flipV="1">
              <a:off x="2417234" y="5317069"/>
              <a:ext cx="452967" cy="423333"/>
            </a:xfrm>
            <a:prstGeom prst="line">
              <a:avLst/>
            </a:prstGeom>
            <a:solidFill>
              <a:schemeClr val="accent1"/>
            </a:solidFill>
            <a:ln w="3175" cap="flat" cmpd="sng" algn="ctr">
              <a:solidFill>
                <a:schemeClr val="tx1"/>
              </a:solidFill>
              <a:prstDash val="sysDot"/>
              <a:round/>
              <a:headEnd type="none" w="sm" len="sm"/>
              <a:tailEnd type="none" w="med" len="med"/>
            </a:ln>
            <a:effectLst/>
          </p:spPr>
        </p:cxnSp>
        <p:sp>
          <p:nvSpPr>
            <p:cNvPr id="64" name="Rectangle 63"/>
            <p:cNvSpPr/>
            <p:nvPr/>
          </p:nvSpPr>
          <p:spPr bwMode="auto">
            <a:xfrm>
              <a:off x="2506131" y="5329779"/>
              <a:ext cx="215900" cy="127000"/>
            </a:xfrm>
            <a:prstGeom prst="rect">
              <a:avLst/>
            </a:prstGeom>
            <a:solidFill>
              <a:srgbClr val="FF33CC"/>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65" name="Rectangle 64"/>
            <p:cNvSpPr/>
            <p:nvPr/>
          </p:nvSpPr>
          <p:spPr bwMode="auto">
            <a:xfrm>
              <a:off x="2277535" y="4762487"/>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dirty="0"/>
            </a:p>
          </p:txBody>
        </p:sp>
        <p:cxnSp>
          <p:nvCxnSpPr>
            <p:cNvPr id="66" name="Straight Connector 65"/>
            <p:cNvCxnSpPr/>
            <p:nvPr/>
          </p:nvCxnSpPr>
          <p:spPr bwMode="auto">
            <a:xfrm flipV="1">
              <a:off x="2188619" y="4995317"/>
              <a:ext cx="452967" cy="423333"/>
            </a:xfrm>
            <a:prstGeom prst="line">
              <a:avLst/>
            </a:prstGeom>
            <a:solidFill>
              <a:schemeClr val="accent1"/>
            </a:solidFill>
            <a:ln w="3175" cap="flat" cmpd="sng" algn="ctr">
              <a:solidFill>
                <a:schemeClr val="tx1"/>
              </a:solidFill>
              <a:prstDash val="sysDot"/>
              <a:round/>
              <a:headEnd type="none" w="sm" len="sm"/>
              <a:tailEnd type="none" w="med" len="med"/>
            </a:ln>
            <a:effectLst/>
          </p:spPr>
        </p:cxnSp>
      </p:gr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62" y="328613"/>
            <a:ext cx="6835919" cy="682625"/>
          </a:xfrm>
        </p:spPr>
        <p:txBody>
          <a:bodyPr/>
          <a:lstStyle/>
          <a:p>
            <a:r>
              <a:rPr lang="en-US" dirty="0"/>
              <a:t>Anomaly detection in time-evolving graphs</a:t>
            </a:r>
          </a:p>
        </p:txBody>
      </p:sp>
      <p:sp>
        <p:nvSpPr>
          <p:cNvPr id="3" name="Content Placeholder 2"/>
          <p:cNvSpPr>
            <a:spLocks noGrp="1"/>
          </p:cNvSpPr>
          <p:nvPr>
            <p:ph idx="1"/>
          </p:nvPr>
        </p:nvSpPr>
        <p:spPr>
          <a:xfrm>
            <a:off x="457200" y="1600199"/>
            <a:ext cx="8229600" cy="5018809"/>
          </a:xfrm>
        </p:spPr>
        <p:txBody>
          <a:bodyPr/>
          <a:lstStyle/>
          <a:p>
            <a:r>
              <a:rPr lang="pt-PT" dirty="0"/>
              <a:t>Anomalous communities in phone call data:</a:t>
            </a:r>
            <a:endParaRPr lang="en-US" dirty="0"/>
          </a:p>
          <a:p>
            <a:pPr lvl="1"/>
            <a:r>
              <a:rPr lang="pt-PT" dirty="0"/>
              <a:t>European country, 4M clients, data over 2 weeks</a:t>
            </a:r>
          </a:p>
          <a:p>
            <a:pPr lvl="1"/>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r>
              <a:rPr lang="pt-PT" dirty="0"/>
              <a:t>~200 calls to EACH receiver on EACH day!</a:t>
            </a:r>
          </a:p>
        </p:txBody>
      </p:sp>
      <p:pic>
        <p:nvPicPr>
          <p:cNvPr id="3074" name="Picture 2" descr="C:\Users\maraujo\Dropbox\acomp_heavy5star.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1852" y="3659656"/>
            <a:ext cx="2762684" cy="2072013"/>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3075" name="Picture 3" descr="C:\Users\maraujo\Dropbox\bcomp_heavy5star.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99064" y="3647840"/>
            <a:ext cx="2794191" cy="209564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3076" name="Picture 4" descr="C:\Users\maraujo\Dropbox\ccomp_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18452" y="3864769"/>
            <a:ext cx="3352800" cy="1866900"/>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5" name="TextBox 4"/>
          <p:cNvSpPr txBox="1"/>
          <p:nvPr/>
        </p:nvSpPr>
        <p:spPr>
          <a:xfrm>
            <a:off x="1152688" y="3298074"/>
            <a:ext cx="928459"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1 caller</a:t>
            </a:r>
            <a:endParaRPr lang="en-US" dirty="0">
              <a:solidFill>
                <a:prstClr val="black"/>
              </a:solidFill>
              <a:latin typeface="Arial" charset="0"/>
              <a:ea typeface="ＭＳ Ｐゴシック" charset="0"/>
            </a:endParaRPr>
          </a:p>
        </p:txBody>
      </p:sp>
      <p:sp>
        <p:nvSpPr>
          <p:cNvPr id="10" name="TextBox 9"/>
          <p:cNvSpPr txBox="1"/>
          <p:nvPr/>
        </p:nvSpPr>
        <p:spPr>
          <a:xfrm>
            <a:off x="3741169" y="3298074"/>
            <a:ext cx="1313180"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5 receivers</a:t>
            </a:r>
            <a:endParaRPr lang="en-US" dirty="0">
              <a:solidFill>
                <a:prstClr val="black"/>
              </a:solidFill>
              <a:latin typeface="Arial" charset="0"/>
              <a:ea typeface="ＭＳ Ｐゴシック" charset="0"/>
            </a:endParaRPr>
          </a:p>
        </p:txBody>
      </p:sp>
      <p:sp>
        <p:nvSpPr>
          <p:cNvPr id="11" name="TextBox 10"/>
          <p:cNvSpPr txBox="1"/>
          <p:nvPr/>
        </p:nvSpPr>
        <p:spPr>
          <a:xfrm>
            <a:off x="6362421" y="3298074"/>
            <a:ext cx="1890261"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4 days of activity</a:t>
            </a:r>
            <a:endParaRPr lang="en-US" dirty="0">
              <a:solidFill>
                <a:prstClr val="black"/>
              </a:solidFill>
              <a:latin typeface="Arial" charset="0"/>
              <a:ea typeface="ＭＳ Ｐゴシック" charset="0"/>
            </a:endParaRPr>
          </a:p>
        </p:txBody>
      </p:sp>
      <p:sp>
        <p:nvSpPr>
          <p:cNvPr id="12" name="Date Placeholder 11"/>
          <p:cNvSpPr>
            <a:spLocks noGrp="1"/>
          </p:cNvSpPr>
          <p:nvPr>
            <p:ph type="dt" sz="half" idx="10"/>
          </p:nvPr>
        </p:nvSpPr>
        <p:spPr/>
        <p:txBody>
          <a:bodyPr/>
          <a:lstStyle/>
          <a:p>
            <a:pPr>
              <a:defRPr/>
            </a:pPr>
            <a:r>
              <a:rPr lang="en-US"/>
              <a:t>Amazon'16</a:t>
            </a:r>
          </a:p>
        </p:txBody>
      </p:sp>
      <p:sp>
        <p:nvSpPr>
          <p:cNvPr id="13" name="Slide Number Placeholder 12"/>
          <p:cNvSpPr>
            <a:spLocks noGrp="1"/>
          </p:cNvSpPr>
          <p:nvPr>
            <p:ph type="sldNum" sz="quarter" idx="12"/>
          </p:nvPr>
        </p:nvSpPr>
        <p:spPr/>
        <p:txBody>
          <a:bodyPr/>
          <a:lstStyle/>
          <a:p>
            <a:pPr>
              <a:defRPr/>
            </a:pPr>
            <a:fld id="{F9B43987-7F84-BB4A-8611-CDF75B6A737D}" type="slidenum">
              <a:rPr lang="en-US" smtClean="0"/>
              <a:pPr>
                <a:defRPr/>
              </a:pPr>
              <a:t>91</a:t>
            </a:fld>
            <a:endParaRPr lang="en-US"/>
          </a:p>
        </p:txBody>
      </p:sp>
      <p:sp>
        <p:nvSpPr>
          <p:cNvPr id="14" name="Footer Placeholder 13"/>
          <p:cNvSpPr>
            <a:spLocks noGrp="1"/>
          </p:cNvSpPr>
          <p:nvPr>
            <p:ph type="ftr" sz="quarter" idx="11"/>
          </p:nvPr>
        </p:nvSpPr>
        <p:spPr/>
        <p:txBody>
          <a:bodyPr/>
          <a:lstStyle/>
          <a:p>
            <a:pPr>
              <a:defRPr/>
            </a:pPr>
            <a:r>
              <a:rPr lang="en-US"/>
              <a:t>(c) 2016, C. Faloutsos</a:t>
            </a:r>
          </a:p>
        </p:txBody>
      </p:sp>
      <p:grpSp>
        <p:nvGrpSpPr>
          <p:cNvPr id="4" name="Group 14"/>
          <p:cNvGrpSpPr>
            <a:grpSpLocks noChangeAspect="1"/>
          </p:cNvGrpSpPr>
          <p:nvPr/>
        </p:nvGrpSpPr>
        <p:grpSpPr>
          <a:xfrm>
            <a:off x="7423150" y="611403"/>
            <a:ext cx="1720850" cy="1059549"/>
            <a:chOff x="1409700" y="3761003"/>
            <a:chExt cx="3441700" cy="2119097"/>
          </a:xfrm>
        </p:grpSpPr>
        <p:sp>
          <p:nvSpPr>
            <p:cNvPr id="16"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7" name="Rectangle 16"/>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18" name="Rectangle 17"/>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0" name="Rectangle 19"/>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1" name="Rectangle 20"/>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6" name="Group 37"/>
            <p:cNvGrpSpPr/>
            <p:nvPr/>
          </p:nvGrpSpPr>
          <p:grpSpPr>
            <a:xfrm>
              <a:off x="3873500" y="4356100"/>
              <a:ext cx="977900" cy="50799"/>
              <a:chOff x="3873500" y="4356100"/>
              <a:chExt cx="977900" cy="50799"/>
            </a:xfrm>
          </p:grpSpPr>
          <p:sp>
            <p:nvSpPr>
              <p:cNvPr id="29"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30" name="Rectangle 29"/>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23" name="TextBox 22"/>
            <p:cNvSpPr txBox="1"/>
            <p:nvPr/>
          </p:nvSpPr>
          <p:spPr>
            <a:xfrm>
              <a:off x="3026844" y="4445001"/>
              <a:ext cx="379382" cy="492444"/>
            </a:xfrm>
            <a:prstGeom prst="rect">
              <a:avLst/>
            </a:prstGeom>
            <a:noFill/>
          </p:spPr>
          <p:txBody>
            <a:bodyPr wrap="none" rtlCol="0">
              <a:spAutoFit/>
            </a:bodyPr>
            <a:lstStyle/>
            <a:p>
              <a:r>
                <a:rPr lang="en-US" dirty="0"/>
                <a:t>=</a:t>
              </a:r>
            </a:p>
          </p:txBody>
        </p:sp>
        <p:sp>
          <p:nvSpPr>
            <p:cNvPr id="24" name="Parallelogram 23"/>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5" name="Parallelogram 24"/>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7" name="Group 38"/>
            <p:cNvGrpSpPr/>
            <p:nvPr/>
          </p:nvGrpSpPr>
          <p:grpSpPr>
            <a:xfrm rot="18634327">
              <a:off x="3582932" y="4035585"/>
              <a:ext cx="625012" cy="75847"/>
              <a:chOff x="3873500" y="4356100"/>
              <a:chExt cx="977900" cy="50799"/>
            </a:xfrm>
          </p:grpSpPr>
          <p:sp>
            <p:nvSpPr>
              <p:cNvPr id="27"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8" name="Rectangle 27"/>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spTree>
    <p:extLst>
      <p:ext uri="{BB962C8B-B14F-4D97-AF65-F5344CB8AC3E}">
        <p14:creationId xmlns:p14="http://schemas.microsoft.com/office/powerpoint/2010/main" val="27938918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62" y="328613"/>
            <a:ext cx="6835919" cy="682625"/>
          </a:xfrm>
        </p:spPr>
        <p:txBody>
          <a:bodyPr/>
          <a:lstStyle/>
          <a:p>
            <a:r>
              <a:rPr lang="en-US" dirty="0"/>
              <a:t>Anomaly detection in time-evolving graphs</a:t>
            </a:r>
          </a:p>
        </p:txBody>
      </p:sp>
      <p:sp>
        <p:nvSpPr>
          <p:cNvPr id="3" name="Content Placeholder 2"/>
          <p:cNvSpPr>
            <a:spLocks noGrp="1"/>
          </p:cNvSpPr>
          <p:nvPr>
            <p:ph idx="1"/>
          </p:nvPr>
        </p:nvSpPr>
        <p:spPr>
          <a:xfrm>
            <a:off x="457200" y="1600199"/>
            <a:ext cx="8229600" cy="5018809"/>
          </a:xfrm>
        </p:spPr>
        <p:txBody>
          <a:bodyPr/>
          <a:lstStyle/>
          <a:p>
            <a:r>
              <a:rPr lang="pt-PT" dirty="0"/>
              <a:t>Anomalous communities in phone call data:</a:t>
            </a:r>
            <a:endParaRPr lang="en-US" dirty="0"/>
          </a:p>
          <a:p>
            <a:pPr lvl="1"/>
            <a:r>
              <a:rPr lang="pt-PT" dirty="0"/>
              <a:t>European country, 4M clients, data over 2 weeks</a:t>
            </a:r>
          </a:p>
          <a:p>
            <a:pPr lvl="1"/>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r>
              <a:rPr lang="pt-PT" dirty="0"/>
              <a:t>~200 calls to EACH receiver on EACH day!</a:t>
            </a:r>
          </a:p>
        </p:txBody>
      </p:sp>
      <p:pic>
        <p:nvPicPr>
          <p:cNvPr id="3074" name="Picture 2" descr="C:\Users\maraujo\Dropbox\acomp_heavy5star.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1852" y="3659656"/>
            <a:ext cx="2762684" cy="2072013"/>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3075" name="Picture 3" descr="C:\Users\maraujo\Dropbox\bcomp_heavy5star.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99064" y="3647840"/>
            <a:ext cx="2794191" cy="209564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3076" name="Picture 4" descr="C:\Users\maraujo\Dropbox\ccomp_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18452" y="3864769"/>
            <a:ext cx="3352800" cy="1866900"/>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5" name="TextBox 4"/>
          <p:cNvSpPr txBox="1"/>
          <p:nvPr/>
        </p:nvSpPr>
        <p:spPr>
          <a:xfrm>
            <a:off x="1152688" y="3298074"/>
            <a:ext cx="928459"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1 caller</a:t>
            </a:r>
            <a:endParaRPr lang="en-US" dirty="0">
              <a:solidFill>
                <a:prstClr val="black"/>
              </a:solidFill>
              <a:latin typeface="Arial" charset="0"/>
              <a:ea typeface="ＭＳ Ｐゴシック" charset="0"/>
            </a:endParaRPr>
          </a:p>
        </p:txBody>
      </p:sp>
      <p:sp>
        <p:nvSpPr>
          <p:cNvPr id="10" name="TextBox 9"/>
          <p:cNvSpPr txBox="1"/>
          <p:nvPr/>
        </p:nvSpPr>
        <p:spPr>
          <a:xfrm>
            <a:off x="3741169" y="3298074"/>
            <a:ext cx="1313180"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5 receivers</a:t>
            </a:r>
            <a:endParaRPr lang="en-US" dirty="0">
              <a:solidFill>
                <a:prstClr val="black"/>
              </a:solidFill>
              <a:latin typeface="Arial" charset="0"/>
              <a:ea typeface="ＭＳ Ｐゴシック" charset="0"/>
            </a:endParaRPr>
          </a:p>
        </p:txBody>
      </p:sp>
      <p:sp>
        <p:nvSpPr>
          <p:cNvPr id="11" name="TextBox 10"/>
          <p:cNvSpPr txBox="1"/>
          <p:nvPr/>
        </p:nvSpPr>
        <p:spPr>
          <a:xfrm>
            <a:off x="6362421" y="3298074"/>
            <a:ext cx="1890261" cy="369332"/>
          </a:xfrm>
          <a:prstGeom prst="rect">
            <a:avLst/>
          </a:prstGeom>
          <a:noFill/>
        </p:spPr>
        <p:txBody>
          <a:bodyPr wrap="none" rtlCol="0">
            <a:spAutoFit/>
          </a:bodyPr>
          <a:lstStyle/>
          <a:p>
            <a:pPr defTabSz="457200" fontAlgn="base">
              <a:spcBef>
                <a:spcPct val="0"/>
              </a:spcBef>
              <a:spcAft>
                <a:spcPct val="0"/>
              </a:spcAft>
            </a:pPr>
            <a:r>
              <a:rPr lang="pt-PT" dirty="0">
                <a:solidFill>
                  <a:prstClr val="black"/>
                </a:solidFill>
                <a:latin typeface="Arial" charset="0"/>
                <a:ea typeface="ＭＳ Ｐゴシック" charset="0"/>
              </a:rPr>
              <a:t>4 days of activity</a:t>
            </a:r>
            <a:endParaRPr lang="en-US" dirty="0">
              <a:solidFill>
                <a:prstClr val="black"/>
              </a:solidFill>
              <a:latin typeface="Arial" charset="0"/>
              <a:ea typeface="ＭＳ Ｐゴシック" charset="0"/>
            </a:endParaRPr>
          </a:p>
        </p:txBody>
      </p:sp>
      <p:sp>
        <p:nvSpPr>
          <p:cNvPr id="12" name="Date Placeholder 11"/>
          <p:cNvSpPr>
            <a:spLocks noGrp="1"/>
          </p:cNvSpPr>
          <p:nvPr>
            <p:ph type="dt" sz="half" idx="10"/>
          </p:nvPr>
        </p:nvSpPr>
        <p:spPr/>
        <p:txBody>
          <a:bodyPr/>
          <a:lstStyle/>
          <a:p>
            <a:pPr>
              <a:defRPr/>
            </a:pPr>
            <a:r>
              <a:rPr lang="en-US"/>
              <a:t>Amazon'16</a:t>
            </a:r>
          </a:p>
        </p:txBody>
      </p:sp>
      <p:sp>
        <p:nvSpPr>
          <p:cNvPr id="13" name="Slide Number Placeholder 12"/>
          <p:cNvSpPr>
            <a:spLocks noGrp="1"/>
          </p:cNvSpPr>
          <p:nvPr>
            <p:ph type="sldNum" sz="quarter" idx="12"/>
          </p:nvPr>
        </p:nvSpPr>
        <p:spPr/>
        <p:txBody>
          <a:bodyPr/>
          <a:lstStyle/>
          <a:p>
            <a:pPr>
              <a:defRPr/>
            </a:pPr>
            <a:fld id="{F9B43987-7F84-BB4A-8611-CDF75B6A737D}" type="slidenum">
              <a:rPr lang="en-US" smtClean="0"/>
              <a:pPr>
                <a:defRPr/>
              </a:pPr>
              <a:t>92</a:t>
            </a:fld>
            <a:endParaRPr lang="en-US"/>
          </a:p>
        </p:txBody>
      </p:sp>
      <p:sp>
        <p:nvSpPr>
          <p:cNvPr id="14" name="Footer Placeholder 13"/>
          <p:cNvSpPr>
            <a:spLocks noGrp="1"/>
          </p:cNvSpPr>
          <p:nvPr>
            <p:ph type="ftr" sz="quarter" idx="11"/>
          </p:nvPr>
        </p:nvSpPr>
        <p:spPr/>
        <p:txBody>
          <a:bodyPr/>
          <a:lstStyle/>
          <a:p>
            <a:pPr>
              <a:defRPr/>
            </a:pPr>
            <a:r>
              <a:rPr lang="en-US"/>
              <a:t>(c) 2016, C. Faloutsos</a:t>
            </a:r>
          </a:p>
        </p:txBody>
      </p:sp>
      <p:grpSp>
        <p:nvGrpSpPr>
          <p:cNvPr id="4" name="Group 14"/>
          <p:cNvGrpSpPr>
            <a:grpSpLocks noChangeAspect="1"/>
          </p:cNvGrpSpPr>
          <p:nvPr/>
        </p:nvGrpSpPr>
        <p:grpSpPr>
          <a:xfrm>
            <a:off x="7423150" y="611403"/>
            <a:ext cx="1720850" cy="1059549"/>
            <a:chOff x="1409700" y="3761003"/>
            <a:chExt cx="3441700" cy="2119097"/>
          </a:xfrm>
        </p:grpSpPr>
        <p:sp>
          <p:nvSpPr>
            <p:cNvPr id="16"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7" name="Rectangle 16"/>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18" name="Rectangle 17"/>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0" name="Rectangle 19"/>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1" name="Rectangle 20"/>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6" name="Group 37"/>
            <p:cNvGrpSpPr/>
            <p:nvPr/>
          </p:nvGrpSpPr>
          <p:grpSpPr>
            <a:xfrm>
              <a:off x="3873500" y="4356100"/>
              <a:ext cx="977900" cy="50799"/>
              <a:chOff x="3873500" y="4356100"/>
              <a:chExt cx="977900" cy="50799"/>
            </a:xfrm>
          </p:grpSpPr>
          <p:sp>
            <p:nvSpPr>
              <p:cNvPr id="29"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30" name="Rectangle 29"/>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23" name="TextBox 22"/>
            <p:cNvSpPr txBox="1"/>
            <p:nvPr/>
          </p:nvSpPr>
          <p:spPr>
            <a:xfrm>
              <a:off x="3026844" y="4445001"/>
              <a:ext cx="379382" cy="492444"/>
            </a:xfrm>
            <a:prstGeom prst="rect">
              <a:avLst/>
            </a:prstGeom>
            <a:noFill/>
          </p:spPr>
          <p:txBody>
            <a:bodyPr wrap="none" rtlCol="0">
              <a:spAutoFit/>
            </a:bodyPr>
            <a:lstStyle/>
            <a:p>
              <a:r>
                <a:rPr lang="en-US" dirty="0"/>
                <a:t>=</a:t>
              </a:r>
            </a:p>
          </p:txBody>
        </p:sp>
        <p:sp>
          <p:nvSpPr>
            <p:cNvPr id="24" name="Parallelogram 23"/>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5" name="Parallelogram 24"/>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7" name="Group 38"/>
            <p:cNvGrpSpPr/>
            <p:nvPr/>
          </p:nvGrpSpPr>
          <p:grpSpPr>
            <a:xfrm rot="18634327">
              <a:off x="3582932" y="4035585"/>
              <a:ext cx="625012" cy="75847"/>
              <a:chOff x="3873500" y="4356100"/>
              <a:chExt cx="977900" cy="50799"/>
            </a:xfrm>
          </p:grpSpPr>
          <p:sp>
            <p:nvSpPr>
              <p:cNvPr id="27"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8" name="Rectangle 27"/>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sp>
        <p:nvSpPr>
          <p:cNvPr id="31" name="Rectangle 30"/>
          <p:cNvSpPr/>
          <p:nvPr/>
        </p:nvSpPr>
        <p:spPr bwMode="auto">
          <a:xfrm>
            <a:off x="2082800" y="41148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2" name="Rectangle 31"/>
          <p:cNvSpPr/>
          <p:nvPr/>
        </p:nvSpPr>
        <p:spPr bwMode="auto">
          <a:xfrm>
            <a:off x="35433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3" name="Rectangle 32"/>
          <p:cNvSpPr/>
          <p:nvPr/>
        </p:nvSpPr>
        <p:spPr bwMode="auto">
          <a:xfrm>
            <a:off x="4787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4" name="Rectangle 33"/>
          <p:cNvSpPr/>
          <p:nvPr/>
        </p:nvSpPr>
        <p:spPr bwMode="auto">
          <a:xfrm>
            <a:off x="4914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5" name="Rectangle 34"/>
          <p:cNvSpPr/>
          <p:nvPr/>
        </p:nvSpPr>
        <p:spPr bwMode="auto">
          <a:xfrm>
            <a:off x="46482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6" name="Rectangle 35"/>
          <p:cNvSpPr/>
          <p:nvPr/>
        </p:nvSpPr>
        <p:spPr bwMode="auto">
          <a:xfrm>
            <a:off x="37084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9" name="Freeform 38"/>
          <p:cNvSpPr/>
          <p:nvPr/>
        </p:nvSpPr>
        <p:spPr bwMode="auto">
          <a:xfrm>
            <a:off x="6079067" y="4656667"/>
            <a:ext cx="1337733" cy="829733"/>
          </a:xfrm>
          <a:custGeom>
            <a:avLst/>
            <a:gdLst>
              <a:gd name="connsiteX0" fmla="*/ 0 w 1337733"/>
              <a:gd name="connsiteY0" fmla="*/ 812800 h 829733"/>
              <a:gd name="connsiteX1" fmla="*/ 440266 w 1337733"/>
              <a:gd name="connsiteY1" fmla="*/ 118533 h 829733"/>
              <a:gd name="connsiteX2" fmla="*/ 711200 w 1337733"/>
              <a:gd name="connsiteY2" fmla="*/ 0 h 829733"/>
              <a:gd name="connsiteX3" fmla="*/ 1066800 w 1337733"/>
              <a:gd name="connsiteY3" fmla="*/ 84666 h 829733"/>
              <a:gd name="connsiteX4" fmla="*/ 1337733 w 1337733"/>
              <a:gd name="connsiteY4" fmla="*/ 829733 h 829733"/>
              <a:gd name="connsiteX5" fmla="*/ 1337733 w 1337733"/>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3" h="829733">
                <a:moveTo>
                  <a:pt x="0" y="812800"/>
                </a:moveTo>
                <a:lnTo>
                  <a:pt x="440266" y="118533"/>
                </a:lnTo>
                <a:lnTo>
                  <a:pt x="711200" y="0"/>
                </a:lnTo>
                <a:lnTo>
                  <a:pt x="1066800" y="84666"/>
                </a:lnTo>
                <a:lnTo>
                  <a:pt x="1337733" y="829733"/>
                </a:lnTo>
                <a:lnTo>
                  <a:pt x="1337733" y="829733"/>
                </a:lnTo>
              </a:path>
            </a:pathLst>
          </a:custGeom>
          <a:noFill/>
          <a:ln w="76200" cap="flat" cmpd="sng" algn="ctr">
            <a:solidFill>
              <a:srgbClr val="FF6600"/>
            </a:solidFill>
            <a:prstDash val="solid"/>
            <a:round/>
            <a:headEnd type="none" w="sm" len="sm"/>
            <a:tailEnd type="none" w="med" len="med"/>
          </a:ln>
          <a:effectLst/>
        </p:spPr>
        <p:txBody>
          <a:bodyPr rtlCol="0" anchor="ctr"/>
          <a:lstStyle/>
          <a:p>
            <a:pPr algn="ctr"/>
            <a:endParaRPr lang="en-US"/>
          </a:p>
        </p:txBody>
      </p:sp>
    </p:spTree>
    <p:extLst>
      <p:ext uri="{BB962C8B-B14F-4D97-AF65-F5344CB8AC3E}">
        <p14:creationId xmlns:p14="http://schemas.microsoft.com/office/powerpoint/2010/main" val="27938918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762" y="328613"/>
            <a:ext cx="6835919" cy="682625"/>
          </a:xfrm>
        </p:spPr>
        <p:txBody>
          <a:bodyPr/>
          <a:lstStyle/>
          <a:p>
            <a:r>
              <a:rPr lang="en-US" dirty="0"/>
              <a:t>Anomaly detection in time-evolving graphs</a:t>
            </a:r>
          </a:p>
        </p:txBody>
      </p:sp>
      <p:sp>
        <p:nvSpPr>
          <p:cNvPr id="3" name="Content Placeholder 2"/>
          <p:cNvSpPr>
            <a:spLocks noGrp="1"/>
          </p:cNvSpPr>
          <p:nvPr>
            <p:ph idx="1"/>
          </p:nvPr>
        </p:nvSpPr>
        <p:spPr>
          <a:xfrm>
            <a:off x="457200" y="1600199"/>
            <a:ext cx="8229600" cy="5018809"/>
          </a:xfrm>
        </p:spPr>
        <p:txBody>
          <a:bodyPr/>
          <a:lstStyle/>
          <a:p>
            <a:r>
              <a:rPr lang="pt-PT" dirty="0"/>
              <a:t>Anomalous communities in phone call data:</a:t>
            </a:r>
            <a:endParaRPr lang="en-US" dirty="0"/>
          </a:p>
          <a:p>
            <a:pPr lvl="1"/>
            <a:r>
              <a:rPr lang="pt-PT" dirty="0"/>
              <a:t>European country, 4M clients, data over 2 weeks</a:t>
            </a:r>
          </a:p>
          <a:p>
            <a:pPr lvl="1"/>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endParaRPr lang="pt-PT" dirty="0"/>
          </a:p>
          <a:p>
            <a:pPr marL="457200" lvl="1" indent="0">
              <a:buNone/>
            </a:pPr>
            <a:r>
              <a:rPr lang="pt-PT" dirty="0"/>
              <a:t>~200 calls to EACH receiver on EACH day!</a:t>
            </a:r>
          </a:p>
        </p:txBody>
      </p:sp>
      <p:sp>
        <p:nvSpPr>
          <p:cNvPr id="12" name="Date Placeholder 11"/>
          <p:cNvSpPr>
            <a:spLocks noGrp="1"/>
          </p:cNvSpPr>
          <p:nvPr>
            <p:ph type="dt" sz="half" idx="10"/>
          </p:nvPr>
        </p:nvSpPr>
        <p:spPr/>
        <p:txBody>
          <a:bodyPr/>
          <a:lstStyle/>
          <a:p>
            <a:pPr>
              <a:defRPr/>
            </a:pPr>
            <a:r>
              <a:rPr lang="en-US"/>
              <a:t>Amazon'16</a:t>
            </a:r>
          </a:p>
        </p:txBody>
      </p:sp>
      <p:sp>
        <p:nvSpPr>
          <p:cNvPr id="13" name="Slide Number Placeholder 12"/>
          <p:cNvSpPr>
            <a:spLocks noGrp="1"/>
          </p:cNvSpPr>
          <p:nvPr>
            <p:ph type="sldNum" sz="quarter" idx="12"/>
          </p:nvPr>
        </p:nvSpPr>
        <p:spPr/>
        <p:txBody>
          <a:bodyPr/>
          <a:lstStyle/>
          <a:p>
            <a:pPr>
              <a:defRPr/>
            </a:pPr>
            <a:fld id="{F9B43987-7F84-BB4A-8611-CDF75B6A737D}" type="slidenum">
              <a:rPr lang="en-US" smtClean="0"/>
              <a:pPr>
                <a:defRPr/>
              </a:pPr>
              <a:t>93</a:t>
            </a:fld>
            <a:endParaRPr lang="en-US"/>
          </a:p>
        </p:txBody>
      </p:sp>
      <p:sp>
        <p:nvSpPr>
          <p:cNvPr id="14" name="Footer Placeholder 13"/>
          <p:cNvSpPr>
            <a:spLocks noGrp="1"/>
          </p:cNvSpPr>
          <p:nvPr>
            <p:ph type="ftr" sz="quarter" idx="11"/>
          </p:nvPr>
        </p:nvSpPr>
        <p:spPr/>
        <p:txBody>
          <a:bodyPr/>
          <a:lstStyle/>
          <a:p>
            <a:pPr>
              <a:defRPr/>
            </a:pPr>
            <a:r>
              <a:rPr lang="en-US"/>
              <a:t>(c) 2016, C. Faloutsos</a:t>
            </a:r>
          </a:p>
        </p:txBody>
      </p:sp>
      <p:grpSp>
        <p:nvGrpSpPr>
          <p:cNvPr id="4" name="Group 14"/>
          <p:cNvGrpSpPr>
            <a:grpSpLocks noChangeAspect="1"/>
          </p:cNvGrpSpPr>
          <p:nvPr/>
        </p:nvGrpSpPr>
        <p:grpSpPr>
          <a:xfrm>
            <a:off x="7423150" y="611403"/>
            <a:ext cx="1720850" cy="1059549"/>
            <a:chOff x="1409700" y="3761003"/>
            <a:chExt cx="3441700" cy="2119097"/>
          </a:xfrm>
        </p:grpSpPr>
        <p:sp>
          <p:nvSpPr>
            <p:cNvPr id="16" name="Rectangle 1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17" name="Rectangle 16"/>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18" name="Rectangle 17"/>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19" name="Rectangle 18"/>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0" name="Rectangle 19"/>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21" name="Rectangle 20"/>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5" name="Group 37"/>
            <p:cNvGrpSpPr/>
            <p:nvPr/>
          </p:nvGrpSpPr>
          <p:grpSpPr>
            <a:xfrm>
              <a:off x="3873500" y="4356100"/>
              <a:ext cx="977900" cy="50799"/>
              <a:chOff x="3873500" y="4356100"/>
              <a:chExt cx="977900" cy="50799"/>
            </a:xfrm>
          </p:grpSpPr>
          <p:sp>
            <p:nvSpPr>
              <p:cNvPr id="29"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30" name="Rectangle 29"/>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23" name="TextBox 22"/>
            <p:cNvSpPr txBox="1"/>
            <p:nvPr/>
          </p:nvSpPr>
          <p:spPr>
            <a:xfrm>
              <a:off x="3026844" y="4445001"/>
              <a:ext cx="379382" cy="492444"/>
            </a:xfrm>
            <a:prstGeom prst="rect">
              <a:avLst/>
            </a:prstGeom>
            <a:noFill/>
          </p:spPr>
          <p:txBody>
            <a:bodyPr wrap="none" rtlCol="0">
              <a:spAutoFit/>
            </a:bodyPr>
            <a:lstStyle/>
            <a:p>
              <a:r>
                <a:rPr lang="en-US" dirty="0"/>
                <a:t>=</a:t>
              </a:r>
            </a:p>
          </p:txBody>
        </p:sp>
        <p:sp>
          <p:nvSpPr>
            <p:cNvPr id="24" name="Parallelogram 23"/>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25" name="Parallelogram 24"/>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6" name="Group 38"/>
            <p:cNvGrpSpPr/>
            <p:nvPr/>
          </p:nvGrpSpPr>
          <p:grpSpPr>
            <a:xfrm rot="18634327">
              <a:off x="3582932" y="4035585"/>
              <a:ext cx="625012" cy="75847"/>
              <a:chOff x="3873500" y="4356100"/>
              <a:chExt cx="977900" cy="50799"/>
            </a:xfrm>
          </p:grpSpPr>
          <p:sp>
            <p:nvSpPr>
              <p:cNvPr id="27"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28" name="Rectangle 27"/>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sp>
        <p:nvSpPr>
          <p:cNvPr id="31" name="TextBox 30"/>
          <p:cNvSpPr txBox="1"/>
          <p:nvPr/>
        </p:nvSpPr>
        <p:spPr>
          <a:xfrm>
            <a:off x="0" y="4790519"/>
            <a:ext cx="9144000" cy="2092881"/>
          </a:xfrm>
          <a:prstGeom prst="rect">
            <a:avLst/>
          </a:prstGeom>
          <a:solidFill>
            <a:srgbClr val="FF6600"/>
          </a:solidFill>
        </p:spPr>
        <p:txBody>
          <a:bodyPr wrap="square" rtlCol="0">
            <a:spAutoFit/>
          </a:bodyPr>
          <a:lstStyle/>
          <a:p>
            <a:pPr algn="just"/>
            <a:r>
              <a:rPr lang="en-US" b="1" dirty="0">
                <a:solidFill>
                  <a:schemeClr val="bg1"/>
                </a:solidFill>
              </a:rPr>
              <a:t>Miguel </a:t>
            </a:r>
            <a:r>
              <a:rPr lang="en-US" b="1" dirty="0" err="1">
                <a:solidFill>
                  <a:schemeClr val="bg1"/>
                </a:solidFill>
              </a:rPr>
              <a:t>Araujo</a:t>
            </a:r>
            <a:r>
              <a:rPr lang="en-US" dirty="0">
                <a:solidFill>
                  <a:schemeClr val="bg1"/>
                </a:solidFill>
              </a:rPr>
              <a:t>, Spiros Papadimitriou, Stephan </a:t>
            </a:r>
            <a:r>
              <a:rPr lang="en-US" dirty="0" err="1">
                <a:solidFill>
                  <a:schemeClr val="bg1"/>
                </a:solidFill>
              </a:rPr>
              <a:t>Günnemann</a:t>
            </a:r>
            <a:r>
              <a:rPr lang="en-US" dirty="0">
                <a:solidFill>
                  <a:schemeClr val="bg1"/>
                </a:solidFill>
              </a:rPr>
              <a:t>, Christos Faloutsos, </a:t>
            </a:r>
            <a:r>
              <a:rPr lang="en-US" dirty="0" err="1">
                <a:solidFill>
                  <a:schemeClr val="bg1"/>
                </a:solidFill>
              </a:rPr>
              <a:t>Prithwish</a:t>
            </a:r>
            <a:r>
              <a:rPr lang="en-US" dirty="0">
                <a:solidFill>
                  <a:schemeClr val="bg1"/>
                </a:solidFill>
              </a:rPr>
              <a:t> </a:t>
            </a:r>
            <a:r>
              <a:rPr lang="en-US" dirty="0" err="1">
                <a:solidFill>
                  <a:schemeClr val="bg1"/>
                </a:solidFill>
              </a:rPr>
              <a:t>Basu</a:t>
            </a:r>
            <a:r>
              <a:rPr lang="en-US" dirty="0">
                <a:solidFill>
                  <a:schemeClr val="bg1"/>
                </a:solidFill>
              </a:rPr>
              <a:t>, </a:t>
            </a:r>
            <a:r>
              <a:rPr lang="en-US" dirty="0" err="1">
                <a:solidFill>
                  <a:schemeClr val="bg1"/>
                </a:solidFill>
              </a:rPr>
              <a:t>Ananthram</a:t>
            </a:r>
            <a:r>
              <a:rPr lang="en-US" dirty="0">
                <a:solidFill>
                  <a:schemeClr val="bg1"/>
                </a:solidFill>
              </a:rPr>
              <a:t> Swami,</a:t>
            </a:r>
          </a:p>
          <a:p>
            <a:pPr algn="just"/>
            <a:r>
              <a:rPr lang="en-US" dirty="0">
                <a:solidFill>
                  <a:schemeClr val="bg1"/>
                </a:solidFill>
              </a:rPr>
              <a:t> </a:t>
            </a:r>
            <a:r>
              <a:rPr lang="en-US" dirty="0" err="1">
                <a:solidFill>
                  <a:schemeClr val="bg1"/>
                </a:solidFill>
              </a:rPr>
              <a:t>Evangelos</a:t>
            </a:r>
            <a:r>
              <a:rPr lang="en-US" dirty="0">
                <a:solidFill>
                  <a:schemeClr val="bg1"/>
                </a:solidFill>
              </a:rPr>
              <a:t> </a:t>
            </a:r>
            <a:r>
              <a:rPr lang="en-US" dirty="0" err="1">
                <a:solidFill>
                  <a:schemeClr val="bg1"/>
                </a:solidFill>
              </a:rPr>
              <a:t>Papalexakis</a:t>
            </a:r>
            <a:r>
              <a:rPr lang="en-US" dirty="0">
                <a:solidFill>
                  <a:schemeClr val="bg1"/>
                </a:solidFill>
              </a:rPr>
              <a:t>, </a:t>
            </a:r>
            <a:r>
              <a:rPr lang="en-US" dirty="0" err="1">
                <a:solidFill>
                  <a:schemeClr val="bg1"/>
                </a:solidFill>
              </a:rPr>
              <a:t>Danai</a:t>
            </a:r>
            <a:r>
              <a:rPr lang="en-US" dirty="0">
                <a:solidFill>
                  <a:schemeClr val="bg1"/>
                </a:solidFill>
              </a:rPr>
              <a:t> </a:t>
            </a:r>
            <a:r>
              <a:rPr lang="en-US" dirty="0" err="1">
                <a:solidFill>
                  <a:schemeClr val="bg1"/>
                </a:solidFill>
              </a:rPr>
              <a:t>Koutra</a:t>
            </a:r>
            <a:r>
              <a:rPr lang="en-US" dirty="0">
                <a:solidFill>
                  <a:schemeClr val="bg1"/>
                </a:solidFill>
              </a:rPr>
              <a:t>.  </a:t>
            </a:r>
            <a:r>
              <a:rPr lang="en-US" i="1" dirty="0">
                <a:solidFill>
                  <a:schemeClr val="bg1"/>
                </a:solidFill>
              </a:rPr>
              <a:t>Com2: Fast Automatic Discovery of Temporal (Comet) Communities</a:t>
            </a:r>
            <a:r>
              <a:rPr lang="en-US" dirty="0">
                <a:solidFill>
                  <a:schemeClr val="bg1"/>
                </a:solidFill>
              </a:rPr>
              <a:t>. PAKDD 2014, Tainan, Taiwan.</a:t>
            </a:r>
          </a:p>
        </p:txBody>
      </p:sp>
      <p:pic>
        <p:nvPicPr>
          <p:cNvPr id="32" name="Picture 31" descr="miguel.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675217" y="3136033"/>
            <a:ext cx="1339850" cy="1532591"/>
          </a:xfrm>
          <a:prstGeom prst="rect">
            <a:avLst/>
          </a:prstGeom>
        </p:spPr>
      </p:pic>
      <p:pic>
        <p:nvPicPr>
          <p:cNvPr id="33" name="Picture 32" descr="guennemann.jpg"/>
          <p:cNvPicPr>
            <a:picLocks noChangeAspect="1"/>
          </p:cNvPicPr>
          <p:nvPr/>
        </p:nvPicPr>
        <p:blipFill>
          <a:blip r:embed="rId3"/>
          <a:stretch>
            <a:fillRect/>
          </a:stretch>
        </p:blipFill>
        <p:spPr>
          <a:xfrm>
            <a:off x="6745055" y="3100619"/>
            <a:ext cx="1247478" cy="1530648"/>
          </a:xfrm>
          <a:prstGeom prst="rect">
            <a:avLst/>
          </a:prstGeom>
        </p:spPr>
      </p:pic>
      <p:pic>
        <p:nvPicPr>
          <p:cNvPr id="34" name="Picture 33" descr="photo-spiros-papadimitriou.png"/>
          <p:cNvPicPr>
            <a:picLocks noChangeAspect="1"/>
          </p:cNvPicPr>
          <p:nvPr/>
        </p:nvPicPr>
        <p:blipFill>
          <a:blip r:embed="rId4"/>
          <a:stretch>
            <a:fillRect/>
          </a:stretch>
        </p:blipFill>
        <p:spPr>
          <a:xfrm>
            <a:off x="3778250" y="3120809"/>
            <a:ext cx="1132417" cy="1540087"/>
          </a:xfrm>
          <a:prstGeom prst="rect">
            <a:avLst/>
          </a:prstGeom>
        </p:spPr>
      </p:pic>
    </p:spTree>
    <p:extLst>
      <p:ext uri="{BB962C8B-B14F-4D97-AF65-F5344CB8AC3E}">
        <p14:creationId xmlns:p14="http://schemas.microsoft.com/office/powerpoint/2010/main" val="27938918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94</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r>
              <a:rPr lang="en-US" dirty="0">
                <a:ea typeface="ＭＳ Ｐゴシック" charset="-128"/>
                <a:cs typeface="ＭＳ Ｐゴシック" charset="-128"/>
              </a:rPr>
              <a:t>Part#1: Patterns in graphs</a:t>
            </a:r>
          </a:p>
          <a:p>
            <a:r>
              <a:rPr lang="en-US" dirty="0">
                <a:ea typeface="ＭＳ Ｐゴシック" charset="-128"/>
                <a:cs typeface="ＭＳ Ｐゴシック" charset="-128"/>
              </a:rPr>
              <a:t>Part#2: time-evolving graphs; tensors</a:t>
            </a:r>
          </a:p>
          <a:p>
            <a:pPr lvl="1"/>
            <a:r>
              <a:rPr lang="en-US" dirty="0">
                <a:ea typeface="ＭＳ Ｐゴシック" charset="-128"/>
                <a:cs typeface="ＭＳ Ｐゴシック" charset="-128"/>
              </a:rPr>
              <a:t>P2.1: Discoveries @ </a:t>
            </a:r>
            <a:r>
              <a:rPr lang="en-US" dirty="0" err="1">
                <a:ea typeface="ＭＳ Ｐゴシック" charset="-128"/>
                <a:cs typeface="ＭＳ Ｐゴシック" charset="-128"/>
              </a:rPr>
              <a:t>phonecall</a:t>
            </a:r>
            <a:r>
              <a:rPr lang="en-US" dirty="0">
                <a:ea typeface="ＭＳ Ｐゴシック" charset="-128"/>
                <a:cs typeface="ＭＳ Ｐゴシック" charset="-128"/>
              </a:rPr>
              <a:t> network</a:t>
            </a:r>
          </a:p>
          <a:p>
            <a:pPr lvl="1"/>
            <a:r>
              <a:rPr lang="en-US" dirty="0">
                <a:ea typeface="ＭＳ Ｐゴシック" charset="-128"/>
                <a:cs typeface="ＭＳ Ｐゴシック" charset="-128"/>
              </a:rPr>
              <a:t>[P2.2: Discoveries in  </a:t>
            </a:r>
            <a:r>
              <a:rPr lang="en-US" dirty="0" err="1">
                <a:ea typeface="ＭＳ Ｐゴシック" charset="-128"/>
                <a:cs typeface="ＭＳ Ｐゴシック" charset="-128"/>
              </a:rPr>
              <a:t>neuro</a:t>
            </a:r>
            <a:r>
              <a:rPr lang="en-US" dirty="0">
                <a:ea typeface="ＭＳ Ｐゴシック" charset="-128"/>
                <a:cs typeface="ＭＳ Ｐゴシック" charset="-128"/>
              </a:rPr>
              <a:t>-semantics</a:t>
            </a:r>
          </a:p>
          <a:p>
            <a:pPr lvl="1"/>
            <a:r>
              <a:rPr lang="en-US" dirty="0">
                <a:ea typeface="ＭＳ Ｐゴシック" charset="-128"/>
                <a:cs typeface="ＭＳ Ｐゴシック" charset="-128"/>
              </a:rPr>
              <a:t>Speed]</a:t>
            </a:r>
          </a:p>
          <a:p>
            <a:r>
              <a:rPr lang="en-US" dirty="0">
                <a:ea typeface="ＭＳ Ｐゴシック" charset="-128"/>
                <a:cs typeface="ＭＳ Ｐゴシック" charset="-128"/>
              </a:rPr>
              <a:t>Conclusions</a:t>
            </a:r>
          </a:p>
        </p:txBody>
      </p:sp>
      <p:sp>
        <p:nvSpPr>
          <p:cNvPr id="22534" name="AutoShape 4"/>
          <p:cNvSpPr>
            <a:spLocks noChangeArrowheads="1"/>
          </p:cNvSpPr>
          <p:nvPr/>
        </p:nvSpPr>
        <p:spPr bwMode="auto">
          <a:xfrm>
            <a:off x="201613" y="3918743"/>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ko-KR"/>
              <a:t>Part 2</a:t>
            </a:r>
            <a:r>
              <a:rPr lang="en-US" altLang="ko-KR" dirty="0"/>
              <a:t>: Conclusions</a:t>
            </a:r>
          </a:p>
        </p:txBody>
      </p:sp>
      <p:sp>
        <p:nvSpPr>
          <p:cNvPr id="12291" name="Rectangle 3"/>
          <p:cNvSpPr>
            <a:spLocks noGrp="1" noChangeArrowheads="1"/>
          </p:cNvSpPr>
          <p:nvPr>
            <p:ph type="body" idx="1"/>
          </p:nvPr>
        </p:nvSpPr>
        <p:spPr>
          <a:xfrm>
            <a:off x="457200" y="1600200"/>
            <a:ext cx="8229600" cy="4724400"/>
          </a:xfrm>
          <a:noFill/>
        </p:spPr>
        <p:txBody>
          <a:bodyPr/>
          <a:lstStyle/>
          <a:p>
            <a:r>
              <a:rPr lang="en-US" altLang="ko-KR" dirty="0"/>
              <a:t>Time-evolving / heterogeneous graphs -&gt; tensors</a:t>
            </a:r>
          </a:p>
          <a:p>
            <a:r>
              <a:rPr lang="en-US" altLang="ko-KR" sz="3200" dirty="0"/>
              <a:t>PARAFAC finds patterns</a:t>
            </a:r>
          </a:p>
          <a:p>
            <a:r>
              <a:rPr lang="en-US" altLang="ko-KR" dirty="0"/>
              <a:t>(GigaTensor/HaTen2 -&gt; fast &amp; scalable)</a:t>
            </a:r>
            <a:endParaRPr lang="en-US" altLang="ko-KR" sz="3200" dirty="0"/>
          </a:p>
        </p:txBody>
      </p:sp>
      <p:sp>
        <p:nvSpPr>
          <p:cNvPr id="25" name="Date Placeholder 24"/>
          <p:cNvSpPr>
            <a:spLocks noGrp="1"/>
          </p:cNvSpPr>
          <p:nvPr>
            <p:ph type="dt" sz="half" idx="10"/>
          </p:nvPr>
        </p:nvSpPr>
        <p:spPr/>
        <p:txBody>
          <a:bodyPr/>
          <a:lstStyle/>
          <a:p>
            <a:pPr>
              <a:defRPr/>
            </a:pPr>
            <a:r>
              <a:rPr lang="en-US"/>
              <a:t>Amazon'16</a:t>
            </a:r>
          </a:p>
        </p:txBody>
      </p:sp>
      <p:sp>
        <p:nvSpPr>
          <p:cNvPr id="26" name="Slide Number Placeholder 25"/>
          <p:cNvSpPr>
            <a:spLocks noGrp="1"/>
          </p:cNvSpPr>
          <p:nvPr>
            <p:ph type="sldNum" sz="quarter" idx="12"/>
          </p:nvPr>
        </p:nvSpPr>
        <p:spPr/>
        <p:txBody>
          <a:bodyPr/>
          <a:lstStyle/>
          <a:p>
            <a:pPr>
              <a:defRPr/>
            </a:pPr>
            <a:fld id="{F9B43987-7F84-BB4A-8611-CDF75B6A737D}" type="slidenum">
              <a:rPr lang="en-US" smtClean="0"/>
              <a:pPr>
                <a:defRPr/>
              </a:pPr>
              <a:t>95</a:t>
            </a:fld>
            <a:endParaRPr lang="en-US"/>
          </a:p>
        </p:txBody>
      </p:sp>
      <p:sp>
        <p:nvSpPr>
          <p:cNvPr id="28" name="Footer Placeholder 27"/>
          <p:cNvSpPr>
            <a:spLocks noGrp="1"/>
          </p:cNvSpPr>
          <p:nvPr>
            <p:ph type="ftr" sz="quarter" idx="11"/>
          </p:nvPr>
        </p:nvSpPr>
        <p:spPr/>
        <p:txBody>
          <a:bodyPr/>
          <a:lstStyle/>
          <a:p>
            <a:pPr>
              <a:defRPr/>
            </a:pPr>
            <a:r>
              <a:rPr lang="en-US"/>
              <a:t>(c) 2016, C. Faloutsos</a:t>
            </a:r>
          </a:p>
        </p:txBody>
      </p:sp>
      <p:grpSp>
        <p:nvGrpSpPr>
          <p:cNvPr id="2" name="Group 34"/>
          <p:cNvGrpSpPr>
            <a:grpSpLocks noChangeAspect="1"/>
          </p:cNvGrpSpPr>
          <p:nvPr/>
        </p:nvGrpSpPr>
        <p:grpSpPr>
          <a:xfrm>
            <a:off x="819149" y="4404469"/>
            <a:ext cx="1720850" cy="1059549"/>
            <a:chOff x="1409700" y="3761003"/>
            <a:chExt cx="3441700" cy="2119097"/>
          </a:xfrm>
        </p:grpSpPr>
        <p:sp>
          <p:nvSpPr>
            <p:cNvPr id="36" name="Rectangle 35"/>
            <p:cNvSpPr>
              <a:spLocks noChangeArrowheads="1"/>
            </p:cNvSpPr>
            <p:nvPr/>
          </p:nvSpPr>
          <p:spPr bwMode="auto">
            <a:xfrm>
              <a:off x="3657600" y="4419600"/>
              <a:ext cx="46038" cy="1422400"/>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37" name="Rectangle 36"/>
            <p:cNvSpPr>
              <a:spLocks noChangeArrowheads="1"/>
            </p:cNvSpPr>
            <p:nvPr/>
          </p:nvSpPr>
          <p:spPr bwMode="auto">
            <a:xfrm>
              <a:off x="1422400" y="4419600"/>
              <a:ext cx="990600" cy="1422400"/>
            </a:xfrm>
            <a:prstGeom prst="rect">
              <a:avLst/>
            </a:prstGeom>
            <a:noFill/>
            <a:ln w="28575">
              <a:solidFill>
                <a:schemeClr val="tx1"/>
              </a:solidFill>
              <a:round/>
              <a:headEnd type="none" w="sm" len="sm"/>
              <a:tailEnd type="triangle" w="med" len="med"/>
            </a:ln>
          </p:spPr>
          <p:txBody>
            <a:bodyPr wrap="none" anchor="ctr">
              <a:prstTxWarp prst="textNoShape">
                <a:avLst/>
              </a:prstTxWarp>
            </a:bodyPr>
            <a:lstStyle/>
            <a:p>
              <a:endParaRPr lang="en-US"/>
            </a:p>
          </p:txBody>
        </p:sp>
        <p:sp>
          <p:nvSpPr>
            <p:cNvPr id="38" name="Rectangle 37"/>
            <p:cNvSpPr/>
            <p:nvPr/>
          </p:nvSpPr>
          <p:spPr bwMode="auto">
            <a:xfrm>
              <a:off x="1435100" y="4432300"/>
              <a:ext cx="6096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sp>
          <p:nvSpPr>
            <p:cNvPr id="39" name="Rectangle 38"/>
            <p:cNvSpPr/>
            <p:nvPr/>
          </p:nvSpPr>
          <p:spPr bwMode="auto">
            <a:xfrm>
              <a:off x="2082800" y="4940300"/>
              <a:ext cx="101600" cy="4699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0" name="Rectangle 39"/>
            <p:cNvSpPr/>
            <p:nvPr/>
          </p:nvSpPr>
          <p:spPr bwMode="auto">
            <a:xfrm>
              <a:off x="2184400" y="5626100"/>
              <a:ext cx="215900" cy="127000"/>
            </a:xfrm>
            <a:prstGeom prst="rect">
              <a:avLst/>
            </a:prstGeom>
            <a:solidFill>
              <a:srgbClr val="FF33CC"/>
            </a:solidFill>
            <a:ln w="3175" cap="flat" cmpd="sng" algn="ctr">
              <a:solidFill>
                <a:srgbClr val="FF33CC"/>
              </a:solidFill>
              <a:prstDash val="solid"/>
              <a:round/>
              <a:headEnd type="none" w="sm" len="sm"/>
              <a:tailEnd type="none" w="med" len="med"/>
            </a:ln>
            <a:effectLst/>
          </p:spPr>
          <p:txBody>
            <a:bodyPr rtlCol="0" anchor="ctr"/>
            <a:lstStyle/>
            <a:p>
              <a:pPr algn="ctr"/>
              <a:endParaRPr lang="en-US"/>
            </a:p>
          </p:txBody>
        </p:sp>
        <p:sp>
          <p:nvSpPr>
            <p:cNvPr id="41" name="Rectangle 40"/>
            <p:cNvSpPr/>
            <p:nvPr/>
          </p:nvSpPr>
          <p:spPr bwMode="auto">
            <a:xfrm>
              <a:off x="3644900" y="4419600"/>
              <a:ext cx="76200" cy="393700"/>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nvGrpSpPr>
            <p:cNvPr id="3" name="Group 37"/>
            <p:cNvGrpSpPr/>
            <p:nvPr/>
          </p:nvGrpSpPr>
          <p:grpSpPr>
            <a:xfrm>
              <a:off x="3873500" y="4356100"/>
              <a:ext cx="977900" cy="50799"/>
              <a:chOff x="3873500" y="4356100"/>
              <a:chExt cx="977900" cy="50799"/>
            </a:xfrm>
          </p:grpSpPr>
          <p:sp>
            <p:nvSpPr>
              <p:cNvPr id="49"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50" name="Rectangle 49"/>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sp>
          <p:nvSpPr>
            <p:cNvPr id="43" name="TextBox 42"/>
            <p:cNvSpPr txBox="1"/>
            <p:nvPr/>
          </p:nvSpPr>
          <p:spPr>
            <a:xfrm>
              <a:off x="3026844" y="4445001"/>
              <a:ext cx="379382" cy="492444"/>
            </a:xfrm>
            <a:prstGeom prst="rect">
              <a:avLst/>
            </a:prstGeom>
            <a:noFill/>
          </p:spPr>
          <p:txBody>
            <a:bodyPr wrap="none" rtlCol="0">
              <a:spAutoFit/>
            </a:bodyPr>
            <a:lstStyle/>
            <a:p>
              <a:r>
                <a:rPr lang="en-US" dirty="0"/>
                <a:t>=</a:t>
              </a:r>
            </a:p>
          </p:txBody>
        </p:sp>
        <p:sp>
          <p:nvSpPr>
            <p:cNvPr id="44" name="Parallelogram 43"/>
            <p:cNvSpPr/>
            <p:nvPr/>
          </p:nvSpPr>
          <p:spPr bwMode="auto">
            <a:xfrm>
              <a:off x="1409700" y="3949700"/>
              <a:ext cx="1473200" cy="431800"/>
            </a:xfrm>
            <a:prstGeom prst="parallelogram">
              <a:avLst>
                <a:gd name="adj" fmla="val 95588"/>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5" name="Parallelogram 44"/>
            <p:cNvSpPr/>
            <p:nvPr/>
          </p:nvSpPr>
          <p:spPr bwMode="auto">
            <a:xfrm rot="5400000" flipV="1">
              <a:off x="1689100" y="4699000"/>
              <a:ext cx="1917700" cy="444500"/>
            </a:xfrm>
            <a:prstGeom prst="parallelogram">
              <a:avLst>
                <a:gd name="adj" fmla="val 98007"/>
              </a:avLst>
            </a:prstGeom>
            <a:no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grpSp>
          <p:nvGrpSpPr>
            <p:cNvPr id="4" name="Group 38"/>
            <p:cNvGrpSpPr/>
            <p:nvPr/>
          </p:nvGrpSpPr>
          <p:grpSpPr>
            <a:xfrm rot="18634327">
              <a:off x="3582932" y="4035585"/>
              <a:ext cx="625012" cy="75847"/>
              <a:chOff x="3873500" y="4356100"/>
              <a:chExt cx="977900" cy="50799"/>
            </a:xfrm>
          </p:grpSpPr>
          <p:sp>
            <p:nvSpPr>
              <p:cNvPr id="47" name="Rectangle 10"/>
              <p:cNvSpPr>
                <a:spLocks noChangeArrowheads="1"/>
              </p:cNvSpPr>
              <p:nvPr/>
            </p:nvSpPr>
            <p:spPr bwMode="auto">
              <a:xfrm>
                <a:off x="3873500" y="4356100"/>
                <a:ext cx="977900" cy="45719"/>
              </a:xfrm>
              <a:prstGeom prst="rect">
                <a:avLst/>
              </a:prstGeom>
              <a:noFill/>
              <a:ln w="28575">
                <a:solidFill>
                  <a:srgbClr val="008000"/>
                </a:solidFill>
                <a:prstDash val="sysDot"/>
                <a:round/>
                <a:headEnd type="none" w="sm" len="sm"/>
                <a:tailEnd type="triangle" w="med" len="med"/>
              </a:ln>
            </p:spPr>
            <p:txBody>
              <a:bodyPr wrap="none" anchor="ctr">
                <a:prstTxWarp prst="textNoShape">
                  <a:avLst/>
                </a:prstTxWarp>
              </a:bodyPr>
              <a:lstStyle/>
              <a:p>
                <a:endParaRPr lang="en-US"/>
              </a:p>
            </p:txBody>
          </p:sp>
          <p:sp>
            <p:nvSpPr>
              <p:cNvPr id="48" name="Rectangle 47"/>
              <p:cNvSpPr/>
              <p:nvPr/>
            </p:nvSpPr>
            <p:spPr bwMode="auto">
              <a:xfrm>
                <a:off x="3873500" y="4361180"/>
                <a:ext cx="584200" cy="45719"/>
              </a:xfrm>
              <a:prstGeom prst="rect">
                <a:avLst/>
              </a:prstGeom>
              <a:solidFill>
                <a:srgbClr val="008000"/>
              </a:solidFill>
              <a:ln w="3175" cap="flat" cmpd="sng" algn="ctr">
                <a:solidFill>
                  <a:srgbClr val="008000"/>
                </a:solidFill>
                <a:prstDash val="solid"/>
                <a:round/>
                <a:headEnd type="none" w="sm" len="sm"/>
                <a:tailEnd type="none" w="med" len="med"/>
              </a:ln>
              <a:effectLst/>
            </p:spPr>
            <p:txBody>
              <a:bodyPr rtlCol="0" anchor="ctr"/>
              <a:lstStyle/>
              <a:p>
                <a:pPr algn="ctr"/>
                <a:endParaRPr lang="en-US"/>
              </a:p>
            </p:txBody>
          </p:sp>
        </p:grpSp>
      </p:grpSp>
      <p:grpSp>
        <p:nvGrpSpPr>
          <p:cNvPr id="24" name="Group 23"/>
          <p:cNvGrpSpPr/>
          <p:nvPr/>
        </p:nvGrpSpPr>
        <p:grpSpPr>
          <a:xfrm>
            <a:off x="4025900" y="4254499"/>
            <a:ext cx="4267200" cy="1562101"/>
            <a:chOff x="281852" y="3647840"/>
            <a:chExt cx="8689400" cy="2095644"/>
          </a:xfrm>
        </p:grpSpPr>
        <p:pic>
          <p:nvPicPr>
            <p:cNvPr id="27" name="Picture 2" descr="C:\Users\maraujo\Dropbox\acomp_heavy5star.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1852" y="3659656"/>
              <a:ext cx="2762684" cy="2072013"/>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29" name="Picture 3" descr="C:\Users\maraujo\Dropbox\bcomp_heavy5star.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99064" y="3647840"/>
              <a:ext cx="2794191" cy="2095644"/>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30" name="Picture 4" descr="C:\Users\maraujo\Dropbox\ccomp_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18452" y="3864769"/>
              <a:ext cx="3352800" cy="1866900"/>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31" name="Rectangle 30"/>
            <p:cNvSpPr/>
            <p:nvPr/>
          </p:nvSpPr>
          <p:spPr bwMode="auto">
            <a:xfrm>
              <a:off x="2082800" y="41148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2" name="Rectangle 31"/>
            <p:cNvSpPr/>
            <p:nvPr/>
          </p:nvSpPr>
          <p:spPr bwMode="auto">
            <a:xfrm>
              <a:off x="35433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3" name="Rectangle 32"/>
            <p:cNvSpPr/>
            <p:nvPr/>
          </p:nvSpPr>
          <p:spPr bwMode="auto">
            <a:xfrm>
              <a:off x="4787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35" name="Rectangle 34"/>
            <p:cNvSpPr/>
            <p:nvPr/>
          </p:nvSpPr>
          <p:spPr bwMode="auto">
            <a:xfrm>
              <a:off x="4914900" y="41402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2" name="Rectangle 41"/>
            <p:cNvSpPr/>
            <p:nvPr/>
          </p:nvSpPr>
          <p:spPr bwMode="auto">
            <a:xfrm>
              <a:off x="46482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46" name="Rectangle 45"/>
            <p:cNvSpPr/>
            <p:nvPr/>
          </p:nvSpPr>
          <p:spPr bwMode="auto">
            <a:xfrm>
              <a:off x="3708400" y="4127500"/>
              <a:ext cx="58419" cy="1130300"/>
            </a:xfrm>
            <a:prstGeom prst="rect">
              <a:avLst/>
            </a:prstGeom>
            <a:solidFill>
              <a:schemeClr val="tx1"/>
            </a:solidFill>
            <a:ln w="3175" cap="flat" cmpd="sng" algn="ctr">
              <a:solidFill>
                <a:schemeClr val="tx1"/>
              </a:solidFill>
              <a:prstDash val="solid"/>
              <a:round/>
              <a:headEnd type="none" w="sm" len="sm"/>
              <a:tailEnd type="none" w="med" len="med"/>
            </a:ln>
            <a:effectLst/>
          </p:spPr>
          <p:txBody>
            <a:bodyPr rtlCol="0" anchor="ctr"/>
            <a:lstStyle/>
            <a:p>
              <a:pPr algn="ctr"/>
              <a:endParaRPr lang="en-US"/>
            </a:p>
          </p:txBody>
        </p:sp>
        <p:sp>
          <p:nvSpPr>
            <p:cNvPr id="51" name="Freeform 50"/>
            <p:cNvSpPr/>
            <p:nvPr/>
          </p:nvSpPr>
          <p:spPr bwMode="auto">
            <a:xfrm>
              <a:off x="6079067" y="4656667"/>
              <a:ext cx="1337733" cy="829733"/>
            </a:xfrm>
            <a:custGeom>
              <a:avLst/>
              <a:gdLst>
                <a:gd name="connsiteX0" fmla="*/ 0 w 1337733"/>
                <a:gd name="connsiteY0" fmla="*/ 812800 h 829733"/>
                <a:gd name="connsiteX1" fmla="*/ 440266 w 1337733"/>
                <a:gd name="connsiteY1" fmla="*/ 118533 h 829733"/>
                <a:gd name="connsiteX2" fmla="*/ 711200 w 1337733"/>
                <a:gd name="connsiteY2" fmla="*/ 0 h 829733"/>
                <a:gd name="connsiteX3" fmla="*/ 1066800 w 1337733"/>
                <a:gd name="connsiteY3" fmla="*/ 84666 h 829733"/>
                <a:gd name="connsiteX4" fmla="*/ 1337733 w 1337733"/>
                <a:gd name="connsiteY4" fmla="*/ 829733 h 829733"/>
                <a:gd name="connsiteX5" fmla="*/ 1337733 w 1337733"/>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733" h="829733">
                  <a:moveTo>
                    <a:pt x="0" y="812800"/>
                  </a:moveTo>
                  <a:lnTo>
                    <a:pt x="440266" y="118533"/>
                  </a:lnTo>
                  <a:lnTo>
                    <a:pt x="711200" y="0"/>
                  </a:lnTo>
                  <a:lnTo>
                    <a:pt x="1066800" y="84666"/>
                  </a:lnTo>
                  <a:lnTo>
                    <a:pt x="1337733" y="829733"/>
                  </a:lnTo>
                  <a:lnTo>
                    <a:pt x="1337733" y="829733"/>
                  </a:lnTo>
                </a:path>
              </a:pathLst>
            </a:custGeom>
            <a:noFill/>
            <a:ln w="76200" cap="flat" cmpd="sng" algn="ctr">
              <a:solidFill>
                <a:srgbClr val="FF6600"/>
              </a:solidFill>
              <a:prstDash val="solid"/>
              <a:round/>
              <a:headEnd type="none" w="sm" len="sm"/>
              <a:tailEnd type="none" w="med" len="med"/>
            </a:ln>
            <a:effectLst/>
          </p:spPr>
          <p:txBody>
            <a:bodyPr rtlCol="0" anchor="ctr"/>
            <a:lstStyle/>
            <a:p>
              <a:pPr algn="ctr"/>
              <a:endParaRPr lang="en-US"/>
            </a:p>
          </p:txBody>
        </p:sp>
      </p:grpSp>
    </p:spTree>
    <p:extLst>
      <p:ext uri="{BB962C8B-B14F-4D97-AF65-F5344CB8AC3E}">
        <p14:creationId xmlns:p14="http://schemas.microsoft.com/office/powerpoint/2010/main" val="2648362272"/>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r>
              <a:rPr lang="en-US"/>
              <a:t>(c) 2016, C. Faloutsos</a:t>
            </a:r>
          </a:p>
        </p:txBody>
      </p:sp>
      <p:sp>
        <p:nvSpPr>
          <p:cNvPr id="22531" name="Slide Number Placeholder 5"/>
          <p:cNvSpPr>
            <a:spLocks noGrp="1"/>
          </p:cNvSpPr>
          <p:nvPr>
            <p:ph type="sldNum" sz="quarter" idx="12"/>
          </p:nvPr>
        </p:nvSpPr>
        <p:spPr>
          <a:noFill/>
        </p:spPr>
        <p:txBody>
          <a:bodyPr/>
          <a:lstStyle/>
          <a:p>
            <a:fld id="{CA9CF61F-D18B-5946-9F36-FA97BCA712E8}" type="slidenum">
              <a:rPr lang="en-US" smtClean="0"/>
              <a:pPr/>
              <a:t>96</a:t>
            </a:fld>
            <a:endParaRPr lang="en-US"/>
          </a:p>
        </p:txBody>
      </p:sp>
      <p:sp>
        <p:nvSpPr>
          <p:cNvPr id="22532" name="Rectangle 2"/>
          <p:cNvSpPr>
            <a:spLocks noGrp="1" noChangeArrowheads="1"/>
          </p:cNvSpPr>
          <p:nvPr>
            <p:ph type="title"/>
          </p:nvPr>
        </p:nvSpPr>
        <p:spPr/>
        <p:txBody>
          <a:bodyPr/>
          <a:lstStyle/>
          <a:p>
            <a:r>
              <a:rPr lang="en-US" sz="3600" dirty="0">
                <a:ea typeface="ＭＳ Ｐゴシック" charset="-128"/>
                <a:cs typeface="ＭＳ Ｐゴシック" charset="-128"/>
              </a:rPr>
              <a:t>Roadmap</a:t>
            </a:r>
          </a:p>
        </p:txBody>
      </p:sp>
      <p:sp>
        <p:nvSpPr>
          <p:cNvPr id="22533" name="Rectangle 3"/>
          <p:cNvSpPr>
            <a:spLocks noGrp="1" noChangeArrowheads="1"/>
          </p:cNvSpPr>
          <p:nvPr>
            <p:ph type="body" idx="1"/>
          </p:nvPr>
        </p:nvSpPr>
        <p:spPr/>
        <p:txBody>
          <a:bodyPr/>
          <a:lstStyle/>
          <a:p>
            <a:r>
              <a:rPr lang="en-US" dirty="0">
                <a:ea typeface="ＭＳ Ｐゴシック" charset="-128"/>
                <a:cs typeface="ＭＳ Ｐゴシック" charset="-128"/>
              </a:rPr>
              <a:t>Introduction – Motivation</a:t>
            </a:r>
          </a:p>
          <a:p>
            <a:pPr lvl="1"/>
            <a:r>
              <a:rPr lang="en-US" dirty="0">
                <a:ea typeface="ＭＳ Ｐゴシック" charset="-128"/>
                <a:cs typeface="ＭＳ Ｐゴシック" charset="-128"/>
              </a:rPr>
              <a:t>Why study (big) graphs?</a:t>
            </a:r>
          </a:p>
          <a:p>
            <a:r>
              <a:rPr lang="en-US" dirty="0">
                <a:ea typeface="ＭＳ Ｐゴシック" charset="-128"/>
                <a:cs typeface="ＭＳ Ｐゴシック" charset="-128"/>
              </a:rPr>
              <a:t>Part#1: Patterns in graphs</a:t>
            </a:r>
          </a:p>
          <a:p>
            <a:r>
              <a:rPr lang="en-US" dirty="0">
                <a:ea typeface="ＭＳ Ｐゴシック" charset="-128"/>
                <a:cs typeface="ＭＳ Ｐゴシック" charset="-128"/>
              </a:rPr>
              <a:t>Part#2: time-evolving graphs; tensors</a:t>
            </a:r>
          </a:p>
          <a:p>
            <a:r>
              <a:rPr lang="en-US" dirty="0">
                <a:ea typeface="ＭＳ Ｐゴシック" charset="-128"/>
                <a:cs typeface="ＭＳ Ｐゴシック" charset="-128"/>
              </a:rPr>
              <a:t>Acknowledgements and Conclusions</a:t>
            </a:r>
          </a:p>
        </p:txBody>
      </p:sp>
      <p:sp>
        <p:nvSpPr>
          <p:cNvPr id="22534" name="AutoShape 4"/>
          <p:cNvSpPr>
            <a:spLocks noChangeArrowheads="1"/>
          </p:cNvSpPr>
          <p:nvPr/>
        </p:nvSpPr>
        <p:spPr bwMode="auto">
          <a:xfrm>
            <a:off x="214313" y="3935930"/>
            <a:ext cx="377825" cy="290513"/>
          </a:xfrm>
          <a:prstGeom prst="rightArrow">
            <a:avLst>
              <a:gd name="adj1" fmla="val 50000"/>
              <a:gd name="adj2" fmla="val 32514"/>
            </a:avLst>
          </a:prstGeom>
          <a:solidFill>
            <a:schemeClr val="tx2"/>
          </a:solidFill>
          <a:ln w="28575">
            <a:solidFill>
              <a:schemeClr val="tx2"/>
            </a:solidFill>
            <a:miter lim="800000"/>
            <a:headEnd type="none" w="sm" len="sm"/>
            <a:tailEnd/>
          </a:ln>
        </p:spPr>
        <p:txBody>
          <a:bodyPr wrap="none" anchor="ctr">
            <a:prstTxWarp prst="textNoShape">
              <a:avLst/>
            </a:prstTxWarp>
          </a:bodyPr>
          <a:lstStyle/>
          <a:p>
            <a:endParaRPr lang="en-US"/>
          </a:p>
        </p:txBody>
      </p:sp>
      <p:sp>
        <p:nvSpPr>
          <p:cNvPr id="22535" name="Date Placeholder 7"/>
          <p:cNvSpPr>
            <a:spLocks noGrp="1"/>
          </p:cNvSpPr>
          <p:nvPr>
            <p:ph type="dt" sz="quarter" idx="10"/>
          </p:nvPr>
        </p:nvSpPr>
        <p:spPr>
          <a:noFill/>
        </p:spPr>
        <p:txBody>
          <a:bodyPr/>
          <a:lstStyle/>
          <a:p>
            <a:r>
              <a:rPr lang="en-US"/>
              <a:t>Amazon'16</a:t>
            </a:r>
          </a:p>
        </p:txBody>
      </p:sp>
      <p:pic>
        <p:nvPicPr>
          <p:cNvPr id="8" name="Picture 7" descr="energygen-roads.jpg"/>
          <p:cNvPicPr>
            <a:picLocks noChangeAspect="1"/>
          </p:cNvPicPr>
          <p:nvPr/>
        </p:nvPicPr>
        <p:blipFill>
          <a:blip r:embed="rId2"/>
          <a:srcRect/>
          <a:stretch>
            <a:fillRect/>
          </a:stretch>
        </p:blipFill>
        <p:spPr bwMode="auto">
          <a:xfrm>
            <a:off x="6267450" y="1371600"/>
            <a:ext cx="2457450" cy="1212850"/>
          </a:xfrm>
          <a:prstGeom prst="rect">
            <a:avLst/>
          </a:prstGeom>
          <a:noFill/>
          <a:ln w="9525">
            <a:noFill/>
            <a:miter lim="800000"/>
            <a:headEnd/>
            <a:tailEnd/>
          </a:ln>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Footer Placeholder 4"/>
          <p:cNvSpPr>
            <a:spLocks noGrp="1"/>
          </p:cNvSpPr>
          <p:nvPr>
            <p:ph type="ftr" sz="quarter" idx="11"/>
          </p:nvPr>
        </p:nvSpPr>
        <p:spPr>
          <a:noFill/>
        </p:spPr>
        <p:txBody>
          <a:bodyPr/>
          <a:lstStyle/>
          <a:p>
            <a:r>
              <a:rPr lang="en-US"/>
              <a:t>(c) 2016, C. Faloutsos</a:t>
            </a:r>
          </a:p>
        </p:txBody>
      </p:sp>
      <p:sp>
        <p:nvSpPr>
          <p:cNvPr id="259075" name="Slide Number Placeholder 5"/>
          <p:cNvSpPr>
            <a:spLocks noGrp="1"/>
          </p:cNvSpPr>
          <p:nvPr>
            <p:ph type="sldNum" sz="quarter" idx="12"/>
          </p:nvPr>
        </p:nvSpPr>
        <p:spPr>
          <a:noFill/>
        </p:spPr>
        <p:txBody>
          <a:bodyPr/>
          <a:lstStyle/>
          <a:p>
            <a:fld id="{26337C36-4169-E34D-8EA6-104720BA7F78}" type="slidenum">
              <a:rPr lang="en-US" smtClean="0"/>
              <a:pPr/>
              <a:t>97</a:t>
            </a:fld>
            <a:endParaRPr lang="en-US"/>
          </a:p>
        </p:txBody>
      </p:sp>
      <p:sp>
        <p:nvSpPr>
          <p:cNvPr id="259076" name="Rectangle 2"/>
          <p:cNvSpPr>
            <a:spLocks noGrp="1" noChangeArrowheads="1"/>
          </p:cNvSpPr>
          <p:nvPr>
            <p:ph type="title"/>
          </p:nvPr>
        </p:nvSpPr>
        <p:spPr>
          <a:xfrm>
            <a:off x="685800" y="304800"/>
            <a:ext cx="7772400" cy="685800"/>
          </a:xfrm>
        </p:spPr>
        <p:txBody>
          <a:bodyPr/>
          <a:lstStyle/>
          <a:p>
            <a:r>
              <a:rPr lang="en-US" sz="4400" dirty="0">
                <a:ea typeface="ＭＳ Ｐゴシック" charset="-128"/>
                <a:cs typeface="ＭＳ Ｐゴシック" charset="-128"/>
              </a:rPr>
              <a:t>Thanks</a:t>
            </a:r>
            <a:endParaRPr lang="en-US" sz="3600" dirty="0">
              <a:ea typeface="ＭＳ Ｐゴシック" charset="-128"/>
              <a:cs typeface="ＭＳ Ｐゴシック" charset="-128"/>
            </a:endParaRPr>
          </a:p>
        </p:txBody>
      </p:sp>
      <p:sp>
        <p:nvSpPr>
          <p:cNvPr id="259090" name="Date Placeholder 22"/>
          <p:cNvSpPr>
            <a:spLocks noGrp="1"/>
          </p:cNvSpPr>
          <p:nvPr>
            <p:ph type="dt" sz="quarter" idx="10"/>
          </p:nvPr>
        </p:nvSpPr>
        <p:spPr>
          <a:noFill/>
        </p:spPr>
        <p:txBody>
          <a:bodyPr/>
          <a:lstStyle/>
          <a:p>
            <a:r>
              <a:rPr lang="en-US"/>
              <a:t>Amazon'16</a:t>
            </a:r>
          </a:p>
        </p:txBody>
      </p:sp>
      <p:sp>
        <p:nvSpPr>
          <p:cNvPr id="26" name="Text Box 5"/>
          <p:cNvSpPr txBox="1">
            <a:spLocks noChangeArrowheads="1"/>
          </p:cNvSpPr>
          <p:nvPr/>
        </p:nvSpPr>
        <p:spPr bwMode="auto">
          <a:xfrm>
            <a:off x="0" y="5226050"/>
            <a:ext cx="9144000" cy="1631950"/>
          </a:xfrm>
          <a:prstGeom prst="rect">
            <a:avLst/>
          </a:prstGeom>
          <a:solidFill>
            <a:schemeClr val="accent4">
              <a:lumMod val="10000"/>
              <a:lumOff val="90000"/>
            </a:schemeClr>
          </a:solidFill>
          <a:ln w="28575">
            <a:noFill/>
            <a:miter lim="800000"/>
            <a:headEnd type="none" w="sm" len="sm"/>
            <a:tailEnd/>
          </a:ln>
        </p:spPr>
        <p:txBody>
          <a:bodyPr>
            <a:prstTxWarp prst="textNoShape">
              <a:avLst/>
            </a:prstTxWarp>
            <a:spAutoFit/>
          </a:bodyPr>
          <a:lstStyle/>
          <a:p>
            <a:pPr algn="l">
              <a:defRPr/>
            </a:pPr>
            <a:r>
              <a:rPr kumimoji="0" lang="en-US" sz="3600" dirty="0">
                <a:latin typeface="Times New Roman" charset="0"/>
              </a:rPr>
              <a:t>Thanks to: </a:t>
            </a:r>
            <a:r>
              <a:rPr kumimoji="0" lang="en-US" sz="3200" dirty="0">
                <a:latin typeface="Times New Roman" charset="0"/>
              </a:rPr>
              <a:t>NSF IIS-0705359, IIS-0534205, </a:t>
            </a:r>
          </a:p>
          <a:p>
            <a:pPr algn="l">
              <a:defRPr/>
            </a:pPr>
            <a:r>
              <a:rPr kumimoji="0" lang="en-US" sz="3200" dirty="0">
                <a:latin typeface="Times New Roman" charset="0"/>
              </a:rPr>
              <a:t>CTA-INARC</a:t>
            </a:r>
            <a:r>
              <a:rPr kumimoji="0" lang="en-US" sz="2800" dirty="0">
                <a:latin typeface="Times New Roman" charset="0"/>
              </a:rPr>
              <a:t>; </a:t>
            </a:r>
            <a:r>
              <a:rPr kumimoji="0" lang="en-US" sz="3200" dirty="0">
                <a:latin typeface="Times New Roman" charset="0"/>
              </a:rPr>
              <a:t>Yahoo (M45), LLNL, IBM, SPRINT, Google, INTEL, HP, </a:t>
            </a:r>
            <a:r>
              <a:rPr kumimoji="0" lang="en-US" sz="3200" dirty="0" err="1">
                <a:latin typeface="Times New Roman" charset="0"/>
              </a:rPr>
              <a:t>iLab</a:t>
            </a:r>
            <a:endParaRPr kumimoji="0" lang="en-US" sz="3200" dirty="0">
              <a:latin typeface="Times New Roman" charset="0"/>
            </a:endParaRPr>
          </a:p>
        </p:txBody>
      </p:sp>
      <p:sp>
        <p:nvSpPr>
          <p:cNvPr id="10" name="TextBox 9"/>
          <p:cNvSpPr txBox="1"/>
          <p:nvPr/>
        </p:nvSpPr>
        <p:spPr>
          <a:xfrm>
            <a:off x="60966" y="4127500"/>
            <a:ext cx="9083034" cy="892552"/>
          </a:xfrm>
          <a:prstGeom prst="rect">
            <a:avLst/>
          </a:prstGeom>
          <a:noFill/>
        </p:spPr>
        <p:txBody>
          <a:bodyPr wrap="square" rtlCol="0">
            <a:spAutoFit/>
          </a:bodyPr>
          <a:lstStyle/>
          <a:p>
            <a:pPr algn="l"/>
            <a:r>
              <a:rPr lang="en-US" i="1" dirty="0"/>
              <a:t>Disclaimer: All opinions are mine; not necessarily reflecting the opinions of the funding agencies</a:t>
            </a:r>
          </a:p>
        </p:txBody>
      </p:sp>
      <p:pic>
        <p:nvPicPr>
          <p:cNvPr id="12" name="Picture 8" descr="http://t0.gstatic.com/images?q=tbn:ANd9GcQwW9RUUz_lvl3egp8FAlbWHHU3Wy5q-UydlG30DVwo5lUBYlm-"/>
          <p:cNvPicPr>
            <a:picLocks noChangeAspect="1" noChangeArrowheads="1"/>
          </p:cNvPicPr>
          <p:nvPr/>
        </p:nvPicPr>
        <p:blipFill>
          <a:blip r:embed="rId3"/>
          <a:srcRect/>
          <a:stretch>
            <a:fillRect/>
          </a:stretch>
        </p:blipFill>
        <p:spPr bwMode="auto">
          <a:xfrm>
            <a:off x="495300" y="2146300"/>
            <a:ext cx="1282700" cy="1282700"/>
          </a:xfrm>
          <a:prstGeom prst="rect">
            <a:avLst/>
          </a:prstGeom>
          <a:noFill/>
          <a:ln w="9525">
            <a:noFill/>
            <a:miter lim="800000"/>
            <a:headEnd/>
            <a:tailEnd/>
          </a:ln>
        </p:spPr>
      </p:pic>
      <p:pic>
        <p:nvPicPr>
          <p:cNvPr id="13" name="Picture 2" descr="http://t0.gstatic.com/images?q=tbn:ANd9GcQpH156shFzSx1HmAKxsBrk_sUtGWXvGLHm6T2QYpOnRxkrEmDtwQ"/>
          <p:cNvPicPr>
            <a:picLocks noChangeAspect="1" noChangeArrowheads="1"/>
          </p:cNvPicPr>
          <p:nvPr/>
        </p:nvPicPr>
        <p:blipFill>
          <a:blip r:embed="rId4"/>
          <a:srcRect/>
          <a:stretch>
            <a:fillRect/>
          </a:stretch>
        </p:blipFill>
        <p:spPr bwMode="auto">
          <a:xfrm>
            <a:off x="482601" y="1181101"/>
            <a:ext cx="1003300" cy="1003300"/>
          </a:xfrm>
          <a:prstGeom prst="rect">
            <a:avLst/>
          </a:prstGeom>
          <a:noFill/>
          <a:ln w="9525">
            <a:noFill/>
            <a:miter lim="800000"/>
            <a:headEnd/>
            <a:tailEnd/>
          </a:ln>
        </p:spPr>
      </p:pic>
      <p:pic>
        <p:nvPicPr>
          <p:cNvPr id="14" name="Picture 4" descr="http://t3.gstatic.com/images?q=tbn:ANd9GcTng4xTWHY93yuRDj-Bedx1eiVD1y21bFp2PJksa0lvz_EEgRCT"/>
          <p:cNvPicPr>
            <a:picLocks noChangeAspect="1" noChangeArrowheads="1"/>
          </p:cNvPicPr>
          <p:nvPr/>
        </p:nvPicPr>
        <p:blipFill>
          <a:blip r:embed="rId5"/>
          <a:srcRect/>
          <a:stretch>
            <a:fillRect/>
          </a:stretch>
        </p:blipFill>
        <p:spPr bwMode="auto">
          <a:xfrm>
            <a:off x="3200400" y="1231900"/>
            <a:ext cx="725786" cy="939800"/>
          </a:xfrm>
          <a:prstGeom prst="rect">
            <a:avLst/>
          </a:prstGeom>
          <a:noFill/>
          <a:ln w="9525">
            <a:noFill/>
            <a:miter lim="800000"/>
            <a:headEnd/>
            <a:tailEnd/>
          </a:ln>
        </p:spPr>
      </p:pic>
      <p:pic>
        <p:nvPicPr>
          <p:cNvPr id="15" name="Picture 6" descr="http://t3.gstatic.com/images?q=tbn:ANd9GcRyhsRNATG9Oqs9nIruJrm_NKgmSXntnuDzccqbfYZXSEOGlU7Sd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41500" y="1346200"/>
            <a:ext cx="1219200" cy="667684"/>
          </a:xfrm>
          <a:prstGeom prst="rect">
            <a:avLst/>
          </a:prstGeom>
          <a:noFill/>
          <a:ln w="9525">
            <a:noFill/>
            <a:miter lim="800000"/>
            <a:headEnd/>
            <a:tailEnd/>
          </a:ln>
        </p:spPr>
      </p:pic>
      <p:pic>
        <p:nvPicPr>
          <p:cNvPr id="16" name="Picture 8" descr="http://t0.gstatic.com/images?q=tbn:ANd9GcSNeH3e6ds0bO1wz-uyNnvXZK8hcSs_GDAZuIi5zZzLBk_Rje8U-g"/>
          <p:cNvPicPr>
            <a:picLocks noChangeAspect="1" noChangeArrowheads="1"/>
          </p:cNvPicPr>
          <p:nvPr/>
        </p:nvPicPr>
        <p:blipFill>
          <a:blip r:embed="rId7"/>
          <a:srcRect/>
          <a:stretch>
            <a:fillRect/>
          </a:stretch>
        </p:blipFill>
        <p:spPr bwMode="auto">
          <a:xfrm>
            <a:off x="5664200" y="1395408"/>
            <a:ext cx="1485900" cy="738192"/>
          </a:xfrm>
          <a:prstGeom prst="rect">
            <a:avLst/>
          </a:prstGeom>
          <a:noFill/>
          <a:ln w="9525">
            <a:noFill/>
            <a:miter lim="800000"/>
            <a:headEnd/>
            <a:tailEnd/>
          </a:ln>
        </p:spPr>
      </p:pic>
      <p:pic>
        <p:nvPicPr>
          <p:cNvPr id="17" name="Picture 12" descr="http://t0.gstatic.com/images?q=tbn:ANd9GcTwsTT-JitD4771zdQJllgCbZvgmetUu28V59auEze3ysUMA5hb"/>
          <p:cNvPicPr>
            <a:picLocks noChangeAspect="1" noChangeArrowheads="1"/>
          </p:cNvPicPr>
          <p:nvPr/>
        </p:nvPicPr>
        <p:blipFill>
          <a:blip r:embed="rId8"/>
          <a:srcRect/>
          <a:stretch>
            <a:fillRect/>
          </a:stretch>
        </p:blipFill>
        <p:spPr bwMode="auto">
          <a:xfrm>
            <a:off x="4292600" y="1419225"/>
            <a:ext cx="1137476" cy="600075"/>
          </a:xfrm>
          <a:prstGeom prst="rect">
            <a:avLst/>
          </a:prstGeom>
          <a:noFill/>
          <a:ln w="9525">
            <a:noFill/>
            <a:miter lim="800000"/>
            <a:headEnd/>
            <a:tailEnd/>
          </a:ln>
        </p:spPr>
      </p:pic>
      <p:pic>
        <p:nvPicPr>
          <p:cNvPr id="18" name="Picture 12" descr="http://t1.gstatic.com/images?q=tbn:ANd9GcSR3_6yIokeQSlPL-KSrCEEZj_lZw4UJspnJMK1dfzAlXRQoa_K"/>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493000" y="1527180"/>
            <a:ext cx="1328850" cy="314320"/>
          </a:xfrm>
          <a:prstGeom prst="rect">
            <a:avLst/>
          </a:prstGeom>
          <a:noFill/>
          <a:ln w="9525">
            <a:noFill/>
            <a:miter lim="800000"/>
            <a:headEnd/>
            <a:tailEnd/>
          </a:ln>
        </p:spPr>
      </p:pic>
      <p:pic>
        <p:nvPicPr>
          <p:cNvPr id="19" name="Picture 18" descr="8_google_logo_by_ruth_kedar.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362199" y="2413001"/>
            <a:ext cx="1868129" cy="1016000"/>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9074" name="Footer Placeholder 4"/>
          <p:cNvSpPr>
            <a:spLocks noGrp="1"/>
          </p:cNvSpPr>
          <p:nvPr>
            <p:ph type="ftr" sz="quarter" idx="11"/>
          </p:nvPr>
        </p:nvSpPr>
        <p:spPr>
          <a:noFill/>
        </p:spPr>
        <p:txBody>
          <a:bodyPr/>
          <a:lstStyle/>
          <a:p>
            <a:r>
              <a:rPr lang="en-US"/>
              <a:t>(c) 2016, C. Faloutsos</a:t>
            </a:r>
          </a:p>
        </p:txBody>
      </p:sp>
      <p:sp>
        <p:nvSpPr>
          <p:cNvPr id="259075" name="Slide Number Placeholder 5"/>
          <p:cNvSpPr>
            <a:spLocks noGrp="1"/>
          </p:cNvSpPr>
          <p:nvPr>
            <p:ph type="sldNum" sz="quarter" idx="12"/>
          </p:nvPr>
        </p:nvSpPr>
        <p:spPr>
          <a:noFill/>
        </p:spPr>
        <p:txBody>
          <a:bodyPr/>
          <a:lstStyle/>
          <a:p>
            <a:fld id="{26337C36-4169-E34D-8EA6-104720BA7F78}" type="slidenum">
              <a:rPr lang="en-US" smtClean="0"/>
              <a:pPr/>
              <a:t>98</a:t>
            </a:fld>
            <a:endParaRPr lang="en-US"/>
          </a:p>
        </p:txBody>
      </p:sp>
      <p:sp>
        <p:nvSpPr>
          <p:cNvPr id="259076" name="Rectangle 2"/>
          <p:cNvSpPr>
            <a:spLocks noGrp="1" noChangeArrowheads="1"/>
          </p:cNvSpPr>
          <p:nvPr>
            <p:ph type="title"/>
          </p:nvPr>
        </p:nvSpPr>
        <p:spPr>
          <a:xfrm>
            <a:off x="685800" y="304800"/>
            <a:ext cx="7772400" cy="685800"/>
          </a:xfrm>
        </p:spPr>
        <p:txBody>
          <a:bodyPr/>
          <a:lstStyle/>
          <a:p>
            <a:r>
              <a:rPr lang="en-US" sz="4400" dirty="0">
                <a:ea typeface="ＭＳ Ｐゴシック" charset="-128"/>
                <a:cs typeface="ＭＳ Ｐゴシック" charset="-128"/>
              </a:rPr>
              <a:t>Cast</a:t>
            </a:r>
            <a:endParaRPr lang="en-US" sz="3600" dirty="0">
              <a:ea typeface="ＭＳ Ｐゴシック" charset="-128"/>
              <a:cs typeface="ＭＳ Ｐゴシック" charset="-128"/>
            </a:endParaRPr>
          </a:p>
        </p:txBody>
      </p:sp>
      <p:pic>
        <p:nvPicPr>
          <p:cNvPr id="259078"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8300" y="1308100"/>
            <a:ext cx="1116571" cy="1104900"/>
          </a:xfrm>
          <a:prstGeom prst="rect">
            <a:avLst/>
          </a:prstGeom>
          <a:noFill/>
          <a:ln w="9525">
            <a:noFill/>
            <a:miter lim="800000"/>
            <a:headEnd/>
            <a:tailEnd/>
          </a:ln>
        </p:spPr>
      </p:pic>
      <p:sp>
        <p:nvSpPr>
          <p:cNvPr id="259082" name="TextBox 12"/>
          <p:cNvSpPr txBox="1">
            <a:spLocks noChangeArrowheads="1"/>
          </p:cNvSpPr>
          <p:nvPr/>
        </p:nvSpPr>
        <p:spPr bwMode="auto">
          <a:xfrm>
            <a:off x="203200" y="2616200"/>
            <a:ext cx="1309688" cy="892175"/>
          </a:xfrm>
          <a:prstGeom prst="rect">
            <a:avLst/>
          </a:prstGeom>
          <a:noFill/>
          <a:ln w="9525">
            <a:noFill/>
            <a:miter lim="800000"/>
            <a:headEnd/>
            <a:tailEnd/>
          </a:ln>
        </p:spPr>
        <p:txBody>
          <a:bodyPr wrap="none">
            <a:prstTxWarp prst="textNoShape">
              <a:avLst/>
            </a:prstTxWarp>
            <a:spAutoFit/>
          </a:bodyPr>
          <a:lstStyle/>
          <a:p>
            <a:r>
              <a:rPr lang="en-US" dirty="0" err="1"/>
              <a:t>Akoglu</a:t>
            </a:r>
            <a:r>
              <a:rPr lang="en-US" dirty="0"/>
              <a:t>, </a:t>
            </a:r>
          </a:p>
          <a:p>
            <a:r>
              <a:rPr lang="en-US" dirty="0"/>
              <a:t>Leman</a:t>
            </a:r>
          </a:p>
        </p:txBody>
      </p:sp>
      <p:sp>
        <p:nvSpPr>
          <p:cNvPr id="259083" name="TextBox 13"/>
          <p:cNvSpPr txBox="1">
            <a:spLocks noChangeArrowheads="1"/>
          </p:cNvSpPr>
          <p:nvPr/>
        </p:nvSpPr>
        <p:spPr bwMode="auto">
          <a:xfrm>
            <a:off x="5788025" y="2628900"/>
            <a:ext cx="1074738" cy="892175"/>
          </a:xfrm>
          <a:prstGeom prst="rect">
            <a:avLst/>
          </a:prstGeom>
          <a:noFill/>
          <a:ln w="9525">
            <a:noFill/>
            <a:miter lim="800000"/>
            <a:headEnd/>
            <a:tailEnd/>
          </a:ln>
        </p:spPr>
        <p:txBody>
          <a:bodyPr wrap="none">
            <a:prstTxWarp prst="textNoShape">
              <a:avLst/>
            </a:prstTxWarp>
            <a:spAutoFit/>
          </a:bodyPr>
          <a:lstStyle/>
          <a:p>
            <a:r>
              <a:rPr lang="en-US" dirty="0" err="1"/>
              <a:t>Chau</a:t>
            </a:r>
            <a:r>
              <a:rPr lang="en-US" dirty="0"/>
              <a:t>, </a:t>
            </a:r>
          </a:p>
          <a:p>
            <a:r>
              <a:rPr lang="en-US" dirty="0"/>
              <a:t>Polo</a:t>
            </a:r>
          </a:p>
        </p:txBody>
      </p:sp>
      <p:sp>
        <p:nvSpPr>
          <p:cNvPr id="259084" name="TextBox 14"/>
          <p:cNvSpPr txBox="1">
            <a:spLocks noChangeArrowheads="1"/>
          </p:cNvSpPr>
          <p:nvPr/>
        </p:nvSpPr>
        <p:spPr bwMode="auto">
          <a:xfrm>
            <a:off x="430213" y="5408613"/>
            <a:ext cx="1019175" cy="369887"/>
          </a:xfrm>
          <a:prstGeom prst="rect">
            <a:avLst/>
          </a:prstGeom>
          <a:noFill/>
          <a:ln w="9525">
            <a:noFill/>
            <a:miter lim="800000"/>
            <a:headEnd/>
            <a:tailEnd/>
          </a:ln>
        </p:spPr>
        <p:txBody>
          <a:bodyPr wrap="none">
            <a:prstTxWarp prst="textNoShape">
              <a:avLst/>
            </a:prstTxWarp>
            <a:spAutoFit/>
          </a:bodyPr>
          <a:lstStyle/>
          <a:p>
            <a:r>
              <a:rPr lang="en-US" dirty="0"/>
              <a:t>Kang, U</a:t>
            </a:r>
          </a:p>
        </p:txBody>
      </p:sp>
      <p:sp>
        <p:nvSpPr>
          <p:cNvPr id="259089" name="TextBox 14"/>
          <p:cNvSpPr txBox="1">
            <a:spLocks noChangeArrowheads="1"/>
          </p:cNvSpPr>
          <p:nvPr/>
        </p:nvSpPr>
        <p:spPr bwMode="auto">
          <a:xfrm>
            <a:off x="7504120" y="2714625"/>
            <a:ext cx="1055673" cy="892552"/>
          </a:xfrm>
          <a:prstGeom prst="rect">
            <a:avLst/>
          </a:prstGeom>
          <a:noFill/>
          <a:ln w="9525">
            <a:noFill/>
            <a:miter lim="800000"/>
            <a:headEnd/>
            <a:tailEnd/>
          </a:ln>
        </p:spPr>
        <p:txBody>
          <a:bodyPr wrap="none">
            <a:prstTxWarp prst="textNoShape">
              <a:avLst/>
            </a:prstTxWarp>
            <a:spAutoFit/>
          </a:bodyPr>
          <a:lstStyle/>
          <a:p>
            <a:r>
              <a:rPr lang="en-US" dirty="0" err="1"/>
              <a:t>Hooi</a:t>
            </a:r>
            <a:r>
              <a:rPr lang="en-US" dirty="0"/>
              <a:t>,</a:t>
            </a:r>
          </a:p>
          <a:p>
            <a:r>
              <a:rPr lang="en-US" dirty="0"/>
              <a:t>Bryan</a:t>
            </a:r>
          </a:p>
        </p:txBody>
      </p:sp>
      <p:sp>
        <p:nvSpPr>
          <p:cNvPr id="259090" name="Date Placeholder 22"/>
          <p:cNvSpPr>
            <a:spLocks noGrp="1"/>
          </p:cNvSpPr>
          <p:nvPr>
            <p:ph type="dt" sz="quarter" idx="10"/>
          </p:nvPr>
        </p:nvSpPr>
        <p:spPr>
          <a:noFill/>
        </p:spPr>
        <p:txBody>
          <a:bodyPr/>
          <a:lstStyle/>
          <a:p>
            <a:r>
              <a:rPr lang="en-US"/>
              <a:t>Amazon'16</a:t>
            </a:r>
          </a:p>
        </p:txBody>
      </p:sp>
      <p:sp>
        <p:nvSpPr>
          <p:cNvPr id="259094" name="TextBox 30"/>
          <p:cNvSpPr txBox="1">
            <a:spLocks noChangeArrowheads="1"/>
          </p:cNvSpPr>
          <p:nvPr/>
        </p:nvSpPr>
        <p:spPr bwMode="auto">
          <a:xfrm>
            <a:off x="2265363" y="5237163"/>
            <a:ext cx="1258887" cy="892175"/>
          </a:xfrm>
          <a:prstGeom prst="rect">
            <a:avLst/>
          </a:prstGeom>
          <a:noFill/>
          <a:ln w="9525">
            <a:noFill/>
            <a:miter lim="800000"/>
            <a:headEnd/>
            <a:tailEnd/>
          </a:ln>
        </p:spPr>
        <p:txBody>
          <a:bodyPr wrap="none">
            <a:prstTxWarp prst="textNoShape">
              <a:avLst/>
            </a:prstTxWarp>
            <a:spAutoFit/>
          </a:bodyPr>
          <a:lstStyle/>
          <a:p>
            <a:r>
              <a:rPr lang="en-US" dirty="0" err="1"/>
              <a:t>Koutra</a:t>
            </a:r>
            <a:r>
              <a:rPr lang="en-US" dirty="0"/>
              <a:t>,</a:t>
            </a:r>
          </a:p>
          <a:p>
            <a:r>
              <a:rPr lang="en-US" dirty="0" err="1"/>
              <a:t>Danai</a:t>
            </a:r>
            <a:endParaRPr lang="en-US" dirty="0"/>
          </a:p>
        </p:txBody>
      </p:sp>
      <p:pic>
        <p:nvPicPr>
          <p:cNvPr id="24" name="Picture 23" descr="alex_beutel_small.jpg"/>
          <p:cNvPicPr>
            <a:picLocks noChangeAspect="1"/>
          </p:cNvPicPr>
          <p:nvPr/>
        </p:nvPicPr>
        <p:blipFill>
          <a:blip r:embed="rId4"/>
          <a:stretch>
            <a:fillRect/>
          </a:stretch>
        </p:blipFill>
        <p:spPr>
          <a:xfrm>
            <a:off x="4105275" y="1317840"/>
            <a:ext cx="933450" cy="1139610"/>
          </a:xfrm>
          <a:prstGeom prst="rect">
            <a:avLst/>
          </a:prstGeom>
        </p:spPr>
      </p:pic>
      <p:pic>
        <p:nvPicPr>
          <p:cNvPr id="25" name="Picture 24" descr="vagelis.jpg"/>
          <p:cNvPicPr>
            <a:picLocks noChangeAspect="1"/>
          </p:cNvPicPr>
          <p:nvPr/>
        </p:nvPicPr>
        <p:blipFill>
          <a:blip r:embed="rId5"/>
          <a:stretch>
            <a:fillRect/>
          </a:stretch>
        </p:blipFill>
        <p:spPr>
          <a:xfrm>
            <a:off x="4146550" y="3949700"/>
            <a:ext cx="941801" cy="1168400"/>
          </a:xfrm>
          <a:prstGeom prst="rect">
            <a:avLst/>
          </a:prstGeom>
        </p:spPr>
      </p:pic>
      <p:sp>
        <p:nvSpPr>
          <p:cNvPr id="27" name="TextBox 12"/>
          <p:cNvSpPr txBox="1">
            <a:spLocks noChangeArrowheads="1"/>
          </p:cNvSpPr>
          <p:nvPr/>
        </p:nvSpPr>
        <p:spPr bwMode="auto">
          <a:xfrm>
            <a:off x="3875713" y="2705100"/>
            <a:ext cx="1222711" cy="892552"/>
          </a:xfrm>
          <a:prstGeom prst="rect">
            <a:avLst/>
          </a:prstGeom>
          <a:noFill/>
          <a:ln w="9525">
            <a:noFill/>
            <a:miter lim="800000"/>
            <a:headEnd/>
            <a:tailEnd/>
          </a:ln>
        </p:spPr>
        <p:txBody>
          <a:bodyPr wrap="none">
            <a:prstTxWarp prst="textNoShape">
              <a:avLst/>
            </a:prstTxWarp>
            <a:spAutoFit/>
          </a:bodyPr>
          <a:lstStyle/>
          <a:p>
            <a:r>
              <a:rPr lang="en-US" dirty="0" err="1"/>
              <a:t>Beutel</a:t>
            </a:r>
            <a:r>
              <a:rPr lang="en-US" dirty="0"/>
              <a:t>,</a:t>
            </a:r>
          </a:p>
          <a:p>
            <a:r>
              <a:rPr lang="en-US" dirty="0"/>
              <a:t>Alex</a:t>
            </a:r>
          </a:p>
        </p:txBody>
      </p:sp>
      <p:sp>
        <p:nvSpPr>
          <p:cNvPr id="28" name="TextBox 12"/>
          <p:cNvSpPr txBox="1">
            <a:spLocks noChangeArrowheads="1"/>
          </p:cNvSpPr>
          <p:nvPr/>
        </p:nvSpPr>
        <p:spPr bwMode="auto">
          <a:xfrm>
            <a:off x="3592367" y="5295900"/>
            <a:ext cx="2075157" cy="892552"/>
          </a:xfrm>
          <a:prstGeom prst="rect">
            <a:avLst/>
          </a:prstGeom>
          <a:noFill/>
          <a:ln w="9525">
            <a:noFill/>
            <a:miter lim="800000"/>
            <a:headEnd/>
            <a:tailEnd/>
          </a:ln>
        </p:spPr>
        <p:txBody>
          <a:bodyPr wrap="none">
            <a:prstTxWarp prst="textNoShape">
              <a:avLst/>
            </a:prstTxWarp>
            <a:spAutoFit/>
          </a:bodyPr>
          <a:lstStyle/>
          <a:p>
            <a:r>
              <a:rPr lang="en-US" dirty="0" err="1"/>
              <a:t>Papalexakis</a:t>
            </a:r>
            <a:r>
              <a:rPr lang="en-US" dirty="0"/>
              <a:t>,</a:t>
            </a:r>
          </a:p>
          <a:p>
            <a:r>
              <a:rPr lang="en-US" dirty="0" err="1"/>
              <a:t>Vagelis</a:t>
            </a:r>
            <a:endParaRPr lang="en-US" dirty="0"/>
          </a:p>
        </p:txBody>
      </p:sp>
      <p:pic>
        <p:nvPicPr>
          <p:cNvPr id="26" name="Picture 25" descr="polo_blue2.jpg"/>
          <p:cNvPicPr>
            <a:picLocks noChangeAspect="1"/>
          </p:cNvPicPr>
          <p:nvPr/>
        </p:nvPicPr>
        <p:blipFill>
          <a:blip r:embed="rId6"/>
          <a:stretch>
            <a:fillRect/>
          </a:stretch>
        </p:blipFill>
        <p:spPr>
          <a:xfrm>
            <a:off x="5859399" y="1308100"/>
            <a:ext cx="868426" cy="1142666"/>
          </a:xfrm>
          <a:prstGeom prst="rect">
            <a:avLst/>
          </a:prstGeom>
        </p:spPr>
      </p:pic>
      <p:pic>
        <p:nvPicPr>
          <p:cNvPr id="29" name="Picture 28" descr="ukang.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1014" y="4000500"/>
            <a:ext cx="912812" cy="1137707"/>
          </a:xfrm>
          <a:prstGeom prst="rect">
            <a:avLst/>
          </a:prstGeom>
        </p:spPr>
      </p:pic>
      <p:pic>
        <p:nvPicPr>
          <p:cNvPr id="30" name="Picture 29" descr="neil_shah.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81700" y="3898900"/>
            <a:ext cx="901700" cy="1202267"/>
          </a:xfrm>
          <a:prstGeom prst="rect">
            <a:avLst/>
          </a:prstGeom>
        </p:spPr>
      </p:pic>
      <p:sp>
        <p:nvSpPr>
          <p:cNvPr id="31" name="TextBox 30"/>
          <p:cNvSpPr txBox="1"/>
          <p:nvPr/>
        </p:nvSpPr>
        <p:spPr>
          <a:xfrm>
            <a:off x="5901635" y="5295900"/>
            <a:ext cx="1055998" cy="892552"/>
          </a:xfrm>
          <a:prstGeom prst="rect">
            <a:avLst/>
          </a:prstGeom>
          <a:noFill/>
        </p:spPr>
        <p:txBody>
          <a:bodyPr wrap="none" rtlCol="0">
            <a:spAutoFit/>
          </a:bodyPr>
          <a:lstStyle/>
          <a:p>
            <a:r>
              <a:rPr lang="en-US" dirty="0"/>
              <a:t>Shah,</a:t>
            </a:r>
          </a:p>
          <a:p>
            <a:r>
              <a:rPr lang="en-US" dirty="0"/>
              <a:t>Neil</a:t>
            </a:r>
          </a:p>
        </p:txBody>
      </p:sp>
      <p:pic>
        <p:nvPicPr>
          <p:cNvPr id="35" name="Picture 34"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495767" y="926098"/>
            <a:ext cx="755523" cy="317754"/>
          </a:xfrm>
          <a:prstGeom prst="rect">
            <a:avLst/>
          </a:prstGeom>
        </p:spPr>
      </p:pic>
      <p:pic>
        <p:nvPicPr>
          <p:cNvPr id="41" name="Picture 40" descr="miguel.jp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a:xfrm>
            <a:off x="2317750" y="1320800"/>
            <a:ext cx="1076325" cy="1231157"/>
          </a:xfrm>
          <a:prstGeom prst="rect">
            <a:avLst/>
          </a:prstGeom>
        </p:spPr>
      </p:pic>
      <p:sp>
        <p:nvSpPr>
          <p:cNvPr id="42" name="TextBox 41"/>
          <p:cNvSpPr txBox="1"/>
          <p:nvPr/>
        </p:nvSpPr>
        <p:spPr>
          <a:xfrm>
            <a:off x="2157769" y="2705100"/>
            <a:ext cx="1253931" cy="892552"/>
          </a:xfrm>
          <a:prstGeom prst="rect">
            <a:avLst/>
          </a:prstGeom>
          <a:noFill/>
        </p:spPr>
        <p:txBody>
          <a:bodyPr wrap="none" rtlCol="0">
            <a:spAutoFit/>
          </a:bodyPr>
          <a:lstStyle/>
          <a:p>
            <a:r>
              <a:rPr lang="en-US" dirty="0" err="1"/>
              <a:t>Araujo</a:t>
            </a:r>
            <a:r>
              <a:rPr lang="en-US" dirty="0"/>
              <a:t>,</a:t>
            </a:r>
          </a:p>
          <a:p>
            <a:r>
              <a:rPr lang="en-US" dirty="0"/>
              <a:t>Miguel</a:t>
            </a:r>
          </a:p>
        </p:txBody>
      </p:sp>
      <p:pic>
        <p:nvPicPr>
          <p:cNvPr id="40" name="Picture 39"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5931367" y="959965"/>
            <a:ext cx="755523" cy="317754"/>
          </a:xfrm>
          <a:prstGeom prst="rect">
            <a:avLst/>
          </a:prstGeom>
        </p:spPr>
      </p:pic>
      <p:pic>
        <p:nvPicPr>
          <p:cNvPr id="43" name="Picture 42"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559267" y="3639665"/>
            <a:ext cx="755523" cy="317754"/>
          </a:xfrm>
          <a:prstGeom prst="rect">
            <a:avLst/>
          </a:prstGeom>
        </p:spPr>
      </p:pic>
      <p:pic>
        <p:nvPicPr>
          <p:cNvPr id="32" name="Picture 31" descr="danai.jpg"/>
          <p:cNvPicPr>
            <a:picLocks noChangeAspect="1"/>
          </p:cNvPicPr>
          <p:nvPr/>
        </p:nvPicPr>
        <p:blipFill>
          <a:blip r:embed="rId11"/>
          <a:stretch>
            <a:fillRect/>
          </a:stretch>
        </p:blipFill>
        <p:spPr>
          <a:xfrm>
            <a:off x="2273300" y="4051300"/>
            <a:ext cx="1054100" cy="1054100"/>
          </a:xfrm>
          <a:prstGeom prst="rect">
            <a:avLst/>
          </a:prstGeom>
        </p:spPr>
      </p:pic>
      <p:pic>
        <p:nvPicPr>
          <p:cNvPr id="39" name="Picture 38"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2362667" y="3614265"/>
            <a:ext cx="755523" cy="317754"/>
          </a:xfrm>
          <a:prstGeom prst="rect">
            <a:avLst/>
          </a:prstGeom>
        </p:spPr>
      </p:pic>
      <p:sp>
        <p:nvSpPr>
          <p:cNvPr id="44" name="TextBox 14"/>
          <p:cNvSpPr txBox="1">
            <a:spLocks noChangeArrowheads="1"/>
          </p:cNvSpPr>
          <p:nvPr/>
        </p:nvSpPr>
        <p:spPr bwMode="auto">
          <a:xfrm>
            <a:off x="7474507" y="5394325"/>
            <a:ext cx="1445102" cy="892552"/>
          </a:xfrm>
          <a:prstGeom prst="rect">
            <a:avLst/>
          </a:prstGeom>
          <a:noFill/>
          <a:ln w="9525">
            <a:noFill/>
            <a:miter lim="800000"/>
            <a:headEnd/>
            <a:tailEnd/>
          </a:ln>
        </p:spPr>
        <p:txBody>
          <a:bodyPr wrap="none">
            <a:prstTxWarp prst="textNoShape">
              <a:avLst/>
            </a:prstTxWarp>
            <a:spAutoFit/>
          </a:bodyPr>
          <a:lstStyle/>
          <a:p>
            <a:r>
              <a:rPr lang="en-US" dirty="0"/>
              <a:t>Song,</a:t>
            </a:r>
          </a:p>
          <a:p>
            <a:r>
              <a:rPr lang="en-US" dirty="0"/>
              <a:t>Hyun Ah</a:t>
            </a:r>
          </a:p>
        </p:txBody>
      </p:sp>
      <p:pic>
        <p:nvPicPr>
          <p:cNvPr id="46" name="Picture 45"/>
          <p:cNvPicPr>
            <a:picLocks noChangeAspect="1"/>
          </p:cNvPicPr>
          <p:nvPr/>
        </p:nvPicPr>
        <p:blipFill>
          <a:blip r:embed="rId12"/>
          <a:stretch>
            <a:fillRect/>
          </a:stretch>
        </p:blipFill>
        <p:spPr>
          <a:xfrm>
            <a:off x="7588250" y="3860800"/>
            <a:ext cx="1062142" cy="1225549"/>
          </a:xfrm>
          <a:prstGeom prst="rect">
            <a:avLst/>
          </a:prstGeom>
        </p:spPr>
      </p:pic>
      <p:pic>
        <p:nvPicPr>
          <p:cNvPr id="33" name="Picture 32"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4204167" y="934565"/>
            <a:ext cx="755523" cy="317754"/>
          </a:xfrm>
          <a:prstGeom prst="rect">
            <a:avLst/>
          </a:prstGeom>
        </p:spPr>
      </p:pic>
      <p:pic>
        <p:nvPicPr>
          <p:cNvPr id="34" name="Picture 33"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4229567" y="3588865"/>
            <a:ext cx="755523" cy="317754"/>
          </a:xfrm>
          <a:prstGeom prst="rect">
            <a:avLst/>
          </a:prstGeom>
        </p:spPr>
      </p:pic>
      <p:pic>
        <p:nvPicPr>
          <p:cNvPr id="2" name="Picture 1"/>
          <p:cNvPicPr>
            <a:picLocks noChangeAspect="1"/>
          </p:cNvPicPr>
          <p:nvPr/>
        </p:nvPicPr>
        <p:blipFill rotWithShape="1">
          <a:blip r:embed="rId13" cstate="print">
            <a:extLst>
              <a:ext uri="{28A0092B-C50C-407E-A947-70E740481C1C}">
                <a14:useLocalDpi xmlns:a14="http://schemas.microsoft.com/office/drawing/2010/main"/>
              </a:ext>
            </a:extLst>
          </a:blip>
          <a:srcRect t="-65802" r="-19890"/>
          <a:stretch/>
        </p:blipFill>
        <p:spPr>
          <a:xfrm>
            <a:off x="7325360" y="393700"/>
            <a:ext cx="1728013" cy="2160016"/>
          </a:xfrm>
          <a:prstGeom prst="rect">
            <a:avLst/>
          </a:prstGeom>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Footer Placeholder 4"/>
          <p:cNvSpPr>
            <a:spLocks noGrp="1"/>
          </p:cNvSpPr>
          <p:nvPr>
            <p:ph type="ftr" sz="quarter" idx="11"/>
          </p:nvPr>
        </p:nvSpPr>
        <p:spPr>
          <a:noFill/>
        </p:spPr>
        <p:txBody>
          <a:bodyPr/>
          <a:lstStyle/>
          <a:p>
            <a:r>
              <a:rPr lang="en-US"/>
              <a:t>(c) 2016, C. Faloutsos</a:t>
            </a:r>
          </a:p>
        </p:txBody>
      </p:sp>
      <p:sp>
        <p:nvSpPr>
          <p:cNvPr id="259075" name="Slide Number Placeholder 5"/>
          <p:cNvSpPr>
            <a:spLocks noGrp="1"/>
          </p:cNvSpPr>
          <p:nvPr>
            <p:ph type="sldNum" sz="quarter" idx="12"/>
          </p:nvPr>
        </p:nvSpPr>
        <p:spPr>
          <a:noFill/>
        </p:spPr>
        <p:txBody>
          <a:bodyPr/>
          <a:lstStyle/>
          <a:p>
            <a:fld id="{26337C36-4169-E34D-8EA6-104720BA7F78}" type="slidenum">
              <a:rPr lang="en-US" smtClean="0"/>
              <a:pPr/>
              <a:t>99</a:t>
            </a:fld>
            <a:endParaRPr lang="en-US"/>
          </a:p>
        </p:txBody>
      </p:sp>
      <p:sp>
        <p:nvSpPr>
          <p:cNvPr id="259076" name="Rectangle 2"/>
          <p:cNvSpPr>
            <a:spLocks noGrp="1" noChangeArrowheads="1"/>
          </p:cNvSpPr>
          <p:nvPr>
            <p:ph type="title"/>
          </p:nvPr>
        </p:nvSpPr>
        <p:spPr>
          <a:xfrm>
            <a:off x="685800" y="304800"/>
            <a:ext cx="7772400" cy="685800"/>
          </a:xfrm>
        </p:spPr>
        <p:txBody>
          <a:bodyPr/>
          <a:lstStyle/>
          <a:p>
            <a:r>
              <a:rPr lang="en-US" sz="4400" dirty="0">
                <a:ea typeface="ＭＳ Ｐゴシック" charset="-128"/>
                <a:cs typeface="ＭＳ Ｐゴシック" charset="-128"/>
              </a:rPr>
              <a:t>Cast</a:t>
            </a:r>
            <a:endParaRPr lang="en-US" sz="3600" dirty="0">
              <a:ea typeface="ＭＳ Ｐゴシック" charset="-128"/>
              <a:cs typeface="ＭＳ Ｐゴシック" charset="-128"/>
            </a:endParaRPr>
          </a:p>
        </p:txBody>
      </p:sp>
      <p:pic>
        <p:nvPicPr>
          <p:cNvPr id="259078"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8300" y="1509088"/>
            <a:ext cx="1003299" cy="992812"/>
          </a:xfrm>
          <a:prstGeom prst="rect">
            <a:avLst/>
          </a:prstGeom>
          <a:noFill/>
          <a:ln w="9525">
            <a:noFill/>
            <a:miter lim="800000"/>
            <a:headEnd/>
            <a:tailEnd/>
          </a:ln>
        </p:spPr>
      </p:pic>
      <p:sp>
        <p:nvSpPr>
          <p:cNvPr id="259082" name="TextBox 12"/>
          <p:cNvSpPr txBox="1">
            <a:spLocks noChangeArrowheads="1"/>
          </p:cNvSpPr>
          <p:nvPr/>
        </p:nvSpPr>
        <p:spPr bwMode="auto">
          <a:xfrm>
            <a:off x="331559" y="2616200"/>
            <a:ext cx="1052968" cy="707886"/>
          </a:xfrm>
          <a:prstGeom prst="rect">
            <a:avLst/>
          </a:prstGeom>
          <a:noFill/>
          <a:ln w="9525">
            <a:noFill/>
            <a:miter lim="800000"/>
            <a:headEnd/>
            <a:tailEnd/>
          </a:ln>
        </p:spPr>
        <p:txBody>
          <a:bodyPr wrap="none">
            <a:prstTxWarp prst="textNoShape">
              <a:avLst/>
            </a:prstTxWarp>
            <a:spAutoFit/>
          </a:bodyPr>
          <a:lstStyle/>
          <a:p>
            <a:r>
              <a:rPr lang="en-US" sz="2000" dirty="0" err="1"/>
              <a:t>Akoglu</a:t>
            </a:r>
            <a:r>
              <a:rPr lang="en-US" sz="2000" dirty="0"/>
              <a:t>, </a:t>
            </a:r>
          </a:p>
          <a:p>
            <a:r>
              <a:rPr lang="en-US" sz="2000" dirty="0"/>
              <a:t>Leman</a:t>
            </a:r>
          </a:p>
        </p:txBody>
      </p:sp>
      <p:sp>
        <p:nvSpPr>
          <p:cNvPr id="259083" name="TextBox 13"/>
          <p:cNvSpPr txBox="1">
            <a:spLocks noChangeArrowheads="1"/>
          </p:cNvSpPr>
          <p:nvPr/>
        </p:nvSpPr>
        <p:spPr bwMode="auto">
          <a:xfrm>
            <a:off x="4646257" y="2641600"/>
            <a:ext cx="869073" cy="707886"/>
          </a:xfrm>
          <a:prstGeom prst="rect">
            <a:avLst/>
          </a:prstGeom>
          <a:noFill/>
          <a:ln w="9525">
            <a:noFill/>
            <a:miter lim="800000"/>
            <a:headEnd/>
            <a:tailEnd/>
          </a:ln>
        </p:spPr>
        <p:txBody>
          <a:bodyPr wrap="none">
            <a:prstTxWarp prst="textNoShape">
              <a:avLst/>
            </a:prstTxWarp>
            <a:spAutoFit/>
          </a:bodyPr>
          <a:lstStyle/>
          <a:p>
            <a:r>
              <a:rPr lang="en-US" sz="2000" dirty="0" err="1"/>
              <a:t>Chau</a:t>
            </a:r>
            <a:r>
              <a:rPr lang="en-US" sz="2000" dirty="0"/>
              <a:t>, </a:t>
            </a:r>
          </a:p>
          <a:p>
            <a:r>
              <a:rPr lang="en-US" sz="2000" dirty="0"/>
              <a:t>Polo</a:t>
            </a:r>
          </a:p>
        </p:txBody>
      </p:sp>
      <p:sp>
        <p:nvSpPr>
          <p:cNvPr id="259084" name="TextBox 14"/>
          <p:cNvSpPr txBox="1">
            <a:spLocks noChangeArrowheads="1"/>
          </p:cNvSpPr>
          <p:nvPr/>
        </p:nvSpPr>
        <p:spPr bwMode="auto">
          <a:xfrm>
            <a:off x="384099" y="5408613"/>
            <a:ext cx="1111402" cy="400110"/>
          </a:xfrm>
          <a:prstGeom prst="rect">
            <a:avLst/>
          </a:prstGeom>
          <a:noFill/>
          <a:ln w="9525">
            <a:noFill/>
            <a:miter lim="800000"/>
            <a:headEnd/>
            <a:tailEnd/>
          </a:ln>
        </p:spPr>
        <p:txBody>
          <a:bodyPr wrap="none">
            <a:prstTxWarp prst="textNoShape">
              <a:avLst/>
            </a:prstTxWarp>
            <a:spAutoFit/>
          </a:bodyPr>
          <a:lstStyle/>
          <a:p>
            <a:r>
              <a:rPr lang="en-US" sz="2000" dirty="0"/>
              <a:t>Kang, U</a:t>
            </a:r>
          </a:p>
        </p:txBody>
      </p:sp>
      <p:sp>
        <p:nvSpPr>
          <p:cNvPr id="259089" name="TextBox 14"/>
          <p:cNvSpPr txBox="1">
            <a:spLocks noChangeArrowheads="1"/>
          </p:cNvSpPr>
          <p:nvPr/>
        </p:nvSpPr>
        <p:spPr bwMode="auto">
          <a:xfrm>
            <a:off x="7604620" y="2714625"/>
            <a:ext cx="854671" cy="707886"/>
          </a:xfrm>
          <a:prstGeom prst="rect">
            <a:avLst/>
          </a:prstGeom>
          <a:noFill/>
          <a:ln w="9525">
            <a:noFill/>
            <a:miter lim="800000"/>
            <a:headEnd/>
            <a:tailEnd/>
          </a:ln>
        </p:spPr>
        <p:txBody>
          <a:bodyPr wrap="none">
            <a:prstTxWarp prst="textNoShape">
              <a:avLst/>
            </a:prstTxWarp>
            <a:spAutoFit/>
          </a:bodyPr>
          <a:lstStyle/>
          <a:p>
            <a:r>
              <a:rPr lang="en-US" sz="2000" dirty="0" err="1"/>
              <a:t>Hooi</a:t>
            </a:r>
            <a:r>
              <a:rPr lang="en-US" sz="2000" dirty="0"/>
              <a:t>,</a:t>
            </a:r>
          </a:p>
          <a:p>
            <a:r>
              <a:rPr lang="en-US" sz="2000" dirty="0"/>
              <a:t>Bryan</a:t>
            </a:r>
          </a:p>
        </p:txBody>
      </p:sp>
      <p:sp>
        <p:nvSpPr>
          <p:cNvPr id="259090" name="Date Placeholder 22"/>
          <p:cNvSpPr>
            <a:spLocks noGrp="1"/>
          </p:cNvSpPr>
          <p:nvPr>
            <p:ph type="dt" sz="quarter" idx="10"/>
          </p:nvPr>
        </p:nvSpPr>
        <p:spPr>
          <a:noFill/>
        </p:spPr>
        <p:txBody>
          <a:bodyPr/>
          <a:lstStyle/>
          <a:p>
            <a:r>
              <a:rPr lang="en-US"/>
              <a:t>Amazon'16</a:t>
            </a:r>
          </a:p>
        </p:txBody>
      </p:sp>
      <p:sp>
        <p:nvSpPr>
          <p:cNvPr id="259094" name="TextBox 30"/>
          <p:cNvSpPr txBox="1">
            <a:spLocks noChangeArrowheads="1"/>
          </p:cNvSpPr>
          <p:nvPr/>
        </p:nvSpPr>
        <p:spPr bwMode="auto">
          <a:xfrm>
            <a:off x="1754011" y="5287963"/>
            <a:ext cx="1011590" cy="707886"/>
          </a:xfrm>
          <a:prstGeom prst="rect">
            <a:avLst/>
          </a:prstGeom>
          <a:noFill/>
          <a:ln w="9525">
            <a:noFill/>
            <a:miter lim="800000"/>
            <a:headEnd/>
            <a:tailEnd/>
          </a:ln>
        </p:spPr>
        <p:txBody>
          <a:bodyPr wrap="none">
            <a:prstTxWarp prst="textNoShape">
              <a:avLst/>
            </a:prstTxWarp>
            <a:spAutoFit/>
          </a:bodyPr>
          <a:lstStyle/>
          <a:p>
            <a:r>
              <a:rPr lang="en-US" sz="2000" dirty="0" err="1"/>
              <a:t>Koutra</a:t>
            </a:r>
            <a:r>
              <a:rPr lang="en-US" sz="2000" dirty="0"/>
              <a:t>,</a:t>
            </a:r>
          </a:p>
          <a:p>
            <a:r>
              <a:rPr lang="en-US" sz="2000" dirty="0" err="1"/>
              <a:t>Danai</a:t>
            </a:r>
            <a:endParaRPr lang="en-US" sz="2000" dirty="0"/>
          </a:p>
        </p:txBody>
      </p:sp>
      <p:pic>
        <p:nvPicPr>
          <p:cNvPr id="24" name="Picture 23" descr="alex_beutel_small.jpg"/>
          <p:cNvPicPr>
            <a:picLocks noChangeAspect="1"/>
          </p:cNvPicPr>
          <p:nvPr/>
        </p:nvPicPr>
        <p:blipFill>
          <a:blip r:embed="rId4"/>
          <a:stretch>
            <a:fillRect/>
          </a:stretch>
        </p:blipFill>
        <p:spPr>
          <a:xfrm>
            <a:off x="3178174" y="1508593"/>
            <a:ext cx="860425" cy="1050457"/>
          </a:xfrm>
          <a:prstGeom prst="rect">
            <a:avLst/>
          </a:prstGeom>
        </p:spPr>
      </p:pic>
      <p:pic>
        <p:nvPicPr>
          <p:cNvPr id="25" name="Picture 24" descr="vagelis.jpg"/>
          <p:cNvPicPr>
            <a:picLocks noChangeAspect="1"/>
          </p:cNvPicPr>
          <p:nvPr/>
        </p:nvPicPr>
        <p:blipFill>
          <a:blip r:embed="rId5"/>
          <a:stretch>
            <a:fillRect/>
          </a:stretch>
        </p:blipFill>
        <p:spPr>
          <a:xfrm>
            <a:off x="3143250" y="3981929"/>
            <a:ext cx="895349" cy="1110771"/>
          </a:xfrm>
          <a:prstGeom prst="rect">
            <a:avLst/>
          </a:prstGeom>
        </p:spPr>
      </p:pic>
      <p:sp>
        <p:nvSpPr>
          <p:cNvPr id="27" name="TextBox 12"/>
          <p:cNvSpPr txBox="1">
            <a:spLocks noChangeArrowheads="1"/>
          </p:cNvSpPr>
          <p:nvPr/>
        </p:nvSpPr>
        <p:spPr bwMode="auto">
          <a:xfrm>
            <a:off x="3093787" y="2743200"/>
            <a:ext cx="983162" cy="707886"/>
          </a:xfrm>
          <a:prstGeom prst="rect">
            <a:avLst/>
          </a:prstGeom>
          <a:noFill/>
          <a:ln w="9525">
            <a:noFill/>
            <a:miter lim="800000"/>
            <a:headEnd/>
            <a:tailEnd/>
          </a:ln>
        </p:spPr>
        <p:txBody>
          <a:bodyPr wrap="none">
            <a:prstTxWarp prst="textNoShape">
              <a:avLst/>
            </a:prstTxWarp>
            <a:spAutoFit/>
          </a:bodyPr>
          <a:lstStyle/>
          <a:p>
            <a:r>
              <a:rPr lang="en-US" sz="2000" dirty="0" err="1"/>
              <a:t>Beutel</a:t>
            </a:r>
            <a:r>
              <a:rPr lang="en-US" sz="2000" dirty="0"/>
              <a:t>,</a:t>
            </a:r>
          </a:p>
          <a:p>
            <a:r>
              <a:rPr lang="en-US" sz="2000" dirty="0"/>
              <a:t>Alex</a:t>
            </a:r>
          </a:p>
        </p:txBody>
      </p:sp>
      <p:sp>
        <p:nvSpPr>
          <p:cNvPr id="28" name="TextBox 12"/>
          <p:cNvSpPr txBox="1">
            <a:spLocks noChangeArrowheads="1"/>
          </p:cNvSpPr>
          <p:nvPr/>
        </p:nvSpPr>
        <p:spPr bwMode="auto">
          <a:xfrm>
            <a:off x="2819900" y="5346700"/>
            <a:ext cx="1638890" cy="707886"/>
          </a:xfrm>
          <a:prstGeom prst="rect">
            <a:avLst/>
          </a:prstGeom>
          <a:noFill/>
          <a:ln w="9525">
            <a:noFill/>
            <a:miter lim="800000"/>
            <a:headEnd/>
            <a:tailEnd/>
          </a:ln>
        </p:spPr>
        <p:txBody>
          <a:bodyPr wrap="none">
            <a:prstTxWarp prst="textNoShape">
              <a:avLst/>
            </a:prstTxWarp>
            <a:spAutoFit/>
          </a:bodyPr>
          <a:lstStyle/>
          <a:p>
            <a:r>
              <a:rPr lang="en-US" sz="2000" dirty="0" err="1"/>
              <a:t>Papalexakis</a:t>
            </a:r>
            <a:r>
              <a:rPr lang="en-US" sz="2000" dirty="0"/>
              <a:t>,</a:t>
            </a:r>
          </a:p>
          <a:p>
            <a:r>
              <a:rPr lang="en-US" sz="2000" dirty="0" err="1"/>
              <a:t>Vagelis</a:t>
            </a:r>
            <a:endParaRPr lang="en-US" sz="2000" dirty="0"/>
          </a:p>
        </p:txBody>
      </p:sp>
      <p:pic>
        <p:nvPicPr>
          <p:cNvPr id="26" name="Picture 25" descr="polo_blue2.jpg"/>
          <p:cNvPicPr>
            <a:picLocks noChangeAspect="1"/>
          </p:cNvPicPr>
          <p:nvPr/>
        </p:nvPicPr>
        <p:blipFill>
          <a:blip r:embed="rId6"/>
          <a:stretch>
            <a:fillRect/>
          </a:stretch>
        </p:blipFill>
        <p:spPr>
          <a:xfrm>
            <a:off x="4639436" y="1446296"/>
            <a:ext cx="821563" cy="1081004"/>
          </a:xfrm>
          <a:prstGeom prst="rect">
            <a:avLst/>
          </a:prstGeom>
        </p:spPr>
      </p:pic>
      <p:pic>
        <p:nvPicPr>
          <p:cNvPr id="29" name="Picture 28" descr="ukang.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1014" y="4028202"/>
            <a:ext cx="890586" cy="1110006"/>
          </a:xfrm>
          <a:prstGeom prst="rect">
            <a:avLst/>
          </a:prstGeom>
        </p:spPr>
      </p:pic>
      <p:pic>
        <p:nvPicPr>
          <p:cNvPr id="30" name="Picture 29" descr="neil_shah.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2000" y="3979334"/>
            <a:ext cx="850900" cy="1134534"/>
          </a:xfrm>
          <a:prstGeom prst="rect">
            <a:avLst/>
          </a:prstGeom>
        </p:spPr>
      </p:pic>
      <p:sp>
        <p:nvSpPr>
          <p:cNvPr id="31" name="TextBox 30"/>
          <p:cNvSpPr txBox="1"/>
          <p:nvPr/>
        </p:nvSpPr>
        <p:spPr>
          <a:xfrm>
            <a:off x="4554372" y="5410200"/>
            <a:ext cx="854922" cy="707886"/>
          </a:xfrm>
          <a:prstGeom prst="rect">
            <a:avLst/>
          </a:prstGeom>
          <a:noFill/>
        </p:spPr>
        <p:txBody>
          <a:bodyPr wrap="none" rtlCol="0">
            <a:spAutoFit/>
          </a:bodyPr>
          <a:lstStyle/>
          <a:p>
            <a:r>
              <a:rPr lang="en-US" sz="2000" dirty="0"/>
              <a:t>Shah,</a:t>
            </a:r>
          </a:p>
          <a:p>
            <a:r>
              <a:rPr lang="en-US" sz="2000" dirty="0"/>
              <a:t>Neil</a:t>
            </a:r>
          </a:p>
        </p:txBody>
      </p:sp>
      <p:pic>
        <p:nvPicPr>
          <p:cNvPr id="35" name="Picture 34"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648166" y="1117600"/>
            <a:ext cx="541763" cy="227852"/>
          </a:xfrm>
          <a:prstGeom prst="rect">
            <a:avLst/>
          </a:prstGeom>
        </p:spPr>
      </p:pic>
      <p:pic>
        <p:nvPicPr>
          <p:cNvPr id="41" name="Picture 40" descr="miguel.jp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a:xfrm>
            <a:off x="1797050" y="1426122"/>
            <a:ext cx="984249" cy="1125836"/>
          </a:xfrm>
          <a:prstGeom prst="rect">
            <a:avLst/>
          </a:prstGeom>
        </p:spPr>
      </p:pic>
      <p:sp>
        <p:nvSpPr>
          <p:cNvPr id="42" name="TextBox 41"/>
          <p:cNvSpPr txBox="1"/>
          <p:nvPr/>
        </p:nvSpPr>
        <p:spPr>
          <a:xfrm>
            <a:off x="1708166" y="2705100"/>
            <a:ext cx="1010137" cy="707886"/>
          </a:xfrm>
          <a:prstGeom prst="rect">
            <a:avLst/>
          </a:prstGeom>
          <a:noFill/>
        </p:spPr>
        <p:txBody>
          <a:bodyPr wrap="none" rtlCol="0">
            <a:spAutoFit/>
          </a:bodyPr>
          <a:lstStyle/>
          <a:p>
            <a:r>
              <a:rPr lang="en-US" sz="2000" dirty="0" err="1"/>
              <a:t>Araujo</a:t>
            </a:r>
            <a:r>
              <a:rPr lang="en-US" sz="2000" dirty="0"/>
              <a:t>,</a:t>
            </a:r>
          </a:p>
          <a:p>
            <a:r>
              <a:rPr lang="en-US" sz="2000" dirty="0"/>
              <a:t>Miguel</a:t>
            </a:r>
          </a:p>
        </p:txBody>
      </p:sp>
      <p:pic>
        <p:nvPicPr>
          <p:cNvPr id="32" name="Picture 31" descr="danai.jpg"/>
          <p:cNvPicPr>
            <a:picLocks noChangeAspect="1"/>
          </p:cNvPicPr>
          <p:nvPr/>
        </p:nvPicPr>
        <p:blipFill>
          <a:blip r:embed="rId11"/>
          <a:stretch>
            <a:fillRect/>
          </a:stretch>
        </p:blipFill>
        <p:spPr>
          <a:xfrm>
            <a:off x="1803400" y="4114800"/>
            <a:ext cx="977900" cy="977900"/>
          </a:xfrm>
          <a:prstGeom prst="rect">
            <a:avLst/>
          </a:prstGeom>
        </p:spPr>
      </p:pic>
      <p:sp>
        <p:nvSpPr>
          <p:cNvPr id="44" name="TextBox 14"/>
          <p:cNvSpPr txBox="1">
            <a:spLocks noChangeArrowheads="1"/>
          </p:cNvSpPr>
          <p:nvPr/>
        </p:nvSpPr>
        <p:spPr bwMode="auto">
          <a:xfrm>
            <a:off x="7619942" y="5394325"/>
            <a:ext cx="1154232" cy="707886"/>
          </a:xfrm>
          <a:prstGeom prst="rect">
            <a:avLst/>
          </a:prstGeom>
          <a:noFill/>
          <a:ln w="9525">
            <a:noFill/>
            <a:miter lim="800000"/>
            <a:headEnd/>
            <a:tailEnd/>
          </a:ln>
        </p:spPr>
        <p:txBody>
          <a:bodyPr wrap="none">
            <a:prstTxWarp prst="textNoShape">
              <a:avLst/>
            </a:prstTxWarp>
            <a:spAutoFit/>
          </a:bodyPr>
          <a:lstStyle/>
          <a:p>
            <a:r>
              <a:rPr lang="en-US" sz="2000" dirty="0"/>
              <a:t>Song,</a:t>
            </a:r>
          </a:p>
          <a:p>
            <a:r>
              <a:rPr lang="en-US" sz="2000" dirty="0"/>
              <a:t>Hyun Ah</a:t>
            </a:r>
          </a:p>
        </p:txBody>
      </p:sp>
      <p:pic>
        <p:nvPicPr>
          <p:cNvPr id="46" name="Picture 45"/>
          <p:cNvPicPr>
            <a:picLocks noChangeAspect="1"/>
          </p:cNvPicPr>
          <p:nvPr/>
        </p:nvPicPr>
        <p:blipFill>
          <a:blip r:embed="rId12"/>
          <a:stretch>
            <a:fillRect/>
          </a:stretch>
        </p:blipFill>
        <p:spPr>
          <a:xfrm>
            <a:off x="7569200" y="4011734"/>
            <a:ext cx="887306" cy="1023816"/>
          </a:xfrm>
          <a:prstGeom prst="rect">
            <a:avLst/>
          </a:prstGeom>
        </p:spPr>
      </p:pic>
      <p:pic>
        <p:nvPicPr>
          <p:cNvPr id="2" name="Picture 1"/>
          <p:cNvPicPr>
            <a:picLocks noChangeAspect="1"/>
          </p:cNvPicPr>
          <p:nvPr/>
        </p:nvPicPr>
        <p:blipFill rotWithShape="1">
          <a:blip r:embed="rId13" cstate="print">
            <a:extLst>
              <a:ext uri="{28A0092B-C50C-407E-A947-70E740481C1C}">
                <a14:useLocalDpi xmlns:a14="http://schemas.microsoft.com/office/drawing/2010/main"/>
              </a:ext>
            </a:extLst>
          </a:blip>
          <a:srcRect t="-65802" r="-19890"/>
          <a:stretch/>
        </p:blipFill>
        <p:spPr>
          <a:xfrm>
            <a:off x="7325360" y="787400"/>
            <a:ext cx="1413053" cy="1766316"/>
          </a:xfrm>
          <a:prstGeom prst="rect">
            <a:avLst/>
          </a:prstGeom>
        </p:spPr>
      </p:pic>
      <p:pic>
        <p:nvPicPr>
          <p:cNvPr id="36" name="Picture 35"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3353266" y="1143000"/>
            <a:ext cx="541763" cy="227852"/>
          </a:xfrm>
          <a:prstGeom prst="rect">
            <a:avLst/>
          </a:prstGeom>
        </p:spPr>
      </p:pic>
      <p:pic>
        <p:nvPicPr>
          <p:cNvPr id="37" name="Picture 36"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4788366" y="1143000"/>
            <a:ext cx="541763" cy="227852"/>
          </a:xfrm>
          <a:prstGeom prst="rect">
            <a:avLst/>
          </a:prstGeom>
        </p:spPr>
      </p:pic>
      <p:pic>
        <p:nvPicPr>
          <p:cNvPr id="38" name="Picture 37"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584666" y="3810000"/>
            <a:ext cx="541763" cy="227852"/>
          </a:xfrm>
          <a:prstGeom prst="rect">
            <a:avLst/>
          </a:prstGeom>
        </p:spPr>
      </p:pic>
      <p:pic>
        <p:nvPicPr>
          <p:cNvPr id="45" name="Picture 44"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1968966" y="3746500"/>
            <a:ext cx="541763" cy="227852"/>
          </a:xfrm>
          <a:prstGeom prst="rect">
            <a:avLst/>
          </a:prstGeom>
        </p:spPr>
      </p:pic>
      <p:pic>
        <p:nvPicPr>
          <p:cNvPr id="47" name="Picture 46" descr="661px-Graduation_hat.svg.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3353266" y="3683000"/>
            <a:ext cx="541763" cy="227852"/>
          </a:xfrm>
          <a:prstGeom prst="rect">
            <a:avLst/>
          </a:prstGeom>
        </p:spPr>
      </p:pic>
      <p:pic>
        <p:nvPicPr>
          <p:cNvPr id="4" name="Picture 3" descr="kjshin-profil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94400" y="3949554"/>
            <a:ext cx="1092200" cy="1096368"/>
          </a:xfrm>
          <a:prstGeom prst="rect">
            <a:avLst/>
          </a:prstGeom>
        </p:spPr>
      </p:pic>
      <p:pic>
        <p:nvPicPr>
          <p:cNvPr id="5" name="Picture 4" descr="dhivya-eswaran-231x231.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00496" y="1498600"/>
            <a:ext cx="924052" cy="924052"/>
          </a:xfrm>
          <a:prstGeom prst="rect">
            <a:avLst/>
          </a:prstGeom>
        </p:spPr>
      </p:pic>
      <p:sp>
        <p:nvSpPr>
          <p:cNvPr id="48" name="TextBox 13"/>
          <p:cNvSpPr txBox="1">
            <a:spLocks noChangeArrowheads="1"/>
          </p:cNvSpPr>
          <p:nvPr/>
        </p:nvSpPr>
        <p:spPr bwMode="auto">
          <a:xfrm>
            <a:off x="5825497" y="2730500"/>
            <a:ext cx="1253794" cy="707886"/>
          </a:xfrm>
          <a:prstGeom prst="rect">
            <a:avLst/>
          </a:prstGeom>
          <a:noFill/>
          <a:ln w="9525">
            <a:noFill/>
            <a:miter lim="800000"/>
            <a:headEnd/>
            <a:tailEnd/>
          </a:ln>
        </p:spPr>
        <p:txBody>
          <a:bodyPr wrap="none">
            <a:prstTxWarp prst="textNoShape">
              <a:avLst/>
            </a:prstTxWarp>
            <a:spAutoFit/>
          </a:bodyPr>
          <a:lstStyle/>
          <a:p>
            <a:r>
              <a:rPr lang="en-US" sz="2000" dirty="0" err="1"/>
              <a:t>Eswaran</a:t>
            </a:r>
            <a:r>
              <a:rPr lang="en-US" sz="2000" dirty="0"/>
              <a:t>,</a:t>
            </a:r>
          </a:p>
          <a:p>
            <a:r>
              <a:rPr lang="en-US" sz="2000" dirty="0" err="1"/>
              <a:t>Dhivya</a:t>
            </a:r>
            <a:endParaRPr lang="en-US" sz="2000" dirty="0"/>
          </a:p>
        </p:txBody>
      </p:sp>
      <p:sp>
        <p:nvSpPr>
          <p:cNvPr id="49" name="TextBox 48"/>
          <p:cNvSpPr txBox="1"/>
          <p:nvPr/>
        </p:nvSpPr>
        <p:spPr>
          <a:xfrm>
            <a:off x="6069721" y="5346700"/>
            <a:ext cx="897627" cy="707886"/>
          </a:xfrm>
          <a:prstGeom prst="rect">
            <a:avLst/>
          </a:prstGeom>
          <a:noFill/>
        </p:spPr>
        <p:txBody>
          <a:bodyPr wrap="none" rtlCol="0">
            <a:spAutoFit/>
          </a:bodyPr>
          <a:lstStyle/>
          <a:p>
            <a:r>
              <a:rPr lang="en-US" sz="2000" dirty="0"/>
              <a:t>Shin,</a:t>
            </a:r>
          </a:p>
          <a:p>
            <a:r>
              <a:rPr lang="en-US" sz="2000" dirty="0" err="1"/>
              <a:t>Kijung</a:t>
            </a:r>
            <a:endParaRPr lang="en-US" sz="2000" dirty="0"/>
          </a:p>
        </p:txBody>
      </p:sp>
    </p:spTree>
    <p:extLst>
      <p:ext uri="{BB962C8B-B14F-4D97-AF65-F5344CB8AC3E}">
        <p14:creationId xmlns:p14="http://schemas.microsoft.com/office/powerpoint/2010/main" val="2945436782"/>
      </p:ext>
    </p:extLst>
  </p:cSld>
  <p:clrMapOvr>
    <a:masterClrMapping/>
  </p:clrMapOvr>
  <p:transition/>
</p:sld>
</file>

<file path=ppt/theme/theme1.xml><?xml version="1.0" encoding="utf-8"?>
<a:theme xmlns:a="http://schemas.openxmlformats.org/drawingml/2006/main" name="template">
  <a:themeElements>
    <a:clrScheme name="template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175" cap="flat" cmpd="sng" algn="ctr">
          <a:solidFill>
            <a:schemeClr val="tx1"/>
          </a:solidFill>
          <a:prstDash val="solid"/>
          <a:round/>
          <a:headEnd type="none" w="sm" len="sm"/>
          <a:tailEnd type="none" w="med" len="med"/>
        </a:ln>
        <a:effectLst/>
      </a:spPr>
      <a:bodyPr rtlCol="0" anchor="ctr"/>
      <a:lstStyle>
        <a:defPPr algn="ctr">
          <a:defRPr/>
        </a:defPPr>
      </a:lstStyle>
    </a:spDef>
    <a:lnDef>
      <a:spPr bwMode="auto">
        <a:solidFill>
          <a:schemeClr val="accent1"/>
        </a:solidFill>
        <a:ln w="3175" cap="flat" cmpd="sng" algn="ctr">
          <a:solidFill>
            <a:schemeClr val="tx1"/>
          </a:solidFill>
          <a:prstDash val="solid"/>
          <a:round/>
          <a:headEnd type="none" w="sm" len="sm"/>
          <a:tailEnd type="none" w="med" len="med"/>
        </a:ln>
        <a:effectLst/>
      </a:spPr>
      <a:bodyPr/>
      <a:lstStyle/>
    </a:lnDef>
  </a:objectDefaults>
  <a:extraClrSchemeLst>
    <a:extraClrScheme>
      <a:clrScheme nam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template 8">
        <a:dk1>
          <a:srgbClr val="0066FF"/>
        </a:dk1>
        <a:lt1>
          <a:srgbClr val="FFFFFF"/>
        </a:lt1>
        <a:dk2>
          <a:srgbClr val="FF33CC"/>
        </a:dk2>
        <a:lt2>
          <a:srgbClr val="808080"/>
        </a:lt2>
        <a:accent1>
          <a:srgbClr val="FF3300"/>
        </a:accent1>
        <a:accent2>
          <a:srgbClr val="FF3300"/>
        </a:accent2>
        <a:accent3>
          <a:srgbClr val="FFFFFF"/>
        </a:accent3>
        <a:accent4>
          <a:srgbClr val="0056DA"/>
        </a:accent4>
        <a:accent5>
          <a:srgbClr val="FFADAA"/>
        </a:accent5>
        <a:accent6>
          <a:srgbClr val="E72D00"/>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template 9">
        <a:dk1>
          <a:srgbClr val="0000CC"/>
        </a:dk1>
        <a:lt1>
          <a:srgbClr val="FFFFFF"/>
        </a:lt1>
        <a:dk2>
          <a:srgbClr val="CC0000"/>
        </a:dk2>
        <a:lt2>
          <a:srgbClr val="808080"/>
        </a:lt2>
        <a:accent1>
          <a:srgbClr val="FFFFFF"/>
        </a:accent1>
        <a:accent2>
          <a:srgbClr val="FF3300"/>
        </a:accent2>
        <a:accent3>
          <a:srgbClr val="FFFFFF"/>
        </a:accent3>
        <a:accent4>
          <a:srgbClr val="0000AE"/>
        </a:accent4>
        <a:accent5>
          <a:srgbClr val="FFFFFF"/>
        </a:accent5>
        <a:accent6>
          <a:srgbClr val="E72D00"/>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template 10">
        <a:dk1>
          <a:srgbClr val="0000CC"/>
        </a:dk1>
        <a:lt1>
          <a:srgbClr val="FFFFFF"/>
        </a:lt1>
        <a:dk2>
          <a:srgbClr val="CC0000"/>
        </a:dk2>
        <a:lt2>
          <a:srgbClr val="808080"/>
        </a:lt2>
        <a:accent1>
          <a:srgbClr val="FF3300"/>
        </a:accent1>
        <a:accent2>
          <a:srgbClr val="FF3300"/>
        </a:accent2>
        <a:accent3>
          <a:srgbClr val="FFFFFF"/>
        </a:accent3>
        <a:accent4>
          <a:srgbClr val="0000AE"/>
        </a:accent4>
        <a:accent5>
          <a:srgbClr val="FFADAA"/>
        </a:accent5>
        <a:accent6>
          <a:srgbClr val="E72D00"/>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template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12282</TotalTime>
  <Words>4128</Words>
  <Application>Microsoft Macintosh PowerPoint</Application>
  <PresentationFormat>On-screen Show (4:3)</PresentationFormat>
  <Paragraphs>1001</Paragraphs>
  <Slides>103</Slides>
  <Notes>25</Notes>
  <HiddenSlides>9</HiddenSlides>
  <MMClips>0</MMClips>
  <ScaleCrop>false</ScaleCrop>
  <HeadingPairs>
    <vt:vector size="10"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103</vt:i4>
      </vt:variant>
      <vt:variant>
        <vt:lpstr>Custom Shows</vt:lpstr>
      </vt:variant>
      <vt:variant>
        <vt:i4>1</vt:i4>
      </vt:variant>
    </vt:vector>
  </HeadingPairs>
  <TitlesOfParts>
    <vt:vector size="121" baseType="lpstr">
      <vt:lpstr>Arial</vt:lpstr>
      <vt:lpstr>Arial Black</vt:lpstr>
      <vt:lpstr>Calibri</vt:lpstr>
      <vt:lpstr>Cambria</vt:lpstr>
      <vt:lpstr>Comic Sans MS</vt:lpstr>
      <vt:lpstr>Lucida Calligraphy</vt:lpstr>
      <vt:lpstr>Lucida Grande</vt:lpstr>
      <vt:lpstr>Monaco</vt:lpstr>
      <vt:lpstr>Times</vt:lpstr>
      <vt:lpstr>Times New Roman</vt:lpstr>
      <vt:lpstr>Trebuchet MS</vt:lpstr>
      <vt:lpstr>Verdana</vt:lpstr>
      <vt:lpstr>Vista Sans OT Medium</vt:lpstr>
      <vt:lpstr>Vista Sans OT Reg</vt:lpstr>
      <vt:lpstr>Zapf Dingbats</vt:lpstr>
      <vt:lpstr>template</vt:lpstr>
      <vt:lpstr>Chart</vt:lpstr>
      <vt:lpstr>Mining Large Graphs: Patterns, Anomalies, and Fraud Detection</vt:lpstr>
      <vt:lpstr>To Leman, from christos</vt:lpstr>
      <vt:lpstr>MORE Graph Patterns</vt:lpstr>
      <vt:lpstr>MORE Graph Patterns</vt:lpstr>
      <vt:lpstr>PowerPoint Presentation</vt:lpstr>
      <vt:lpstr>Fraud</vt:lpstr>
      <vt:lpstr>Fraud</vt:lpstr>
      <vt:lpstr>Graph Patterns and Lockstep Behavior</vt:lpstr>
      <vt:lpstr>Graph Patterns and Lockstep Behavior</vt:lpstr>
      <vt:lpstr>Graph Patterns and Lockstep Behavior</vt:lpstr>
      <vt:lpstr>MapReduce Overview</vt:lpstr>
      <vt:lpstr>Deployment at Facebook</vt:lpstr>
      <vt:lpstr>Deployment at Facebook</vt:lpstr>
      <vt:lpstr>Deployment at Facebook</vt:lpstr>
      <vt:lpstr>PowerPoint Presentation</vt:lpstr>
      <vt:lpstr>Roadmap</vt:lpstr>
      <vt:lpstr>Problem: Social Network Link Fraud </vt:lpstr>
      <vt:lpstr>Problem: Social Network Link Fraud </vt:lpstr>
      <vt:lpstr>Roadmap</vt:lpstr>
      <vt:lpstr>PowerPoint Presentation</vt:lpstr>
      <vt:lpstr>Suspicious Patterns in Event Data</vt:lpstr>
      <vt:lpstr>Suspicious Patterns in Event Data</vt:lpstr>
      <vt:lpstr>Suspicious Patterns in Event Data</vt:lpstr>
      <vt:lpstr>PowerPoint Presentation</vt:lpstr>
      <vt:lpstr>Inferring Strange Behavior from Connectivity Pattern in Social Networks PAKDD’14 </vt:lpstr>
      <vt:lpstr>Lockstep and Spectral Subspace Plot</vt:lpstr>
      <vt:lpstr>Lockstep and Spectral Subspace Plot</vt:lpstr>
      <vt:lpstr>Lockstep and Spectral Subspace Plot</vt:lpstr>
      <vt:lpstr>Lockstep and Spectral Subspace Plot</vt:lpstr>
      <vt:lpstr>Lockstep and Spectral Subspace Plot</vt:lpstr>
      <vt:lpstr>Lockstep and Spectral Subspace Plot</vt:lpstr>
      <vt:lpstr>Lockstep and Spectral Subspace Plot</vt:lpstr>
      <vt:lpstr>Dataset</vt:lpstr>
      <vt:lpstr>Real Data</vt:lpstr>
      <vt:lpstr>Real Data</vt:lpstr>
      <vt:lpstr>PowerPoint Presentation</vt:lpstr>
      <vt:lpstr>S4: k-core patterns - dfn</vt:lpstr>
      <vt:lpstr>CoreScope: Graph Mining Using k-Core Analysis - Patterns, Anomalies, and Algorithms </vt:lpstr>
      <vt:lpstr>Mirror Pattern: Observation</vt:lpstr>
      <vt:lpstr>Mirror Pattern: Observation</vt:lpstr>
      <vt:lpstr>Mirror Pattern: Application</vt:lpstr>
      <vt:lpstr>Roadmap</vt:lpstr>
      <vt:lpstr>PowerPoint Presentation</vt:lpstr>
      <vt:lpstr>E-bay Fraud detection</vt:lpstr>
      <vt:lpstr>E-bay Fraud detection</vt:lpstr>
      <vt:lpstr>E-bay Fraud detection</vt:lpstr>
      <vt:lpstr>E-bay Fraud detection - NetProbe</vt:lpstr>
      <vt:lpstr>Popular press</vt:lpstr>
      <vt:lpstr>Roadmap</vt:lpstr>
      <vt:lpstr>PowerPoint Presentation</vt:lpstr>
      <vt:lpstr>Polonium: Tera-Scale Graph Mining and Inference for Malware Detection</vt:lpstr>
      <vt:lpstr>Polonium: The Data</vt:lpstr>
      <vt:lpstr>Polonium: Key Ideas</vt:lpstr>
      <vt:lpstr>Polonium: One-Interaction Results</vt:lpstr>
      <vt:lpstr>Roadmap</vt:lpstr>
      <vt:lpstr>PowerPoint Presentation</vt:lpstr>
      <vt:lpstr>Network Effect Tools: SNARE</vt:lpstr>
      <vt:lpstr>Network Effect Tools: SNARE</vt:lpstr>
      <vt:lpstr>Network Effect Tools: SNARE</vt:lpstr>
      <vt:lpstr>Network Effect Tools: SNARE</vt:lpstr>
      <vt:lpstr>Network Effect Tools: SNARE</vt:lpstr>
      <vt:lpstr>Roadmap</vt:lpstr>
      <vt:lpstr>PowerPoint Presentation</vt:lpstr>
      <vt:lpstr>Unifying Guilt-by-Association Approaches:  Theorems and Fast Algorithms</vt:lpstr>
      <vt:lpstr>Problem Definition: GBA techniques</vt:lpstr>
      <vt:lpstr>Are they related?</vt:lpstr>
      <vt:lpstr>Are they related?</vt:lpstr>
      <vt:lpstr>Correspondence of Methods</vt:lpstr>
      <vt:lpstr>Results: Scalability </vt:lpstr>
      <vt:lpstr>Results: Parallelism </vt:lpstr>
      <vt:lpstr>PowerPoint Presentation</vt:lpstr>
      <vt:lpstr>Problem: e-commerce ratings fraud</vt:lpstr>
      <vt:lpstr>Problem: e-commerce ratings fraud</vt:lpstr>
      <vt:lpstr>Problem: e-commerce ratings fraud</vt:lpstr>
      <vt:lpstr>ZooBP: features</vt:lpstr>
      <vt:lpstr>ZooBP in the real world</vt:lpstr>
      <vt:lpstr>Summary of Part#1</vt:lpstr>
      <vt:lpstr>Roadmap</vt:lpstr>
      <vt:lpstr>PowerPoint Presentation</vt:lpstr>
      <vt:lpstr>PowerPoint Presentation</vt:lpstr>
      <vt:lpstr>Graphs over time -&gt; tensors!</vt:lpstr>
      <vt:lpstr>Graphs over time -&gt; tensors!</vt:lpstr>
      <vt:lpstr>Graphs over time -&gt; tensors!</vt:lpstr>
      <vt:lpstr>Graphs over time -&gt; tensors!</vt:lpstr>
      <vt:lpstr>Graphs over time -&gt; tensors!</vt:lpstr>
      <vt:lpstr>Graphs over time -&gt; tensors!</vt:lpstr>
      <vt:lpstr>Graphs over time -&gt; tensors!</vt:lpstr>
      <vt:lpstr>Answer to both: tensor factorization</vt:lpstr>
      <vt:lpstr>Answer to both: tensor factorization</vt:lpstr>
      <vt:lpstr>Answer: tensor factorization</vt:lpstr>
      <vt:lpstr>Anomaly detection in time-evolving graphs</vt:lpstr>
      <vt:lpstr>Anomaly detection in time-evolving graphs</vt:lpstr>
      <vt:lpstr>Anomaly detection in time-evolving graphs</vt:lpstr>
      <vt:lpstr>Roadmap</vt:lpstr>
      <vt:lpstr>Part 2: Conclusions</vt:lpstr>
      <vt:lpstr>Roadmap</vt:lpstr>
      <vt:lpstr>Thanks</vt:lpstr>
      <vt:lpstr>Cast</vt:lpstr>
      <vt:lpstr>Cast</vt:lpstr>
      <vt:lpstr>CONCLUSION#1 – Big data</vt:lpstr>
      <vt:lpstr>CONCLUSION#2 – tensors</vt:lpstr>
      <vt:lpstr>References</vt:lpstr>
      <vt:lpstr>TAKE HOME MESSAGE:</vt:lpstr>
      <vt:lpstr>short version</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large graphs</dc:title>
  <dc:creator>Christos Faloutsos</dc:creator>
  <dc:description>NYU - WIN 2009_x000d_
_x000d_
</dc:description>
  <cp:lastModifiedBy>Christos Nick Faloutsos</cp:lastModifiedBy>
  <cp:revision>1831</cp:revision>
  <cp:lastPrinted>2016-06-19T14:14:08Z</cp:lastPrinted>
  <dcterms:created xsi:type="dcterms:W3CDTF">2016-09-09T03:42:09Z</dcterms:created>
  <dcterms:modified xsi:type="dcterms:W3CDTF">2021-05-01T17:51:58Z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christos@cs.cmu.edu</vt:lpwstr>
  </property>
  <property fmtid="{D5CDD505-2E9C-101B-9397-08002B2CF9AE}" pid="8" name="HomePage">
    <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3</vt:i4>
  </property>
  <property fmtid="{D5CDD505-2E9C-101B-9397-08002B2CF9AE}" pid="21" name="OutputDir">
    <vt:lpwstr>C:\WINDOWS\DESKTOP\junk\salerno</vt:lpwstr>
  </property>
</Properties>
</file>